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7" r:id="rId2"/>
    <p:sldId id="258" r:id="rId3"/>
    <p:sldId id="259" r:id="rId4"/>
    <p:sldId id="260" r:id="rId5"/>
    <p:sldId id="261" r:id="rId6"/>
    <p:sldId id="262" r:id="rId7"/>
    <p:sldId id="263" r:id="rId8"/>
    <p:sldId id="265" r:id="rId9"/>
    <p:sldId id="264"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 id="278" r:id="rId23"/>
    <p:sldId id="279" r:id="rId24"/>
    <p:sldId id="280" r:id="rId25"/>
    <p:sldId id="281" r:id="rId26"/>
    <p:sldId id="282" r:id="rId27"/>
    <p:sldId id="284" r:id="rId28"/>
    <p:sldId id="285" r:id="rId29"/>
    <p:sldId id="286" r:id="rId30"/>
    <p:sldId id="287" r:id="rId31"/>
    <p:sldId id="288" r:id="rId32"/>
    <p:sldId id="290" r:id="rId33"/>
    <p:sldId id="291" r:id="rId34"/>
    <p:sldId id="292" r:id="rId35"/>
    <p:sldId id="293" r:id="rId36"/>
    <p:sldId id="294" r:id="rId37"/>
    <p:sldId id="295" r:id="rId38"/>
    <p:sldId id="296" r:id="rId39"/>
    <p:sldId id="297" r:id="rId40"/>
    <p:sldId id="298" r:id="rId41"/>
    <p:sldId id="299" r:id="rId42"/>
    <p:sldId id="301"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7" r:id="rId61"/>
    <p:sldId id="328" r:id="rId62"/>
    <p:sldId id="320" r:id="rId63"/>
    <p:sldId id="321" r:id="rId64"/>
    <p:sldId id="322" r:id="rId65"/>
    <p:sldId id="323" r:id="rId66"/>
    <p:sldId id="324" r:id="rId67"/>
    <p:sldId id="325" r:id="rId68"/>
    <p:sldId id="326"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14C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09" autoAdjust="0"/>
    <p:restoredTop sz="99612" autoAdjust="0"/>
  </p:normalViewPr>
  <p:slideViewPr>
    <p:cSldViewPr snapToGrid="0">
      <p:cViewPr varScale="1">
        <p:scale>
          <a:sx n="73" d="100"/>
          <a:sy n="73" d="100"/>
        </p:scale>
        <p:origin x="-58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288764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256957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39821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3741015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253980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1310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147239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3261637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260037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1592042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70A95CE-9737-43EC-A5C4-1E460ACD663A}" type="datetimeFigureOut">
              <a:rPr lang="en-US" smtClean="0"/>
              <a:pPr/>
              <a:t>11/13/2016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9CD5FC-92A8-4E83-BDA4-BA852FD6A633}" type="slidenum">
              <a:rPr lang="en-US" smtClean="0"/>
              <a:pPr/>
              <a:t>‹#›</a:t>
            </a:fld>
            <a:endParaRPr lang="en-US"/>
          </a:p>
        </p:txBody>
      </p:sp>
    </p:spTree>
    <p:extLst>
      <p:ext uri="{BB962C8B-B14F-4D97-AF65-F5344CB8AC3E}">
        <p14:creationId xmlns:p14="http://schemas.microsoft.com/office/powerpoint/2010/main" xmlns="" val="387569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CD5FC-92A8-4E83-BDA4-BA852FD6A633}" type="slidenum">
              <a:rPr lang="en-US" smtClean="0"/>
              <a:pPr/>
              <a:t>‹#›</a:t>
            </a:fld>
            <a:endParaRPr lang="en-US"/>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198663" y="6266549"/>
            <a:ext cx="2177144" cy="454926"/>
          </a:xfrm>
          <a:prstGeom prst="rect">
            <a:avLst/>
          </a:prstGeom>
        </p:spPr>
      </p:pic>
    </p:spTree>
    <p:extLst>
      <p:ext uri="{BB962C8B-B14F-4D97-AF65-F5344CB8AC3E}">
        <p14:creationId xmlns:p14="http://schemas.microsoft.com/office/powerpoint/2010/main" xmlns="" val="531873501"/>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Rincian%20Sub%20Unsur%20Pendidika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Rincian%20Sub%20Unsur%20Penelitian.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Rincian%20Sub%20Unsur%20Pengabdian%20kepada%20Masyarakat.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Rincian%20Sub%20Unsur%20Penunjang.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permendikbud_tahun2014_nomor092_lampira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2178" y="704760"/>
            <a:ext cx="3681548" cy="4050120"/>
          </a:xfrm>
        </p:spPr>
        <p:txBody>
          <a:bodyPr>
            <a:normAutofit/>
          </a:bodyPr>
          <a:lstStyle/>
          <a:p>
            <a:r>
              <a:rPr lang="id-ID" sz="6000" dirty="0" smtClean="0"/>
              <a:t>Regulasi </a:t>
            </a:r>
            <a:br>
              <a:rPr lang="id-ID" sz="6000" dirty="0" smtClean="0"/>
            </a:br>
            <a:r>
              <a:rPr lang="id-ID" sz="6000" dirty="0" smtClean="0"/>
              <a:t>jabatan </a:t>
            </a:r>
            <a:br>
              <a:rPr lang="id-ID" sz="6000" dirty="0" smtClean="0"/>
            </a:br>
            <a:r>
              <a:rPr lang="id-ID" sz="6000" dirty="0" smtClean="0"/>
              <a:t>fungsional </a:t>
            </a:r>
            <a:br>
              <a:rPr lang="id-ID" sz="6000" dirty="0" smtClean="0"/>
            </a:br>
            <a:r>
              <a:rPr lang="id-ID" sz="6000" dirty="0" smtClean="0"/>
              <a:t>dosen</a:t>
            </a:r>
            <a:endParaRPr lang="id-ID"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pendidikan</a:t>
            </a:r>
            <a:endParaRPr lang="id-ID" dirty="0"/>
          </a:p>
        </p:txBody>
      </p:sp>
      <p:sp>
        <p:nvSpPr>
          <p:cNvPr id="20" name="Rectangle 19"/>
          <p:cNvSpPr/>
          <p:nvPr/>
        </p:nvSpPr>
        <p:spPr>
          <a:xfrm>
            <a:off x="856342" y="1407885"/>
            <a:ext cx="5834744"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8"/>
            <a:ext cx="10218602" cy="590255"/>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d-ID" sz="2600" dirty="0" smtClean="0">
                <a:latin typeface="Montserrat Light" pitchFamily="50" charset="0"/>
              </a:rPr>
              <a:t>Pendidikan sekolah dan memperoleh ijazah/gelar</a:t>
            </a:r>
            <a:endPar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1</a:t>
            </a:r>
            <a:endParaRPr lang="en-US" sz="2400" dirty="0">
              <a:solidFill>
                <a:schemeClr val="tx1"/>
              </a:solidFill>
            </a:endParaRPr>
          </a:p>
        </p:txBody>
      </p:sp>
      <p:sp>
        <p:nvSpPr>
          <p:cNvPr id="8" name="Content Placeholder 2"/>
          <p:cNvSpPr txBox="1">
            <a:spLocks/>
          </p:cNvSpPr>
          <p:nvPr/>
        </p:nvSpPr>
        <p:spPr>
          <a:xfrm>
            <a:off x="1484415" y="2856888"/>
            <a:ext cx="10218602" cy="590255"/>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d-ID" sz="2600" dirty="0" smtClean="0">
                <a:latin typeface="Montserrat Light" pitchFamily="50" charset="0"/>
              </a:rPr>
              <a:t>Pendidikan pelatihan prajabatan</a:t>
            </a:r>
            <a:endPar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endParaRPr>
          </a:p>
        </p:txBody>
      </p:sp>
      <p:sp>
        <p:nvSpPr>
          <p:cNvPr id="9" name="Flowchart: Connector 8"/>
          <p:cNvSpPr/>
          <p:nvPr/>
        </p:nvSpPr>
        <p:spPr>
          <a:xfrm>
            <a:off x="871123" y="28771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2</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pendidikan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8"/>
            <a:ext cx="10218602" cy="1780426"/>
          </a:xfrm>
          <a:prstGeom prst="rect">
            <a:avLst/>
          </a:prstGeom>
        </p:spPr>
        <p:txBody>
          <a:bodyPr vert="horz" lIns="91440" tIns="45720" rIns="91440" bIns="45720" rtlCol="0">
            <a:noAutofit/>
          </a:bodyPr>
          <a:lstStyle/>
          <a:p>
            <a:pPr lvl="0">
              <a:lnSpc>
                <a:spcPct val="90000"/>
              </a:lnSpc>
              <a:spcBef>
                <a:spcPts val="1000"/>
              </a:spcBef>
              <a:defRPr/>
            </a:pPr>
            <a:r>
              <a:rPr lang="en-US" sz="2400" dirty="0" err="1" smtClean="0">
                <a:latin typeface="Montserrat Light" pitchFamily="50" charset="0"/>
              </a:rPr>
              <a:t>Melaksanakan</a:t>
            </a:r>
            <a:r>
              <a:rPr lang="en-US" sz="2400" dirty="0" smtClean="0">
                <a:latin typeface="Montserrat Light" pitchFamily="50" charset="0"/>
              </a:rPr>
              <a:t> </a:t>
            </a:r>
            <a:r>
              <a:rPr lang="en-US" sz="2400" dirty="0" err="1" smtClean="0">
                <a:latin typeface="Montserrat Light" pitchFamily="50" charset="0"/>
              </a:rPr>
              <a:t>perkuliahan</a:t>
            </a:r>
            <a:r>
              <a:rPr lang="en-US" sz="2400" dirty="0" smtClean="0">
                <a:latin typeface="Montserrat Light" pitchFamily="50" charset="0"/>
              </a:rPr>
              <a:t>/tutorial </a:t>
            </a:r>
            <a:r>
              <a:rPr lang="en-US" sz="2400" dirty="0" err="1" smtClean="0">
                <a:latin typeface="Montserrat Light" pitchFamily="50" charset="0"/>
              </a:rPr>
              <a:t>dan</a:t>
            </a:r>
            <a:r>
              <a:rPr lang="en-US" sz="2400" dirty="0" smtClean="0">
                <a:latin typeface="Montserrat Light" pitchFamily="50" charset="0"/>
              </a:rPr>
              <a:t> </a:t>
            </a:r>
            <a:r>
              <a:rPr lang="en-US" sz="2400" dirty="0" err="1" smtClean="0">
                <a:latin typeface="Montserrat Light" pitchFamily="50" charset="0"/>
              </a:rPr>
              <a:t>membimbing</a:t>
            </a:r>
            <a:r>
              <a:rPr lang="en-US" sz="2400" dirty="0" smtClean="0">
                <a:latin typeface="Montserrat Light" pitchFamily="50" charset="0"/>
              </a:rPr>
              <a:t>, </a:t>
            </a:r>
            <a:r>
              <a:rPr lang="nn-NO" sz="2400" dirty="0" smtClean="0">
                <a:latin typeface="Montserrat Light" pitchFamily="50" charset="0"/>
              </a:rPr>
              <a:t>menguji serta menyelenggarakan pendidikan di </a:t>
            </a:r>
            <a:r>
              <a:rPr lang="en-US" sz="2400" dirty="0" err="1" smtClean="0">
                <a:latin typeface="Montserrat Light" pitchFamily="50" charset="0"/>
              </a:rPr>
              <a:t>laboratorium</a:t>
            </a:r>
            <a:r>
              <a:rPr lang="en-US" sz="2400" dirty="0" smtClean="0">
                <a:latin typeface="Montserrat Light" pitchFamily="50" charset="0"/>
              </a:rPr>
              <a:t>, </a:t>
            </a:r>
            <a:r>
              <a:rPr lang="en-US" sz="2400" dirty="0" err="1" smtClean="0">
                <a:latin typeface="Montserrat Light" pitchFamily="50" charset="0"/>
              </a:rPr>
              <a:t>praktik</a:t>
            </a:r>
            <a:r>
              <a:rPr lang="en-US" sz="2400" dirty="0" smtClean="0">
                <a:latin typeface="Montserrat Light" pitchFamily="50" charset="0"/>
              </a:rPr>
              <a:t> </a:t>
            </a:r>
            <a:r>
              <a:rPr lang="en-US" sz="2400" dirty="0" err="1" smtClean="0">
                <a:latin typeface="Montserrat Light" pitchFamily="50" charset="0"/>
              </a:rPr>
              <a:t>keguruan</a:t>
            </a:r>
            <a:r>
              <a:rPr lang="en-US" sz="2400" dirty="0" smtClean="0">
                <a:latin typeface="Montserrat Light" pitchFamily="50" charset="0"/>
              </a:rPr>
              <a:t> </a:t>
            </a:r>
            <a:r>
              <a:rPr lang="en-US" sz="2400" dirty="0" err="1" smtClean="0">
                <a:latin typeface="Montserrat Light" pitchFamily="50" charset="0"/>
              </a:rPr>
              <a:t>bengkel</a:t>
            </a:r>
            <a:r>
              <a:rPr lang="en-US" sz="2400" dirty="0" smtClean="0">
                <a:latin typeface="Montserrat Light" pitchFamily="50" charset="0"/>
              </a:rPr>
              <a:t>/ studio/</a:t>
            </a:r>
            <a:r>
              <a:rPr lang="en-US" sz="2400" dirty="0" err="1" smtClean="0">
                <a:latin typeface="Montserrat Light" pitchFamily="50" charset="0"/>
              </a:rPr>
              <a:t>kebun</a:t>
            </a:r>
            <a:r>
              <a:rPr lang="en-US" sz="2400" dirty="0" smtClean="0">
                <a:latin typeface="Montserrat Light" pitchFamily="50" charset="0"/>
              </a:rPr>
              <a:t> </a:t>
            </a:r>
            <a:r>
              <a:rPr lang="en-US" sz="2400" dirty="0" err="1" smtClean="0">
                <a:latin typeface="Montserrat Light" pitchFamily="50" charset="0"/>
              </a:rPr>
              <a:t>percobaan</a:t>
            </a:r>
            <a:r>
              <a:rPr lang="en-US" sz="2400" dirty="0" smtClean="0">
                <a:latin typeface="Montserrat Light" pitchFamily="50" charset="0"/>
              </a:rPr>
              <a:t>/</a:t>
            </a:r>
            <a:r>
              <a:rPr lang="en-US" sz="2400" dirty="0" err="1" smtClean="0">
                <a:latin typeface="Montserrat Light" pitchFamily="50" charset="0"/>
              </a:rPr>
              <a:t>teknologi</a:t>
            </a:r>
            <a:r>
              <a:rPr lang="en-US" sz="2400" dirty="0" smtClean="0">
                <a:latin typeface="Montserrat Light" pitchFamily="50" charset="0"/>
              </a:rPr>
              <a:t> </a:t>
            </a:r>
            <a:r>
              <a:rPr lang="en-US" sz="2400" dirty="0" err="1" smtClean="0">
                <a:latin typeface="Montserrat Light" pitchFamily="50" charset="0"/>
              </a:rPr>
              <a:t>pengajaran</a:t>
            </a:r>
            <a:r>
              <a:rPr lang="en-US" sz="2400" dirty="0" smtClean="0">
                <a:latin typeface="Montserrat Light" pitchFamily="50" charset="0"/>
              </a:rPr>
              <a:t> </a:t>
            </a:r>
            <a:r>
              <a:rPr lang="en-US" sz="2400" dirty="0" err="1" smtClean="0">
                <a:latin typeface="Montserrat Light" pitchFamily="50" charset="0"/>
              </a:rPr>
              <a:t>dan</a:t>
            </a:r>
            <a:r>
              <a:rPr lang="en-US" sz="2400" dirty="0" smtClean="0">
                <a:latin typeface="Montserrat Light" pitchFamily="50" charset="0"/>
              </a:rPr>
              <a:t> </a:t>
            </a:r>
            <a:r>
              <a:rPr lang="en-US" sz="2400" dirty="0" err="1" smtClean="0">
                <a:latin typeface="Montserrat Light" pitchFamily="50" charset="0"/>
              </a:rPr>
              <a:t>praktik</a:t>
            </a:r>
            <a:r>
              <a:rPr lang="en-US" sz="2400" dirty="0" smtClean="0">
                <a:latin typeface="Montserrat Light" pitchFamily="50" charset="0"/>
              </a:rPr>
              <a:t> </a:t>
            </a:r>
            <a:r>
              <a:rPr lang="en-US" sz="2400" dirty="0" err="1" smtClean="0">
                <a:latin typeface="Montserrat Light" pitchFamily="50" charset="0"/>
              </a:rPr>
              <a:t>lapangan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1</a:t>
            </a:r>
            <a:endParaRPr lang="en-US" sz="2400" dirty="0">
              <a:solidFill>
                <a:schemeClr val="tx1"/>
              </a:solidFill>
            </a:endParaRPr>
          </a:p>
        </p:txBody>
      </p:sp>
      <p:sp>
        <p:nvSpPr>
          <p:cNvPr id="8" name="Content Placeholder 2"/>
          <p:cNvSpPr txBox="1">
            <a:spLocks/>
          </p:cNvSpPr>
          <p:nvPr/>
        </p:nvSpPr>
        <p:spPr>
          <a:xfrm>
            <a:off x="1484415" y="3684186"/>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err="1" smtClean="0">
                <a:latin typeface="Montserrat Light" pitchFamily="50" charset="0"/>
              </a:rPr>
              <a:t>Membimbing</a:t>
            </a:r>
            <a:r>
              <a:rPr lang="en-US" sz="2400" dirty="0" smtClean="0">
                <a:latin typeface="Montserrat Light" pitchFamily="50" charset="0"/>
              </a:rPr>
              <a:t> </a:t>
            </a:r>
            <a:r>
              <a:rPr lang="en-US" sz="2400" dirty="0" err="1" smtClean="0">
                <a:latin typeface="Montserrat Light" pitchFamily="50" charset="0"/>
              </a:rPr>
              <a:t>semina</a:t>
            </a:r>
            <a:r>
              <a:rPr lang="id-ID" sz="2400" dirty="0" smtClean="0">
                <a:latin typeface="Montserrat Light" pitchFamily="50" charset="0"/>
              </a:rPr>
              <a:t>r</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9" name="Flowchart: Connector 8"/>
          <p:cNvSpPr/>
          <p:nvPr/>
        </p:nvSpPr>
        <p:spPr>
          <a:xfrm>
            <a:off x="900151" y="364643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2</a:t>
            </a:r>
            <a:endParaRPr lang="en-US" sz="2400" dirty="0">
              <a:solidFill>
                <a:schemeClr val="tx1"/>
              </a:solidFill>
            </a:endParaRPr>
          </a:p>
        </p:txBody>
      </p:sp>
      <p:sp>
        <p:nvSpPr>
          <p:cNvPr id="16" name="Content Placeholder 2"/>
          <p:cNvSpPr txBox="1">
            <a:spLocks/>
          </p:cNvSpPr>
          <p:nvPr/>
        </p:nvSpPr>
        <p:spPr>
          <a:xfrm>
            <a:off x="1477161" y="4489716"/>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err="1" smtClean="0">
                <a:latin typeface="Montserrat Light" pitchFamily="50" charset="0"/>
              </a:rPr>
              <a:t>Membimbing</a:t>
            </a:r>
            <a:r>
              <a:rPr lang="en-US" sz="2400" dirty="0" smtClean="0">
                <a:latin typeface="Montserrat Light" pitchFamily="50" charset="0"/>
              </a:rPr>
              <a:t> </a:t>
            </a:r>
            <a:r>
              <a:rPr lang="en-US" sz="2400" dirty="0" err="1" smtClean="0">
                <a:latin typeface="Montserrat Light" pitchFamily="50" charset="0"/>
              </a:rPr>
              <a:t>kuliah</a:t>
            </a:r>
            <a:r>
              <a:rPr lang="en-US" sz="2400" dirty="0" smtClean="0">
                <a:latin typeface="Montserrat Light" pitchFamily="50" charset="0"/>
              </a:rPr>
              <a:t> </a:t>
            </a:r>
            <a:r>
              <a:rPr lang="en-US" sz="2400" dirty="0" err="1" smtClean="0">
                <a:latin typeface="Montserrat Light" pitchFamily="50" charset="0"/>
              </a:rPr>
              <a:t>kerja</a:t>
            </a:r>
            <a:r>
              <a:rPr lang="en-US" sz="2400" dirty="0" smtClean="0">
                <a:latin typeface="Montserrat Light" pitchFamily="50" charset="0"/>
              </a:rPr>
              <a:t> </a:t>
            </a:r>
            <a:r>
              <a:rPr lang="en-US" sz="2400" dirty="0" err="1" smtClean="0">
                <a:latin typeface="Montserrat Light" pitchFamily="50" charset="0"/>
              </a:rPr>
              <a:t>nyata</a:t>
            </a:r>
            <a:r>
              <a:rPr lang="en-US" sz="2400" dirty="0" smtClean="0">
                <a:latin typeface="Montserrat Light" pitchFamily="50" charset="0"/>
              </a:rPr>
              <a:t>, </a:t>
            </a:r>
            <a:r>
              <a:rPr lang="en-US" sz="2400" dirty="0" err="1" smtClean="0">
                <a:latin typeface="Montserrat Light" pitchFamily="50" charset="0"/>
              </a:rPr>
              <a:t>praktek</a:t>
            </a:r>
            <a:r>
              <a:rPr lang="en-US" sz="2400" dirty="0" smtClean="0">
                <a:latin typeface="Montserrat Light" pitchFamily="50" charset="0"/>
              </a:rPr>
              <a:t> </a:t>
            </a:r>
            <a:r>
              <a:rPr lang="en-US" sz="2400" dirty="0" err="1" smtClean="0">
                <a:latin typeface="Montserrat Light" pitchFamily="50" charset="0"/>
              </a:rPr>
              <a:t>kerja</a:t>
            </a:r>
            <a:r>
              <a:rPr lang="en-US" sz="2400" dirty="0" smtClean="0">
                <a:latin typeface="Montserrat Light" pitchFamily="50" charset="0"/>
              </a:rPr>
              <a:t> </a:t>
            </a:r>
            <a:r>
              <a:rPr lang="en-US" sz="2400" dirty="0" err="1" smtClean="0">
                <a:latin typeface="Montserrat Light" pitchFamily="50" charset="0"/>
              </a:rPr>
              <a:t>nyata</a:t>
            </a:r>
            <a:r>
              <a:rPr lang="en-US" sz="2400" dirty="0" smtClean="0">
                <a:latin typeface="Montserrat Light" pitchFamily="50" charset="0"/>
              </a:rPr>
              <a:t>, </a:t>
            </a:r>
            <a:r>
              <a:rPr lang="en-US" sz="2400" dirty="0" err="1" smtClean="0">
                <a:latin typeface="Montserrat Light" pitchFamily="50" charset="0"/>
              </a:rPr>
              <a:t>praktek</a:t>
            </a:r>
            <a:r>
              <a:rPr lang="en-US" sz="2400" dirty="0" smtClean="0">
                <a:latin typeface="Montserrat Light" pitchFamily="50" charset="0"/>
              </a:rPr>
              <a:t> </a:t>
            </a:r>
            <a:r>
              <a:rPr lang="en-US" sz="2400" dirty="0" err="1" smtClean="0">
                <a:latin typeface="Montserrat Light" pitchFamily="50" charset="0"/>
              </a:rPr>
              <a:t>kerja</a:t>
            </a:r>
            <a:r>
              <a:rPr lang="en-US" sz="2400" dirty="0" smtClean="0">
                <a:latin typeface="Montserrat Light" pitchFamily="50" charset="0"/>
              </a:rPr>
              <a:t> </a:t>
            </a:r>
            <a:r>
              <a:rPr lang="en-US" sz="2400" dirty="0" err="1" smtClean="0">
                <a:latin typeface="Montserrat Light" pitchFamily="50" charset="0"/>
              </a:rPr>
              <a:t>lapangan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7" name="Flowchart: Connector 16"/>
          <p:cNvSpPr/>
          <p:nvPr/>
        </p:nvSpPr>
        <p:spPr>
          <a:xfrm>
            <a:off x="892897" y="445196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3</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pendidikan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8"/>
            <a:ext cx="10218602" cy="1025683"/>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Membimbing</a:t>
            </a:r>
            <a:r>
              <a:rPr lang="en-US" sz="2400" dirty="0" smtClean="0">
                <a:latin typeface="Montserrat Light" pitchFamily="50" charset="0"/>
              </a:rPr>
              <a:t> </a:t>
            </a:r>
            <a:r>
              <a:rPr lang="en-US" sz="2400" dirty="0" err="1" smtClean="0">
                <a:latin typeface="Montserrat Light" pitchFamily="50" charset="0"/>
              </a:rPr>
              <a:t>dan</a:t>
            </a:r>
            <a:r>
              <a:rPr lang="en-US" sz="2400" dirty="0" smtClean="0">
                <a:latin typeface="Montserrat Light" pitchFamily="50" charset="0"/>
              </a:rPr>
              <a:t> </a:t>
            </a:r>
            <a:r>
              <a:rPr lang="en-US" sz="2400" dirty="0" err="1" smtClean="0">
                <a:latin typeface="Montserrat Light" pitchFamily="50" charset="0"/>
              </a:rPr>
              <a:t>ikut</a:t>
            </a:r>
            <a:r>
              <a:rPr lang="en-US" sz="2400" dirty="0" smtClean="0">
                <a:latin typeface="Montserrat Light" pitchFamily="50" charset="0"/>
              </a:rPr>
              <a:t> </a:t>
            </a:r>
            <a:r>
              <a:rPr lang="en-US" sz="2400" dirty="0" err="1" smtClean="0">
                <a:latin typeface="Montserrat Light" pitchFamily="50" charset="0"/>
              </a:rPr>
              <a:t>membimbing</a:t>
            </a:r>
            <a:r>
              <a:rPr lang="en-US" sz="2400" dirty="0" smtClean="0">
                <a:latin typeface="Montserrat Light" pitchFamily="50" charset="0"/>
              </a:rPr>
              <a:t> </a:t>
            </a:r>
            <a:r>
              <a:rPr lang="en-US" sz="2400" dirty="0" err="1" smtClean="0">
                <a:latin typeface="Montserrat Light" pitchFamily="50" charset="0"/>
              </a:rPr>
              <a:t>dalam</a:t>
            </a:r>
            <a:r>
              <a:rPr lang="en-US" sz="2400" dirty="0" smtClean="0">
                <a:latin typeface="Montserrat Light" pitchFamily="50" charset="0"/>
              </a:rPr>
              <a:t> </a:t>
            </a:r>
            <a:r>
              <a:rPr lang="en-US" sz="2400" dirty="0" err="1" smtClean="0">
                <a:latin typeface="Montserrat Light" pitchFamily="50" charset="0"/>
              </a:rPr>
              <a:t>menghasilkan</a:t>
            </a:r>
            <a:endParaRPr lang="id-ID" sz="2400" dirty="0" smtClean="0">
              <a:latin typeface="Montserrat Light" pitchFamily="50" charset="0"/>
            </a:endParaRPr>
          </a:p>
          <a:p>
            <a:pPr marL="514350" indent="-514350"/>
            <a:r>
              <a:rPr lang="en-US" sz="2400" b="1" dirty="0" err="1" smtClean="0">
                <a:latin typeface="Montserrat Light" pitchFamily="50" charset="0"/>
              </a:rPr>
              <a:t>disertasi</a:t>
            </a:r>
            <a:r>
              <a:rPr lang="en-US" sz="2400" b="1" dirty="0" smtClean="0">
                <a:latin typeface="Montserrat Light" pitchFamily="50" charset="0"/>
              </a:rPr>
              <a:t>, </a:t>
            </a:r>
            <a:r>
              <a:rPr lang="en-US" sz="2400" b="1" dirty="0" err="1" smtClean="0">
                <a:latin typeface="Montserrat Light" pitchFamily="50" charset="0"/>
              </a:rPr>
              <a:t>tesis</a:t>
            </a:r>
            <a:r>
              <a:rPr lang="en-US" sz="2400" b="1" dirty="0" smtClean="0">
                <a:latin typeface="Montserrat Light" pitchFamily="50" charset="0"/>
              </a:rPr>
              <a:t>, </a:t>
            </a:r>
            <a:r>
              <a:rPr lang="en-US" sz="2400" b="1" dirty="0" err="1" smtClean="0">
                <a:latin typeface="Montserrat Light" pitchFamily="50" charset="0"/>
              </a:rPr>
              <a:t>skripsi</a:t>
            </a:r>
            <a:r>
              <a:rPr lang="en-US" sz="2400" b="1" dirty="0" smtClean="0">
                <a:latin typeface="Montserrat Light" pitchFamily="50" charset="0"/>
              </a:rPr>
              <a:t>, </a:t>
            </a:r>
            <a:r>
              <a:rPr lang="en-US" sz="2400" b="1" dirty="0" err="1" smtClean="0">
                <a:latin typeface="Montserrat Light" pitchFamily="50" charset="0"/>
              </a:rPr>
              <a:t>dan</a:t>
            </a:r>
            <a:r>
              <a:rPr lang="en-US" sz="2400" b="1" dirty="0" smtClean="0">
                <a:latin typeface="Montserrat Light" pitchFamily="50" charset="0"/>
              </a:rPr>
              <a:t> </a:t>
            </a:r>
            <a:r>
              <a:rPr lang="en-US" sz="2400" b="1" dirty="0" err="1" smtClean="0">
                <a:latin typeface="Montserrat Light" pitchFamily="50" charset="0"/>
              </a:rPr>
              <a:t>laporan</a:t>
            </a:r>
            <a:r>
              <a:rPr lang="en-US" sz="2400" b="1" dirty="0" smtClean="0">
                <a:latin typeface="Montserrat Light" pitchFamily="50" charset="0"/>
              </a:rPr>
              <a:t> </a:t>
            </a:r>
            <a:r>
              <a:rPr lang="en-US" sz="2400" b="1" dirty="0" err="1" smtClean="0">
                <a:latin typeface="Montserrat Light" pitchFamily="50" charset="0"/>
              </a:rPr>
              <a:t>akhir</a:t>
            </a:r>
            <a:r>
              <a:rPr lang="en-US" sz="2400" b="1" dirty="0" smtClean="0">
                <a:latin typeface="Montserrat Light" pitchFamily="50" charset="0"/>
              </a:rPr>
              <a:t> </a:t>
            </a:r>
            <a:r>
              <a:rPr lang="en-US" sz="2400" b="1" dirty="0" err="1" smtClean="0">
                <a:latin typeface="Montserrat Light" pitchFamily="50" charset="0"/>
              </a:rPr>
              <a:t>studi</a:t>
            </a:r>
            <a:endParaRPr lang="en-US" sz="2400" b="1" dirty="0">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4</a:t>
            </a:r>
            <a:endParaRPr lang="en-US" sz="2400" dirty="0">
              <a:solidFill>
                <a:schemeClr val="tx1"/>
              </a:solidFill>
            </a:endParaRPr>
          </a:p>
        </p:txBody>
      </p:sp>
      <p:sp>
        <p:nvSpPr>
          <p:cNvPr id="8" name="Content Placeholder 2"/>
          <p:cNvSpPr txBox="1">
            <a:spLocks/>
          </p:cNvSpPr>
          <p:nvPr/>
        </p:nvSpPr>
        <p:spPr>
          <a:xfrm>
            <a:off x="1455387" y="3089112"/>
            <a:ext cx="10218602" cy="590255"/>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Melaksanakan</a:t>
            </a:r>
            <a:r>
              <a:rPr lang="en-US" sz="2400" dirty="0" smtClean="0">
                <a:latin typeface="Montserrat Light" pitchFamily="50" charset="0"/>
              </a:rPr>
              <a:t> </a:t>
            </a:r>
            <a:r>
              <a:rPr lang="en-US" sz="2400" dirty="0" err="1" smtClean="0">
                <a:latin typeface="Montserrat Light" pitchFamily="50" charset="0"/>
              </a:rPr>
              <a:t>tugas</a:t>
            </a:r>
            <a:r>
              <a:rPr lang="en-US" sz="2400" dirty="0" smtClean="0">
                <a:latin typeface="Montserrat Light" pitchFamily="50" charset="0"/>
              </a:rPr>
              <a:t> </a:t>
            </a:r>
            <a:r>
              <a:rPr lang="en-US" sz="2400" dirty="0" err="1" smtClean="0">
                <a:latin typeface="Montserrat Light" pitchFamily="50" charset="0"/>
              </a:rPr>
              <a:t>sebagai</a:t>
            </a:r>
            <a:r>
              <a:rPr lang="en-US" sz="2400" dirty="0" smtClean="0">
                <a:latin typeface="Montserrat Light" pitchFamily="50" charset="0"/>
              </a:rPr>
              <a:t> </a:t>
            </a:r>
            <a:r>
              <a:rPr lang="en-US" sz="2400" dirty="0" err="1" smtClean="0">
                <a:latin typeface="Montserrat Light" pitchFamily="50" charset="0"/>
              </a:rPr>
              <a:t>penguji</a:t>
            </a:r>
            <a:r>
              <a:rPr lang="en-US" sz="2400" dirty="0" smtClean="0">
                <a:latin typeface="Montserrat Light" pitchFamily="50" charset="0"/>
              </a:rPr>
              <a:t> </a:t>
            </a:r>
            <a:r>
              <a:rPr lang="en-US" sz="2400" dirty="0" err="1" smtClean="0">
                <a:latin typeface="Montserrat Light" pitchFamily="50" charset="0"/>
              </a:rPr>
              <a:t>pada</a:t>
            </a:r>
            <a:r>
              <a:rPr lang="en-US" sz="2400" dirty="0" smtClean="0">
                <a:latin typeface="Montserrat Light" pitchFamily="50" charset="0"/>
              </a:rPr>
              <a:t> </a:t>
            </a:r>
            <a:r>
              <a:rPr lang="en-US" sz="2400" dirty="0" err="1" smtClean="0">
                <a:latin typeface="Montserrat Light" pitchFamily="50" charset="0"/>
              </a:rPr>
              <a:t>ujian</a:t>
            </a:r>
            <a:r>
              <a:rPr lang="en-US" sz="2400" dirty="0" smtClean="0">
                <a:latin typeface="Montserrat Light" pitchFamily="50" charset="0"/>
              </a:rPr>
              <a:t> </a:t>
            </a:r>
            <a:r>
              <a:rPr lang="en-US" sz="2400" dirty="0" err="1" smtClean="0">
                <a:latin typeface="Montserrat Light" pitchFamily="50" charset="0"/>
              </a:rPr>
              <a:t>akhir</a:t>
            </a:r>
            <a:endParaRPr lang="en-US" sz="2400" dirty="0">
              <a:latin typeface="Montserrat Light" pitchFamily="50" charset="0"/>
            </a:endParaRPr>
          </a:p>
        </p:txBody>
      </p:sp>
      <p:sp>
        <p:nvSpPr>
          <p:cNvPr id="9" name="Flowchart: Connector 8"/>
          <p:cNvSpPr/>
          <p:nvPr/>
        </p:nvSpPr>
        <p:spPr>
          <a:xfrm>
            <a:off x="871123" y="305136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5</a:t>
            </a:r>
            <a:endParaRPr lang="en-US" sz="2400" dirty="0">
              <a:solidFill>
                <a:schemeClr val="tx1"/>
              </a:solidFill>
            </a:endParaRPr>
          </a:p>
        </p:txBody>
      </p:sp>
      <p:sp>
        <p:nvSpPr>
          <p:cNvPr id="16" name="Content Placeholder 2"/>
          <p:cNvSpPr txBox="1">
            <a:spLocks/>
          </p:cNvSpPr>
          <p:nvPr/>
        </p:nvSpPr>
        <p:spPr>
          <a:xfrm>
            <a:off x="1448133" y="3938184"/>
            <a:ext cx="10218602" cy="590255"/>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Membina</a:t>
            </a:r>
            <a:r>
              <a:rPr lang="en-US" sz="2400" dirty="0" smtClean="0">
                <a:latin typeface="Montserrat Light" pitchFamily="50" charset="0"/>
              </a:rPr>
              <a:t> </a:t>
            </a:r>
            <a:r>
              <a:rPr lang="en-US" sz="2400" dirty="0" err="1" smtClean="0">
                <a:latin typeface="Montserrat Light" pitchFamily="50" charset="0"/>
              </a:rPr>
              <a:t>kegiatan</a:t>
            </a:r>
            <a:r>
              <a:rPr lang="en-US" sz="2400" dirty="0" smtClean="0">
                <a:latin typeface="Montserrat Light" pitchFamily="50" charset="0"/>
              </a:rPr>
              <a:t> </a:t>
            </a:r>
            <a:r>
              <a:rPr lang="en-US" sz="2400" dirty="0" err="1" smtClean="0">
                <a:latin typeface="Montserrat Light" pitchFamily="50" charset="0"/>
              </a:rPr>
              <a:t>mahasiswa</a:t>
            </a:r>
            <a:endParaRPr lang="en-US" sz="2400" dirty="0">
              <a:latin typeface="Montserrat Light" pitchFamily="50" charset="0"/>
            </a:endParaRPr>
          </a:p>
        </p:txBody>
      </p:sp>
      <p:sp>
        <p:nvSpPr>
          <p:cNvPr id="17" name="Flowchart: Connector 16"/>
          <p:cNvSpPr/>
          <p:nvPr/>
        </p:nvSpPr>
        <p:spPr>
          <a:xfrm>
            <a:off x="863869" y="3900436"/>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6</a:t>
            </a:r>
            <a:endParaRPr lang="en-US" sz="2400" dirty="0">
              <a:solidFill>
                <a:schemeClr val="tx1"/>
              </a:solidFill>
            </a:endParaRPr>
          </a:p>
        </p:txBody>
      </p:sp>
      <p:sp>
        <p:nvSpPr>
          <p:cNvPr id="10" name="Content Placeholder 2"/>
          <p:cNvSpPr txBox="1">
            <a:spLocks/>
          </p:cNvSpPr>
          <p:nvPr/>
        </p:nvSpPr>
        <p:spPr>
          <a:xfrm>
            <a:off x="1455393" y="4758228"/>
            <a:ext cx="10218602" cy="590255"/>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Mengembangkan</a:t>
            </a:r>
            <a:r>
              <a:rPr lang="en-US" sz="2400" dirty="0" smtClean="0">
                <a:latin typeface="Montserrat Light" pitchFamily="50" charset="0"/>
              </a:rPr>
              <a:t> program </a:t>
            </a:r>
            <a:r>
              <a:rPr lang="en-US" sz="2400" dirty="0" err="1" smtClean="0">
                <a:latin typeface="Montserrat Light" pitchFamily="50" charset="0"/>
              </a:rPr>
              <a:t>kuliah</a:t>
            </a:r>
            <a:endParaRPr lang="en-US" sz="2400" dirty="0">
              <a:latin typeface="Montserrat Light" pitchFamily="50" charset="0"/>
            </a:endParaRPr>
          </a:p>
        </p:txBody>
      </p:sp>
      <p:sp>
        <p:nvSpPr>
          <p:cNvPr id="11" name="Flowchart: Connector 10"/>
          <p:cNvSpPr/>
          <p:nvPr/>
        </p:nvSpPr>
        <p:spPr>
          <a:xfrm>
            <a:off x="871129" y="4720480"/>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7</a:t>
            </a:r>
            <a:endParaRPr lang="en-US" sz="2400" dirty="0">
              <a:solidFill>
                <a:schemeClr val="tx1"/>
              </a:solidFill>
            </a:endParaRPr>
          </a:p>
        </p:txBody>
      </p:sp>
      <p:sp>
        <p:nvSpPr>
          <p:cNvPr id="15" name="Content Placeholder 2"/>
          <p:cNvSpPr txBox="1">
            <a:spLocks/>
          </p:cNvSpPr>
          <p:nvPr/>
        </p:nvSpPr>
        <p:spPr>
          <a:xfrm>
            <a:off x="1448139" y="5505702"/>
            <a:ext cx="10218602" cy="590255"/>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Mengembangkan</a:t>
            </a:r>
            <a:r>
              <a:rPr lang="en-US" sz="2400" dirty="0" smtClean="0">
                <a:latin typeface="Montserrat Light" pitchFamily="50" charset="0"/>
              </a:rPr>
              <a:t> </a:t>
            </a:r>
            <a:r>
              <a:rPr lang="en-US" sz="2400" dirty="0" err="1" smtClean="0">
                <a:latin typeface="Montserrat Light" pitchFamily="50" charset="0"/>
              </a:rPr>
              <a:t>bahan</a:t>
            </a:r>
            <a:r>
              <a:rPr lang="en-US" sz="2400" dirty="0" smtClean="0">
                <a:latin typeface="Montserrat Light" pitchFamily="50" charset="0"/>
              </a:rPr>
              <a:t> </a:t>
            </a:r>
            <a:r>
              <a:rPr lang="en-US" sz="2400" dirty="0" err="1" smtClean="0">
                <a:latin typeface="Montserrat Light" pitchFamily="50" charset="0"/>
              </a:rPr>
              <a:t>kuliah</a:t>
            </a:r>
            <a:endParaRPr lang="en-US" sz="2400" dirty="0">
              <a:latin typeface="Montserrat Light" pitchFamily="50" charset="0"/>
            </a:endParaRPr>
          </a:p>
        </p:txBody>
      </p:sp>
      <p:sp>
        <p:nvSpPr>
          <p:cNvPr id="18" name="Flowchart: Connector 17"/>
          <p:cNvSpPr/>
          <p:nvPr/>
        </p:nvSpPr>
        <p:spPr>
          <a:xfrm>
            <a:off x="863875" y="546795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8</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pendidikan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746550"/>
            <a:ext cx="10218602" cy="1025683"/>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Menyampaikan</a:t>
            </a:r>
            <a:r>
              <a:rPr lang="en-US" sz="2400" dirty="0" smtClean="0">
                <a:latin typeface="Montserrat Light" pitchFamily="50" charset="0"/>
              </a:rPr>
              <a:t> </a:t>
            </a:r>
            <a:r>
              <a:rPr lang="en-US" sz="2400" dirty="0" err="1" smtClean="0">
                <a:latin typeface="Montserrat Light" pitchFamily="50" charset="0"/>
              </a:rPr>
              <a:t>orasi</a:t>
            </a:r>
            <a:r>
              <a:rPr lang="en-US" sz="2400" dirty="0" smtClean="0">
                <a:latin typeface="Montserrat Light" pitchFamily="50" charset="0"/>
              </a:rPr>
              <a:t> </a:t>
            </a:r>
            <a:r>
              <a:rPr lang="en-US" sz="2400" dirty="0" err="1" smtClean="0">
                <a:latin typeface="Montserrat Light" pitchFamily="50" charset="0"/>
              </a:rPr>
              <a:t>ilmiah</a:t>
            </a:r>
            <a:endParaRPr lang="en-US" sz="2400" dirty="0">
              <a:latin typeface="Montserrat Light" pitchFamily="50" charset="0"/>
            </a:endParaRPr>
          </a:p>
        </p:txBody>
      </p:sp>
      <p:sp>
        <p:nvSpPr>
          <p:cNvPr id="8" name="Content Placeholder 2"/>
          <p:cNvSpPr txBox="1">
            <a:spLocks/>
          </p:cNvSpPr>
          <p:nvPr/>
        </p:nvSpPr>
        <p:spPr>
          <a:xfrm>
            <a:off x="1455387" y="2552094"/>
            <a:ext cx="10218602" cy="590255"/>
          </a:xfrm>
          <a:prstGeom prst="rect">
            <a:avLst/>
          </a:prstGeom>
        </p:spPr>
        <p:txBody>
          <a:bodyPr vert="horz" lIns="91440" tIns="45720" rIns="91440" bIns="45720" rtlCol="0">
            <a:noAutofit/>
          </a:bodyPr>
          <a:lstStyle/>
          <a:p>
            <a:pPr marL="514350" indent="-514350"/>
            <a:r>
              <a:rPr lang="fi-FI" sz="2400" dirty="0" smtClean="0">
                <a:latin typeface="Montserrat Light" pitchFamily="50" charset="0"/>
              </a:rPr>
              <a:t>Menduduki jabatan pimpinan perguruan tinggi</a:t>
            </a:r>
            <a:endParaRPr lang="fi-FI" sz="2400" dirty="0">
              <a:latin typeface="Montserrat Light" pitchFamily="50" charset="0"/>
            </a:endParaRPr>
          </a:p>
        </p:txBody>
      </p:sp>
      <p:sp>
        <p:nvSpPr>
          <p:cNvPr id="9" name="Flowchart: Connector 8"/>
          <p:cNvSpPr/>
          <p:nvPr/>
        </p:nvSpPr>
        <p:spPr>
          <a:xfrm>
            <a:off x="769523" y="2485318"/>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10</a:t>
            </a:r>
            <a:endParaRPr lang="en-US" sz="1600" dirty="0">
              <a:solidFill>
                <a:schemeClr val="tx1"/>
              </a:solidFill>
            </a:endParaRPr>
          </a:p>
        </p:txBody>
      </p:sp>
      <p:sp>
        <p:nvSpPr>
          <p:cNvPr id="16" name="Content Placeholder 2"/>
          <p:cNvSpPr txBox="1">
            <a:spLocks/>
          </p:cNvSpPr>
          <p:nvPr/>
        </p:nvSpPr>
        <p:spPr>
          <a:xfrm>
            <a:off x="1448133" y="3386652"/>
            <a:ext cx="10218602" cy="590255"/>
          </a:xfrm>
          <a:prstGeom prst="rect">
            <a:avLst/>
          </a:prstGeom>
        </p:spPr>
        <p:txBody>
          <a:bodyPr vert="horz" lIns="91440" tIns="45720" rIns="91440" bIns="45720" rtlCol="0">
            <a:noAutofit/>
          </a:bodyPr>
          <a:lstStyle/>
          <a:p>
            <a:pPr marL="514350" indent="-514350"/>
            <a:r>
              <a:rPr lang="nn-NO" sz="2400" dirty="0" smtClean="0">
                <a:latin typeface="Montserrat Light" pitchFamily="50" charset="0"/>
              </a:rPr>
              <a:t>Membimbing akademik dosen di bawah jenjang </a:t>
            </a:r>
            <a:r>
              <a:rPr lang="en-US" sz="2400" dirty="0" err="1" smtClean="0">
                <a:latin typeface="Montserrat Light" pitchFamily="50" charset="0"/>
              </a:rPr>
              <a:t>jabatannya</a:t>
            </a:r>
            <a:r>
              <a:rPr lang="en-US" sz="2400" dirty="0" smtClean="0">
                <a:latin typeface="Montserrat Light" pitchFamily="50" charset="0"/>
              </a:rPr>
              <a:t> </a:t>
            </a:r>
            <a:endParaRPr lang="en-US" sz="2400" dirty="0">
              <a:latin typeface="Montserrat Light" pitchFamily="50" charset="0"/>
            </a:endParaRPr>
          </a:p>
        </p:txBody>
      </p:sp>
      <p:sp>
        <p:nvSpPr>
          <p:cNvPr id="10" name="Content Placeholder 2"/>
          <p:cNvSpPr txBox="1">
            <a:spLocks/>
          </p:cNvSpPr>
          <p:nvPr/>
        </p:nvSpPr>
        <p:spPr>
          <a:xfrm>
            <a:off x="1455393" y="4206696"/>
            <a:ext cx="10218602" cy="590255"/>
          </a:xfrm>
          <a:prstGeom prst="rect">
            <a:avLst/>
          </a:prstGeom>
        </p:spPr>
        <p:txBody>
          <a:bodyPr vert="horz" lIns="91440" tIns="45720" rIns="91440" bIns="45720" rtlCol="0">
            <a:noAutofit/>
          </a:bodyPr>
          <a:lstStyle/>
          <a:p>
            <a:pPr marL="514350" indent="-514350"/>
            <a:r>
              <a:rPr lang="en-US" sz="2400" dirty="0" err="1" smtClean="0">
                <a:latin typeface="Montserrat Light" pitchFamily="50" charset="0"/>
              </a:rPr>
              <a:t>Melaksanakan</a:t>
            </a:r>
            <a:r>
              <a:rPr lang="en-US" sz="2400" dirty="0" smtClean="0">
                <a:latin typeface="Montserrat Light" pitchFamily="50" charset="0"/>
              </a:rPr>
              <a:t> </a:t>
            </a:r>
            <a:r>
              <a:rPr lang="en-US" sz="2400" dirty="0" err="1" smtClean="0">
                <a:latin typeface="Montserrat Light" pitchFamily="50" charset="0"/>
              </a:rPr>
              <a:t>kegiatan</a:t>
            </a:r>
            <a:r>
              <a:rPr lang="en-US" sz="2400" dirty="0" smtClean="0">
                <a:latin typeface="Montserrat Light" pitchFamily="50" charset="0"/>
              </a:rPr>
              <a:t> </a:t>
            </a:r>
            <a:r>
              <a:rPr lang="en-US" sz="2400" dirty="0" err="1" smtClean="0">
                <a:latin typeface="Montserrat Light" pitchFamily="50" charset="0"/>
              </a:rPr>
              <a:t>detasering</a:t>
            </a:r>
            <a:r>
              <a:rPr lang="en-US" sz="2400" dirty="0" smtClean="0">
                <a:latin typeface="Montserrat Light" pitchFamily="50" charset="0"/>
              </a:rPr>
              <a:t> </a:t>
            </a:r>
            <a:r>
              <a:rPr lang="en-US" sz="2400" dirty="0" err="1" smtClean="0">
                <a:latin typeface="Montserrat Light" pitchFamily="50" charset="0"/>
              </a:rPr>
              <a:t>dan</a:t>
            </a:r>
            <a:r>
              <a:rPr lang="en-US" sz="2400" dirty="0" smtClean="0">
                <a:latin typeface="Montserrat Light" pitchFamily="50" charset="0"/>
              </a:rPr>
              <a:t> </a:t>
            </a:r>
            <a:r>
              <a:rPr lang="en-US" sz="2400" dirty="0" err="1" smtClean="0">
                <a:latin typeface="Montserrat Light" pitchFamily="50" charset="0"/>
              </a:rPr>
              <a:t>pencangkokan</a:t>
            </a:r>
            <a:r>
              <a:rPr lang="en-US" sz="2400" dirty="0" smtClean="0">
                <a:latin typeface="Montserrat Light" pitchFamily="50" charset="0"/>
              </a:rPr>
              <a:t> </a:t>
            </a:r>
            <a:r>
              <a:rPr lang="en-US" sz="2400" dirty="0" err="1" smtClean="0">
                <a:latin typeface="Montserrat Light" pitchFamily="50" charset="0"/>
              </a:rPr>
              <a:t>jabatan</a:t>
            </a:r>
            <a:endParaRPr lang="id-ID" sz="2400" dirty="0" smtClean="0">
              <a:latin typeface="Montserrat Light" pitchFamily="50" charset="0"/>
            </a:endParaRPr>
          </a:p>
          <a:p>
            <a:pPr marL="514350" indent="-514350"/>
            <a:r>
              <a:rPr lang="en-US" sz="2400" dirty="0" err="1" smtClean="0">
                <a:latin typeface="Montserrat Light" pitchFamily="50" charset="0"/>
              </a:rPr>
              <a:t>akademik</a:t>
            </a:r>
            <a:r>
              <a:rPr lang="en-US" sz="2400" dirty="0" smtClean="0">
                <a:latin typeface="Montserrat Light" pitchFamily="50" charset="0"/>
              </a:rPr>
              <a:t> </a:t>
            </a:r>
            <a:r>
              <a:rPr lang="en-US" sz="2400" dirty="0" err="1" smtClean="0">
                <a:latin typeface="Montserrat Light" pitchFamily="50" charset="0"/>
              </a:rPr>
              <a:t>dosen</a:t>
            </a:r>
            <a:endParaRPr lang="en-US" sz="2400" dirty="0">
              <a:latin typeface="Montserrat Light" pitchFamily="50" charset="0"/>
            </a:endParaRPr>
          </a:p>
        </p:txBody>
      </p:sp>
      <p:sp>
        <p:nvSpPr>
          <p:cNvPr id="15" name="Content Placeholder 2"/>
          <p:cNvSpPr txBox="1">
            <a:spLocks/>
          </p:cNvSpPr>
          <p:nvPr/>
        </p:nvSpPr>
        <p:spPr>
          <a:xfrm>
            <a:off x="1448139" y="5244450"/>
            <a:ext cx="10235862" cy="778984"/>
          </a:xfrm>
          <a:prstGeom prst="rect">
            <a:avLst/>
          </a:prstGeom>
        </p:spPr>
        <p:txBody>
          <a:bodyPr vert="horz" lIns="91440" tIns="45720" rIns="91440" bIns="45720" rtlCol="0">
            <a:noAutofit/>
          </a:bodyPr>
          <a:lstStyle/>
          <a:p>
            <a:pPr marL="514350" indent="-514350"/>
            <a:r>
              <a:rPr lang="id-ID" sz="2000" dirty="0" smtClean="0">
                <a:latin typeface="Montserrat Light" pitchFamily="50" charset="0"/>
              </a:rPr>
              <a:t>M</a:t>
            </a:r>
            <a:r>
              <a:rPr lang="en-US" sz="2000" dirty="0" err="1" smtClean="0">
                <a:latin typeface="Montserrat Light" pitchFamily="50" charset="0"/>
              </a:rPr>
              <a:t>elakukan</a:t>
            </a:r>
            <a:r>
              <a:rPr lang="en-US" sz="2000" dirty="0" smtClean="0">
                <a:latin typeface="Montserrat Light" pitchFamily="50" charset="0"/>
              </a:rPr>
              <a:t> </a:t>
            </a:r>
            <a:r>
              <a:rPr lang="en-US" sz="2000" dirty="0" err="1" smtClean="0">
                <a:latin typeface="Montserrat Light" pitchFamily="50" charset="0"/>
              </a:rPr>
              <a:t>kegiatan</a:t>
            </a:r>
            <a:r>
              <a:rPr lang="en-US" sz="2000" dirty="0" smtClean="0">
                <a:latin typeface="Montserrat Light" pitchFamily="50" charset="0"/>
              </a:rPr>
              <a:t> </a:t>
            </a:r>
            <a:r>
              <a:rPr lang="en-US" sz="2000" dirty="0" err="1" smtClean="0">
                <a:latin typeface="Montserrat Light" pitchFamily="50" charset="0"/>
              </a:rPr>
              <a:t>pengembangan</a:t>
            </a:r>
            <a:r>
              <a:rPr lang="en-US" sz="2000" dirty="0" smtClean="0">
                <a:latin typeface="Montserrat Light" pitchFamily="50" charset="0"/>
              </a:rPr>
              <a:t> </a:t>
            </a:r>
            <a:r>
              <a:rPr lang="en-US" sz="2000" dirty="0" err="1" smtClean="0">
                <a:latin typeface="Montserrat Light" pitchFamily="50" charset="0"/>
              </a:rPr>
              <a:t>diri</a:t>
            </a:r>
            <a:r>
              <a:rPr lang="en-US" sz="2000" dirty="0" smtClean="0">
                <a:latin typeface="Montserrat Light" pitchFamily="50" charset="0"/>
              </a:rPr>
              <a:t> </a:t>
            </a:r>
            <a:r>
              <a:rPr lang="en-US" sz="2000" dirty="0" err="1" smtClean="0">
                <a:latin typeface="Montserrat Light" pitchFamily="50" charset="0"/>
              </a:rPr>
              <a:t>untuk</a:t>
            </a:r>
            <a:r>
              <a:rPr lang="en-US" sz="2000" dirty="0" smtClean="0">
                <a:latin typeface="Montserrat Light" pitchFamily="50" charset="0"/>
              </a:rPr>
              <a:t> </a:t>
            </a:r>
            <a:r>
              <a:rPr lang="id-ID" sz="2000" dirty="0" smtClean="0">
                <a:latin typeface="Montserrat Light" pitchFamily="50" charset="0"/>
              </a:rPr>
              <a:t> </a:t>
            </a:r>
            <a:r>
              <a:rPr lang="en-US" sz="2000" dirty="0" err="1" smtClean="0">
                <a:latin typeface="Montserrat Light" pitchFamily="50" charset="0"/>
              </a:rPr>
              <a:t>meningkatka</a:t>
            </a:r>
            <a:r>
              <a:rPr lang="id-ID" sz="2000" dirty="0" smtClean="0">
                <a:latin typeface="Montserrat Light" pitchFamily="50" charset="0"/>
              </a:rPr>
              <a:t>n </a:t>
            </a:r>
            <a:r>
              <a:rPr lang="en-US" sz="2000" dirty="0" err="1" smtClean="0">
                <a:latin typeface="Montserrat Light" pitchFamily="50" charset="0"/>
              </a:rPr>
              <a:t>kompetensi</a:t>
            </a:r>
            <a:r>
              <a:rPr lang="id-ID" sz="2000" dirty="0" smtClean="0">
                <a:latin typeface="Montserrat Light" pitchFamily="50" charset="0"/>
              </a:rPr>
              <a:t> </a:t>
            </a:r>
            <a:endParaRPr lang="en-US" sz="2000" dirty="0">
              <a:latin typeface="Montserrat Light" pitchFamily="50" charset="0"/>
            </a:endParaRPr>
          </a:p>
        </p:txBody>
      </p:sp>
      <p:sp>
        <p:nvSpPr>
          <p:cNvPr id="19" name="Flowchart: Connector 18"/>
          <p:cNvSpPr/>
          <p:nvPr/>
        </p:nvSpPr>
        <p:spPr>
          <a:xfrm>
            <a:off x="776779" y="3334404"/>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11</a:t>
            </a:r>
            <a:endParaRPr lang="en-US" sz="1600" dirty="0">
              <a:solidFill>
                <a:schemeClr val="tx1"/>
              </a:solidFill>
            </a:endParaRPr>
          </a:p>
        </p:txBody>
      </p:sp>
      <p:sp>
        <p:nvSpPr>
          <p:cNvPr id="21" name="Flowchart: Connector 20"/>
          <p:cNvSpPr/>
          <p:nvPr/>
        </p:nvSpPr>
        <p:spPr>
          <a:xfrm>
            <a:off x="784036" y="4154461"/>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12</a:t>
            </a:r>
            <a:endParaRPr lang="en-US" sz="1600" dirty="0">
              <a:solidFill>
                <a:schemeClr val="tx1"/>
              </a:solidFill>
            </a:endParaRPr>
          </a:p>
        </p:txBody>
      </p:sp>
      <p:sp>
        <p:nvSpPr>
          <p:cNvPr id="22" name="Flowchart: Connector 21"/>
          <p:cNvSpPr/>
          <p:nvPr/>
        </p:nvSpPr>
        <p:spPr>
          <a:xfrm>
            <a:off x="762265" y="5134175"/>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13</a:t>
            </a:r>
            <a:endParaRPr lang="en-US" sz="1600" dirty="0">
              <a:solidFill>
                <a:schemeClr val="tx1"/>
              </a:solidFill>
            </a:endParaRPr>
          </a:p>
        </p:txBody>
      </p:sp>
      <p:sp>
        <p:nvSpPr>
          <p:cNvPr id="23" name="Flowchart: Connector 22"/>
          <p:cNvSpPr/>
          <p:nvPr/>
        </p:nvSpPr>
        <p:spPr>
          <a:xfrm>
            <a:off x="762266" y="1708803"/>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9</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pendidikan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Flowchart: Connector 13">
            <a:hlinkClick r:id="rId2" action="ppaction://hlinkfile"/>
          </p:cNvPr>
          <p:cNvSpPr/>
          <p:nvPr/>
        </p:nvSpPr>
        <p:spPr>
          <a:xfrm>
            <a:off x="1363281" y="2940730"/>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t>
            </a:r>
          </a:p>
        </p:txBody>
      </p:sp>
      <p:sp>
        <p:nvSpPr>
          <p:cNvPr id="17" name="TextBox 16"/>
          <p:cNvSpPr txBox="1"/>
          <p:nvPr/>
        </p:nvSpPr>
        <p:spPr>
          <a:xfrm>
            <a:off x="2336799" y="2931887"/>
            <a:ext cx="8752115" cy="954107"/>
          </a:xfrm>
          <a:prstGeom prst="rect">
            <a:avLst/>
          </a:prstGeom>
          <a:noFill/>
        </p:spPr>
        <p:txBody>
          <a:bodyPr wrap="square" rtlCol="0">
            <a:spAutoFit/>
          </a:bodyPr>
          <a:lstStyle/>
          <a:p>
            <a:r>
              <a:rPr lang="id-ID" sz="2800" dirty="0" smtClean="0">
                <a:latin typeface="Montserrat Light" pitchFamily="50" charset="0"/>
              </a:rPr>
              <a:t>Komponen Kegiatan Pendidikan, Pelaksanaan Pendidikan dan Angka Kreditnya</a:t>
            </a:r>
            <a:endParaRPr lang="id-ID" sz="2800" dirty="0">
              <a:latin typeface="Montserrat Light" pitchFamily="50"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penelitian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9"/>
            <a:ext cx="10218602" cy="546712"/>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enghasilkan karya ilmiah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1</a:t>
            </a:r>
            <a:endParaRPr lang="en-US" sz="2400" dirty="0">
              <a:solidFill>
                <a:schemeClr val="tx1"/>
              </a:solidFill>
            </a:endParaRPr>
          </a:p>
        </p:txBody>
      </p:sp>
      <p:sp>
        <p:nvSpPr>
          <p:cNvPr id="8" name="Content Placeholder 2"/>
          <p:cNvSpPr txBox="1">
            <a:spLocks/>
          </p:cNvSpPr>
          <p:nvPr/>
        </p:nvSpPr>
        <p:spPr>
          <a:xfrm>
            <a:off x="1484415" y="28278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Me</a:t>
            </a:r>
            <a:r>
              <a:rPr lang="id-ID" sz="2400" dirty="0" smtClean="0">
                <a:latin typeface="Montserrat Light" pitchFamily="50" charset="0"/>
              </a:rPr>
              <a:t>nerjemahkan/menyadur buku ilmiah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9" name="Flowchart: Connector 8"/>
          <p:cNvSpPr/>
          <p:nvPr/>
        </p:nvSpPr>
        <p:spPr>
          <a:xfrm>
            <a:off x="900151" y="27901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2</a:t>
            </a:r>
            <a:endParaRPr lang="en-US" sz="2400" dirty="0">
              <a:solidFill>
                <a:schemeClr val="tx1"/>
              </a:solidFill>
            </a:endParaRPr>
          </a:p>
        </p:txBody>
      </p:sp>
      <p:sp>
        <p:nvSpPr>
          <p:cNvPr id="16" name="Content Placeholder 2"/>
          <p:cNvSpPr txBox="1">
            <a:spLocks/>
          </p:cNvSpPr>
          <p:nvPr/>
        </p:nvSpPr>
        <p:spPr>
          <a:xfrm>
            <a:off x="1477161" y="36333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Mengedit/menyunting karya ilmiah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7" name="Flowchart: Connector 16"/>
          <p:cNvSpPr/>
          <p:nvPr/>
        </p:nvSpPr>
        <p:spPr>
          <a:xfrm>
            <a:off x="892897" y="35956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3</a:t>
            </a:r>
            <a:endParaRPr lang="en-US" sz="2400" dirty="0">
              <a:solidFill>
                <a:schemeClr val="tx1"/>
              </a:solidFill>
            </a:endParaRPr>
          </a:p>
        </p:txBody>
      </p:sp>
      <p:sp>
        <p:nvSpPr>
          <p:cNvPr id="10" name="Content Placeholder 2"/>
          <p:cNvSpPr txBox="1">
            <a:spLocks/>
          </p:cNvSpPr>
          <p:nvPr/>
        </p:nvSpPr>
        <p:spPr>
          <a:xfrm>
            <a:off x="1477158" y="44026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embuat rencana dan karya teknologi yang dipatenkan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1" name="Flowchart: Connector 10"/>
          <p:cNvSpPr/>
          <p:nvPr/>
        </p:nvSpPr>
        <p:spPr>
          <a:xfrm>
            <a:off x="892894" y="43649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4</a:t>
            </a:r>
            <a:endParaRPr lang="en-US" sz="2400" dirty="0">
              <a:solidFill>
                <a:schemeClr val="tx1"/>
              </a:solidFill>
            </a:endParaRPr>
          </a:p>
        </p:txBody>
      </p:sp>
      <p:sp>
        <p:nvSpPr>
          <p:cNvPr id="12" name="Content Placeholder 2"/>
          <p:cNvSpPr txBox="1">
            <a:spLocks/>
          </p:cNvSpPr>
          <p:nvPr/>
        </p:nvSpPr>
        <p:spPr>
          <a:xfrm>
            <a:off x="1469904" y="52081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Membuat rancangan dan karya teknologi, rancangan dan karya seni monumental/seni pertunjukan/karya sastra</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5" name="Flowchart: Connector 14"/>
          <p:cNvSpPr/>
          <p:nvPr/>
        </p:nvSpPr>
        <p:spPr>
          <a:xfrm>
            <a:off x="885640" y="51704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5</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pelaksanaan penelitian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Flowchart: Connector 13">
            <a:hlinkClick r:id="rId2" action="ppaction://hlinkfile"/>
          </p:cNvPr>
          <p:cNvSpPr/>
          <p:nvPr/>
        </p:nvSpPr>
        <p:spPr>
          <a:xfrm>
            <a:off x="1363281" y="2940730"/>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t>
            </a:r>
          </a:p>
        </p:txBody>
      </p:sp>
      <p:sp>
        <p:nvSpPr>
          <p:cNvPr id="17" name="TextBox 16"/>
          <p:cNvSpPr txBox="1"/>
          <p:nvPr/>
        </p:nvSpPr>
        <p:spPr>
          <a:xfrm>
            <a:off x="2336799" y="2931887"/>
            <a:ext cx="8752115" cy="954107"/>
          </a:xfrm>
          <a:prstGeom prst="rect">
            <a:avLst/>
          </a:prstGeom>
          <a:noFill/>
        </p:spPr>
        <p:txBody>
          <a:bodyPr wrap="square" rtlCol="0">
            <a:spAutoFit/>
          </a:bodyPr>
          <a:lstStyle/>
          <a:p>
            <a:r>
              <a:rPr lang="id-ID" sz="2800" dirty="0" smtClean="0">
                <a:latin typeface="Montserrat Light" pitchFamily="50" charset="0"/>
              </a:rPr>
              <a:t>Komponen Kegiatan Penelitian dan Angka Kreditnya</a:t>
            </a:r>
            <a:endParaRPr lang="id-ID" sz="2800" dirty="0">
              <a:latin typeface="Montserrat Light" pitchFamily="50"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000" dirty="0" smtClean="0"/>
              <a:t>Sub Unsur kegiatan pelaksanaan pengabdian kepada masyarakat</a:t>
            </a:r>
            <a:endParaRPr lang="id-ID" sz="4000" dirty="0"/>
          </a:p>
        </p:txBody>
      </p:sp>
      <p:sp>
        <p:nvSpPr>
          <p:cNvPr id="20" name="Rectangle 19"/>
          <p:cNvSpPr/>
          <p:nvPr/>
        </p:nvSpPr>
        <p:spPr>
          <a:xfrm>
            <a:off x="856341" y="1407884"/>
            <a:ext cx="11088916" cy="10160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9"/>
            <a:ext cx="10218602" cy="546712"/>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enduduki jabatan pimpinan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1</a:t>
            </a:r>
            <a:endParaRPr lang="en-US" sz="2400" dirty="0">
              <a:solidFill>
                <a:schemeClr val="tx1"/>
              </a:solidFill>
            </a:endParaRPr>
          </a:p>
        </p:txBody>
      </p:sp>
      <p:sp>
        <p:nvSpPr>
          <p:cNvPr id="8" name="Content Placeholder 2"/>
          <p:cNvSpPr txBox="1">
            <a:spLocks/>
          </p:cNvSpPr>
          <p:nvPr/>
        </p:nvSpPr>
        <p:spPr>
          <a:xfrm>
            <a:off x="1484415" y="28278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elaksanakan pengembangan hasil pendidikan dan penelitian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9" name="Flowchart: Connector 8"/>
          <p:cNvSpPr/>
          <p:nvPr/>
        </p:nvSpPr>
        <p:spPr>
          <a:xfrm>
            <a:off x="900151" y="27901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2</a:t>
            </a:r>
            <a:endParaRPr lang="en-US" sz="2400" dirty="0">
              <a:solidFill>
                <a:schemeClr val="tx1"/>
              </a:solidFill>
            </a:endParaRPr>
          </a:p>
        </p:txBody>
      </p:sp>
      <p:sp>
        <p:nvSpPr>
          <p:cNvPr id="16" name="Content Placeholder 2"/>
          <p:cNvSpPr txBox="1">
            <a:spLocks/>
          </p:cNvSpPr>
          <p:nvPr/>
        </p:nvSpPr>
        <p:spPr>
          <a:xfrm>
            <a:off x="1477161" y="36333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Memberi latihan/penyuluhan/penataran/ceramah pada masyarakat</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7" name="Flowchart: Connector 16"/>
          <p:cNvSpPr/>
          <p:nvPr/>
        </p:nvSpPr>
        <p:spPr>
          <a:xfrm>
            <a:off x="892897" y="35956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3</a:t>
            </a:r>
            <a:endParaRPr lang="en-US" sz="2400" dirty="0">
              <a:solidFill>
                <a:schemeClr val="tx1"/>
              </a:solidFill>
            </a:endParaRPr>
          </a:p>
        </p:txBody>
      </p:sp>
      <p:sp>
        <p:nvSpPr>
          <p:cNvPr id="10" name="Content Placeholder 2"/>
          <p:cNvSpPr txBox="1">
            <a:spLocks/>
          </p:cNvSpPr>
          <p:nvPr/>
        </p:nvSpPr>
        <p:spPr>
          <a:xfrm>
            <a:off x="1477158" y="44026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emberi pelayanan kepada masyarakat atau kegiatan lain yang menunjang pelaksanaan tugas umum pemerintah dan pembangunan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1" name="Flowchart: Connector 10"/>
          <p:cNvSpPr/>
          <p:nvPr/>
        </p:nvSpPr>
        <p:spPr>
          <a:xfrm>
            <a:off x="892894" y="43649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4</a:t>
            </a:r>
            <a:endParaRPr lang="en-US" sz="2400" dirty="0">
              <a:solidFill>
                <a:schemeClr val="tx1"/>
              </a:solidFill>
            </a:endParaRPr>
          </a:p>
        </p:txBody>
      </p:sp>
      <p:sp>
        <p:nvSpPr>
          <p:cNvPr id="12" name="Content Placeholder 2"/>
          <p:cNvSpPr txBox="1">
            <a:spLocks/>
          </p:cNvSpPr>
          <p:nvPr/>
        </p:nvSpPr>
        <p:spPr>
          <a:xfrm>
            <a:off x="1469904" y="5512984"/>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Membuat/menulis karya pengabdian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5" name="Flowchart: Connector 14"/>
          <p:cNvSpPr/>
          <p:nvPr/>
        </p:nvSpPr>
        <p:spPr>
          <a:xfrm>
            <a:off x="885640" y="5475236"/>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5</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lowchart: Connector 13">
            <a:hlinkClick r:id="rId2" action="ppaction://hlinkfile"/>
          </p:cNvPr>
          <p:cNvSpPr/>
          <p:nvPr/>
        </p:nvSpPr>
        <p:spPr>
          <a:xfrm>
            <a:off x="1363281" y="2940730"/>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t>
            </a:r>
          </a:p>
        </p:txBody>
      </p:sp>
      <p:sp>
        <p:nvSpPr>
          <p:cNvPr id="17" name="TextBox 16"/>
          <p:cNvSpPr txBox="1"/>
          <p:nvPr/>
        </p:nvSpPr>
        <p:spPr>
          <a:xfrm>
            <a:off x="2336799" y="2931887"/>
            <a:ext cx="8752115" cy="954107"/>
          </a:xfrm>
          <a:prstGeom prst="rect">
            <a:avLst/>
          </a:prstGeom>
          <a:noFill/>
        </p:spPr>
        <p:txBody>
          <a:bodyPr wrap="square" rtlCol="0">
            <a:spAutoFit/>
          </a:bodyPr>
          <a:lstStyle/>
          <a:p>
            <a:r>
              <a:rPr lang="id-ID" sz="2800" dirty="0" smtClean="0">
                <a:latin typeface="Montserrat Light" pitchFamily="50" charset="0"/>
              </a:rPr>
              <a:t>Komponen Kegiatan Pengabdian Kepada Masyarakat dan Angka Kreditnya</a:t>
            </a:r>
            <a:endParaRPr lang="id-ID" sz="2800" dirty="0">
              <a:latin typeface="Montserrat Light" pitchFamily="50" charset="0"/>
            </a:endParaRPr>
          </a:p>
        </p:txBody>
      </p:sp>
      <p:sp>
        <p:nvSpPr>
          <p:cNvPr id="8" name="Title 1"/>
          <p:cNvSpPr>
            <a:spLocks noGrp="1"/>
          </p:cNvSpPr>
          <p:nvPr>
            <p:ph type="title"/>
          </p:nvPr>
        </p:nvSpPr>
        <p:spPr>
          <a:xfrm>
            <a:off x="838199" y="365125"/>
            <a:ext cx="11078029" cy="1325563"/>
          </a:xfrm>
        </p:spPr>
        <p:txBody>
          <a:bodyPr>
            <a:normAutofit/>
          </a:bodyPr>
          <a:lstStyle/>
          <a:p>
            <a:r>
              <a:rPr lang="id-ID" sz="4000" dirty="0" smtClean="0"/>
              <a:t>Sub Unsur kegiatan pelaksanaan pengabdian kepada masyarakat</a:t>
            </a:r>
            <a:endParaRPr lang="id-ID" sz="4000" dirty="0"/>
          </a:p>
        </p:txBody>
      </p:sp>
      <p:sp>
        <p:nvSpPr>
          <p:cNvPr id="9" name="Rectangle 8"/>
          <p:cNvSpPr/>
          <p:nvPr/>
        </p:nvSpPr>
        <p:spPr>
          <a:xfrm>
            <a:off x="856341" y="1407884"/>
            <a:ext cx="11088916" cy="10160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penunjang tugas dosen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9"/>
            <a:ext cx="10218602" cy="546712"/>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enjadi anggota dalam suatu panitia/badan pada perguruan tinggi</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1</a:t>
            </a:r>
            <a:endParaRPr lang="en-US" sz="2400" dirty="0">
              <a:solidFill>
                <a:schemeClr val="tx1"/>
              </a:solidFill>
            </a:endParaRPr>
          </a:p>
        </p:txBody>
      </p:sp>
      <p:sp>
        <p:nvSpPr>
          <p:cNvPr id="8" name="Content Placeholder 2"/>
          <p:cNvSpPr txBox="1">
            <a:spLocks/>
          </p:cNvSpPr>
          <p:nvPr/>
        </p:nvSpPr>
        <p:spPr>
          <a:xfrm>
            <a:off x="1484415" y="28278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Me</a:t>
            </a:r>
            <a:r>
              <a:rPr lang="id-ID" sz="2400" dirty="0" smtClean="0">
                <a:latin typeface="Montserrat Light" pitchFamily="50" charset="0"/>
              </a:rPr>
              <a:t>njadi anggota panitia/badan pada lembaga pemerintah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9" name="Flowchart: Connector 8"/>
          <p:cNvSpPr/>
          <p:nvPr/>
        </p:nvSpPr>
        <p:spPr>
          <a:xfrm>
            <a:off x="900151" y="27901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2</a:t>
            </a:r>
            <a:endParaRPr lang="en-US" sz="2400" dirty="0">
              <a:solidFill>
                <a:schemeClr val="tx1"/>
              </a:solidFill>
            </a:endParaRPr>
          </a:p>
        </p:txBody>
      </p:sp>
      <p:sp>
        <p:nvSpPr>
          <p:cNvPr id="16" name="Content Placeholder 2"/>
          <p:cNvSpPr txBox="1">
            <a:spLocks/>
          </p:cNvSpPr>
          <p:nvPr/>
        </p:nvSpPr>
        <p:spPr>
          <a:xfrm>
            <a:off x="1477161" y="36333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Menjadi anggota organisasi profesi Dosen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7" name="Flowchart: Connector 16"/>
          <p:cNvSpPr/>
          <p:nvPr/>
        </p:nvSpPr>
        <p:spPr>
          <a:xfrm>
            <a:off x="892897" y="35956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3</a:t>
            </a:r>
            <a:endParaRPr lang="en-US" sz="2400" dirty="0">
              <a:solidFill>
                <a:schemeClr val="tx1"/>
              </a:solidFill>
            </a:endParaRPr>
          </a:p>
        </p:txBody>
      </p:sp>
      <p:sp>
        <p:nvSpPr>
          <p:cNvPr id="10" name="Content Placeholder 2"/>
          <p:cNvSpPr txBox="1">
            <a:spLocks/>
          </p:cNvSpPr>
          <p:nvPr/>
        </p:nvSpPr>
        <p:spPr>
          <a:xfrm>
            <a:off x="1477158" y="44026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ewakili perguruan tinggi/lembaga pemerintah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1" name="Flowchart: Connector 10"/>
          <p:cNvSpPr/>
          <p:nvPr/>
        </p:nvSpPr>
        <p:spPr>
          <a:xfrm>
            <a:off x="892894" y="43649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4</a:t>
            </a:r>
            <a:endParaRPr lang="en-US" sz="2400" dirty="0">
              <a:solidFill>
                <a:schemeClr val="tx1"/>
              </a:solidFill>
            </a:endParaRPr>
          </a:p>
        </p:txBody>
      </p:sp>
      <p:sp>
        <p:nvSpPr>
          <p:cNvPr id="12" name="Content Placeholder 2"/>
          <p:cNvSpPr txBox="1">
            <a:spLocks/>
          </p:cNvSpPr>
          <p:nvPr/>
        </p:nvSpPr>
        <p:spPr>
          <a:xfrm>
            <a:off x="1469904" y="52081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Menjadi anggota delegasi nasional ke pertemuan internasional</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5" name="Flowchart: Connector 14"/>
          <p:cNvSpPr/>
          <p:nvPr/>
        </p:nvSpPr>
        <p:spPr>
          <a:xfrm>
            <a:off x="885640" y="51704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5</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hukum</a:t>
            </a:r>
            <a:endParaRPr lang="id-ID" dirty="0"/>
          </a:p>
        </p:txBody>
      </p:sp>
      <p:sp>
        <p:nvSpPr>
          <p:cNvPr id="4" name="Content Placeholder 2"/>
          <p:cNvSpPr>
            <a:spLocks noGrp="1"/>
          </p:cNvSpPr>
          <p:nvPr>
            <p:ph idx="1"/>
          </p:nvPr>
        </p:nvSpPr>
        <p:spPr>
          <a:xfrm>
            <a:off x="1571502" y="1855404"/>
            <a:ext cx="10218602" cy="887798"/>
          </a:xfrm>
        </p:spPr>
        <p:txBody>
          <a:bodyPr>
            <a:normAutofit fontScale="92500" lnSpcReduction="10000"/>
          </a:bodyPr>
          <a:lstStyle/>
          <a:p>
            <a:pPr marL="0" indent="0">
              <a:buNone/>
            </a:pPr>
            <a:r>
              <a:rPr lang="id-ID" dirty="0" smtClean="0">
                <a:latin typeface="Montserrat Light" pitchFamily="50" charset="0"/>
              </a:rPr>
              <a:t>Permen PAN &amp; RB No. 17 Tahun 2013 jo </a:t>
            </a:r>
          </a:p>
          <a:p>
            <a:pPr marL="0" indent="0">
              <a:buNone/>
            </a:pPr>
            <a:r>
              <a:rPr lang="id-ID" dirty="0" smtClean="0">
                <a:latin typeface="Montserrat Light" pitchFamily="50" charset="0"/>
              </a:rPr>
              <a:t>Permen PAN &amp; RB No. 46 Tahun 2013</a:t>
            </a:r>
            <a:endParaRPr lang="en-US" dirty="0">
              <a:latin typeface="Montserrat Light" pitchFamily="50" charset="0"/>
            </a:endParaRPr>
          </a:p>
        </p:txBody>
      </p:sp>
      <p:sp>
        <p:nvSpPr>
          <p:cNvPr id="5" name="Flowchart: Connector 4"/>
          <p:cNvSpPr/>
          <p:nvPr/>
        </p:nvSpPr>
        <p:spPr>
          <a:xfrm>
            <a:off x="856607" y="1919254"/>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é</a:t>
            </a:r>
            <a:endParaRPr lang="en-US" sz="2800" dirty="0">
              <a:solidFill>
                <a:schemeClr val="tx1"/>
              </a:solidFill>
              <a:latin typeface="SOSA" pitchFamily="2" charset="0"/>
            </a:endParaRPr>
          </a:p>
        </p:txBody>
      </p:sp>
      <p:sp>
        <p:nvSpPr>
          <p:cNvPr id="6" name="Content Placeholder 2"/>
          <p:cNvSpPr txBox="1">
            <a:spLocks/>
          </p:cNvSpPr>
          <p:nvPr/>
        </p:nvSpPr>
        <p:spPr>
          <a:xfrm>
            <a:off x="1564247" y="2936721"/>
            <a:ext cx="10218602" cy="887798"/>
          </a:xfrm>
          <a:prstGeom prst="rect">
            <a:avLst/>
          </a:prstGeom>
        </p:spPr>
        <p:txBody>
          <a:bodyPr vert="horz" lIns="91440" tIns="45720" rIns="91440" bIns="45720" rtlCol="0">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800" b="0" i="0" u="none" strike="noStrike" kern="1200" cap="none" spc="0" normalizeH="0" baseline="0" noProof="0" dirty="0" smtClean="0">
                <a:ln>
                  <a:noFill/>
                </a:ln>
                <a:solidFill>
                  <a:schemeClr val="tx1"/>
                </a:solidFill>
                <a:effectLst/>
                <a:uLnTx/>
                <a:uFillTx/>
                <a:latin typeface="Montserrat Light" pitchFamily="50" charset="0"/>
                <a:ea typeface="+mn-ea"/>
                <a:cs typeface="+mn-cs"/>
              </a:rPr>
              <a:t>Peraturan Bersama Mendikbud dan</a:t>
            </a:r>
            <a:r>
              <a:rPr kumimoji="0" lang="id-ID" sz="2800" b="0" i="0" u="none" strike="noStrike" kern="1200" cap="none" spc="0" normalizeH="0" noProof="0" dirty="0" smtClean="0">
                <a:ln>
                  <a:noFill/>
                </a:ln>
                <a:solidFill>
                  <a:schemeClr val="tx1"/>
                </a:solidFill>
                <a:effectLst/>
                <a:uLnTx/>
                <a:uFillTx/>
                <a:latin typeface="Montserrat Light" pitchFamily="50" charset="0"/>
                <a:ea typeface="+mn-ea"/>
                <a:cs typeface="+mn-cs"/>
              </a:rPr>
              <a:t> Kepala BKN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800" b="0" i="0" u="none" strike="noStrike" kern="1200" cap="none" spc="0" normalizeH="0" noProof="0" dirty="0" smtClean="0">
                <a:ln>
                  <a:noFill/>
                </a:ln>
                <a:solidFill>
                  <a:schemeClr val="tx1"/>
                </a:solidFill>
                <a:effectLst/>
                <a:uLnTx/>
                <a:uFillTx/>
                <a:latin typeface="Montserrat Light" pitchFamily="50" charset="0"/>
                <a:ea typeface="+mn-ea"/>
                <a:cs typeface="+mn-cs"/>
              </a:rPr>
              <a:t>No. 4/VIII/PB/2014 &amp; No. 24 Tahun 2014</a:t>
            </a:r>
            <a:endParaRPr kumimoji="0" lang="en-US" sz="28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7" name="Flowchart: Connector 6"/>
          <p:cNvSpPr/>
          <p:nvPr/>
        </p:nvSpPr>
        <p:spPr>
          <a:xfrm>
            <a:off x="849352" y="3000571"/>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é</a:t>
            </a:r>
            <a:endParaRPr lang="en-US" sz="2800" dirty="0">
              <a:solidFill>
                <a:schemeClr val="tx1"/>
              </a:solidFill>
              <a:latin typeface="SOSA" pitchFamily="2" charset="0"/>
            </a:endParaRPr>
          </a:p>
        </p:txBody>
      </p:sp>
      <p:sp>
        <p:nvSpPr>
          <p:cNvPr id="8" name="Content Placeholder 2"/>
          <p:cNvSpPr txBox="1">
            <a:spLocks/>
          </p:cNvSpPr>
          <p:nvPr/>
        </p:nvSpPr>
        <p:spPr>
          <a:xfrm>
            <a:off x="1564246" y="4112377"/>
            <a:ext cx="10218602" cy="575736"/>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rPr>
              <a:t>Permendikbud No. 92 Tahun 2014</a:t>
            </a:r>
            <a:endParaRPr kumimoji="0" lang="en-US" sz="26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9" name="Flowchart: Connector 8"/>
          <p:cNvSpPr/>
          <p:nvPr/>
        </p:nvSpPr>
        <p:spPr>
          <a:xfrm>
            <a:off x="849351" y="4060115"/>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é</a:t>
            </a:r>
            <a:endParaRPr lang="en-US" sz="2800" dirty="0">
              <a:solidFill>
                <a:schemeClr val="tx1"/>
              </a:solidFill>
              <a:latin typeface="SOSA" pitchFamily="2" charset="0"/>
            </a:endParaRPr>
          </a:p>
        </p:txBody>
      </p:sp>
      <p:sp>
        <p:nvSpPr>
          <p:cNvPr id="10" name="Content Placeholder 2"/>
          <p:cNvSpPr txBox="1">
            <a:spLocks/>
          </p:cNvSpPr>
          <p:nvPr/>
        </p:nvSpPr>
        <p:spPr>
          <a:xfrm>
            <a:off x="1571503" y="4946951"/>
            <a:ext cx="10218602" cy="575736"/>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rPr>
              <a:t>Pedoman Operasional Penilaian</a:t>
            </a:r>
            <a:r>
              <a:rPr kumimoji="0" lang="id-ID" sz="2600" b="0" i="0" u="none" strike="noStrike" kern="1200" cap="none" spc="0" normalizeH="0" noProof="0" dirty="0" smtClean="0">
                <a:ln>
                  <a:noFill/>
                </a:ln>
                <a:solidFill>
                  <a:schemeClr val="tx1"/>
                </a:solidFill>
                <a:effectLst/>
                <a:uLnTx/>
                <a:uFillTx/>
                <a:latin typeface="Montserrat Light" pitchFamily="50" charset="0"/>
                <a:ea typeface="+mn-ea"/>
                <a:cs typeface="+mn-cs"/>
              </a:rPr>
              <a:t> Angka Kredit Kenaikan Jabatan Akademik/Pangkat</a:t>
            </a:r>
            <a:endParaRPr kumimoji="0" lang="en-US" sz="26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1" name="Flowchart: Connector 10"/>
          <p:cNvSpPr/>
          <p:nvPr/>
        </p:nvSpPr>
        <p:spPr>
          <a:xfrm>
            <a:off x="856608" y="5010801"/>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é</a:t>
            </a:r>
            <a:endParaRPr lang="en-US" sz="2800" dirty="0">
              <a:solidFill>
                <a:schemeClr val="tx1"/>
              </a:solidFill>
              <a:latin typeface="SOSA" pitchFamily="2" charset="0"/>
            </a:endParaRPr>
          </a:p>
        </p:txBody>
      </p:sp>
      <p:sp>
        <p:nvSpPr>
          <p:cNvPr id="20" name="Rectangle 19"/>
          <p:cNvSpPr/>
          <p:nvPr/>
        </p:nvSpPr>
        <p:spPr>
          <a:xfrm>
            <a:off x="841829" y="1335314"/>
            <a:ext cx="2569028" cy="580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penunjang tugas dosen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9"/>
            <a:ext cx="10218602" cy="546712"/>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B</a:t>
            </a:r>
            <a:r>
              <a:rPr lang="id-ID" sz="2400" dirty="0" smtClean="0">
                <a:latin typeface="Montserrat Light" pitchFamily="50" charset="0"/>
              </a:rPr>
              <a:t>erperan serta aktif dalam pertemuan ilmiah</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6</a:t>
            </a:r>
            <a:endParaRPr lang="en-US" sz="2400" dirty="0">
              <a:solidFill>
                <a:schemeClr val="tx1"/>
              </a:solidFill>
            </a:endParaRPr>
          </a:p>
        </p:txBody>
      </p:sp>
      <p:sp>
        <p:nvSpPr>
          <p:cNvPr id="8" name="Content Placeholder 2"/>
          <p:cNvSpPr txBox="1">
            <a:spLocks/>
          </p:cNvSpPr>
          <p:nvPr/>
        </p:nvSpPr>
        <p:spPr>
          <a:xfrm>
            <a:off x="1484415" y="28278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Me</a:t>
            </a:r>
            <a:r>
              <a:rPr lang="id-ID" sz="2400" dirty="0" smtClean="0">
                <a:latin typeface="Montserrat Light" pitchFamily="50" charset="0"/>
              </a:rPr>
              <a:t>ndapat penghargaan/tanda jasa</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9" name="Flowchart: Connector 8"/>
          <p:cNvSpPr/>
          <p:nvPr/>
        </p:nvSpPr>
        <p:spPr>
          <a:xfrm>
            <a:off x="900151" y="27901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7</a:t>
            </a:r>
            <a:endParaRPr lang="en-US" sz="2400" dirty="0">
              <a:solidFill>
                <a:schemeClr val="tx1"/>
              </a:solidFill>
            </a:endParaRPr>
          </a:p>
        </p:txBody>
      </p:sp>
      <p:sp>
        <p:nvSpPr>
          <p:cNvPr id="16" name="Content Placeholder 2"/>
          <p:cNvSpPr txBox="1">
            <a:spLocks/>
          </p:cNvSpPr>
          <p:nvPr/>
        </p:nvSpPr>
        <p:spPr>
          <a:xfrm>
            <a:off x="1477161" y="36333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Menulis buku pelajaran SLTA ke bawah yang diterbitkan dan diedarkan secara nasional</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7" name="Flowchart: Connector 16"/>
          <p:cNvSpPr/>
          <p:nvPr/>
        </p:nvSpPr>
        <p:spPr>
          <a:xfrm>
            <a:off x="892897" y="359564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8</a:t>
            </a:r>
            <a:endParaRPr lang="en-US" sz="2400" dirty="0">
              <a:solidFill>
                <a:schemeClr val="tx1"/>
              </a:solidFill>
            </a:endParaRPr>
          </a:p>
        </p:txBody>
      </p:sp>
      <p:sp>
        <p:nvSpPr>
          <p:cNvPr id="10" name="Content Placeholder 2"/>
          <p:cNvSpPr txBox="1">
            <a:spLocks/>
          </p:cNvSpPr>
          <p:nvPr/>
        </p:nvSpPr>
        <p:spPr>
          <a:xfrm>
            <a:off x="1477158" y="4402660"/>
            <a:ext cx="10218602" cy="590255"/>
          </a:xfrm>
          <a:prstGeom prst="rect">
            <a:avLst/>
          </a:prstGeom>
        </p:spPr>
        <p:txBody>
          <a:bodyPr vert="horz" lIns="91440" tIns="45720" rIns="91440" bIns="45720" rtlCol="0">
            <a:noAutofit/>
          </a:bodyPr>
          <a:lstStyle/>
          <a:p>
            <a:pPr lvl="0">
              <a:lnSpc>
                <a:spcPct val="90000"/>
              </a:lnSpc>
              <a:spcBef>
                <a:spcPts val="1000"/>
              </a:spcBef>
              <a:defRPr/>
            </a:pPr>
            <a:r>
              <a:rPr lang="en-US" sz="2400" dirty="0" smtClean="0">
                <a:latin typeface="Montserrat Light" pitchFamily="50" charset="0"/>
              </a:rPr>
              <a:t>M</a:t>
            </a:r>
            <a:r>
              <a:rPr lang="id-ID" sz="2400" dirty="0" smtClean="0">
                <a:latin typeface="Montserrat Light" pitchFamily="50" charset="0"/>
              </a:rPr>
              <a:t>empunyai prestasi di bidang olahraga/humaniora</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1" name="Flowchart: Connector 10"/>
          <p:cNvSpPr/>
          <p:nvPr/>
        </p:nvSpPr>
        <p:spPr>
          <a:xfrm>
            <a:off x="892894" y="436491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rPr>
              <a:t>9</a:t>
            </a:r>
            <a:endParaRPr lang="en-US" sz="2400" dirty="0">
              <a:solidFill>
                <a:schemeClr val="tx1"/>
              </a:solidFill>
            </a:endParaRPr>
          </a:p>
        </p:txBody>
      </p:sp>
      <p:sp>
        <p:nvSpPr>
          <p:cNvPr id="12" name="Content Placeholder 2"/>
          <p:cNvSpPr txBox="1">
            <a:spLocks/>
          </p:cNvSpPr>
          <p:nvPr/>
        </p:nvSpPr>
        <p:spPr>
          <a:xfrm>
            <a:off x="1469904" y="5208190"/>
            <a:ext cx="10218602" cy="590255"/>
          </a:xfrm>
          <a:prstGeom prst="rect">
            <a:avLst/>
          </a:prstGeom>
        </p:spPr>
        <p:txBody>
          <a:bodyPr vert="horz" lIns="91440" tIns="45720" rIns="91440" bIns="45720" rtlCol="0">
            <a:noAutofit/>
          </a:bodyPr>
          <a:lstStyle/>
          <a:p>
            <a:pPr lvl="0">
              <a:lnSpc>
                <a:spcPct val="90000"/>
              </a:lnSpc>
              <a:spcBef>
                <a:spcPts val="1000"/>
              </a:spcBef>
              <a:defRPr/>
            </a:pPr>
            <a:r>
              <a:rPr lang="id-ID" sz="2400" dirty="0" smtClean="0">
                <a:latin typeface="Montserrat Light" pitchFamily="50" charset="0"/>
              </a:rPr>
              <a:t>Keanggotaan dalam Tim Penilai Jabatan Akademik Dosen</a:t>
            </a:r>
            <a:endParaRPr kumimoji="0" lang="id-ID" sz="2400" b="0" i="0" u="none" strike="noStrike" kern="1200" cap="none" spc="0" normalizeH="0" baseline="0" noProof="0" dirty="0" smtClean="0">
              <a:ln>
                <a:noFill/>
              </a:ln>
              <a:solidFill>
                <a:schemeClr val="tx1"/>
              </a:solidFill>
              <a:effectLst/>
              <a:uLnTx/>
              <a:uFillTx/>
              <a:latin typeface="Montserrat Light" pitchFamily="50" charset="0"/>
            </a:endParaRPr>
          </a:p>
        </p:txBody>
      </p:sp>
      <p:sp>
        <p:nvSpPr>
          <p:cNvPr id="18" name="Flowchart: Connector 17"/>
          <p:cNvSpPr/>
          <p:nvPr/>
        </p:nvSpPr>
        <p:spPr>
          <a:xfrm>
            <a:off x="769523" y="5083324"/>
            <a:ext cx="648000" cy="64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10</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Sub Unsur kegiatan penunjang tugas dosen</a:t>
            </a:r>
            <a:endParaRPr lang="id-ID" dirty="0"/>
          </a:p>
        </p:txBody>
      </p:sp>
      <p:sp>
        <p:nvSpPr>
          <p:cNvPr id="20" name="Rectangle 19"/>
          <p:cNvSpPr/>
          <p:nvPr/>
        </p:nvSpPr>
        <p:spPr>
          <a:xfrm>
            <a:off x="856341" y="1407885"/>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Flowchart: Connector 13">
            <a:hlinkClick r:id="rId2" action="ppaction://hlinkfile"/>
          </p:cNvPr>
          <p:cNvSpPr/>
          <p:nvPr/>
        </p:nvSpPr>
        <p:spPr>
          <a:xfrm>
            <a:off x="1363281" y="2940730"/>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t>
            </a:r>
          </a:p>
        </p:txBody>
      </p:sp>
      <p:sp>
        <p:nvSpPr>
          <p:cNvPr id="17" name="TextBox 16"/>
          <p:cNvSpPr txBox="1"/>
          <p:nvPr/>
        </p:nvSpPr>
        <p:spPr>
          <a:xfrm>
            <a:off x="2336799" y="2931887"/>
            <a:ext cx="8752115" cy="954107"/>
          </a:xfrm>
          <a:prstGeom prst="rect">
            <a:avLst/>
          </a:prstGeom>
          <a:noFill/>
        </p:spPr>
        <p:txBody>
          <a:bodyPr wrap="square" rtlCol="0">
            <a:spAutoFit/>
          </a:bodyPr>
          <a:lstStyle/>
          <a:p>
            <a:r>
              <a:rPr lang="id-ID" sz="2800" dirty="0" smtClean="0">
                <a:latin typeface="Montserrat Light" pitchFamily="50" charset="0"/>
              </a:rPr>
              <a:t>Komponen Kegiatan Penunjang dan Angka Kreditnya</a:t>
            </a:r>
            <a:endParaRPr lang="id-ID" sz="2800" dirty="0">
              <a:latin typeface="Montserrat Light" pitchFamily="50"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Lampiran II permenpan &amp; RB no. 17/2013</a:t>
            </a:r>
            <a:br>
              <a:rPr lang="id-ID" sz="3200" dirty="0" smtClean="0"/>
            </a:br>
            <a:r>
              <a:rPr lang="id-ID" sz="3200" dirty="0" smtClean="0"/>
              <a:t>jumlah AK. Kumulatif dosen pendidikan magister/sederajat</a:t>
            </a:r>
            <a:endParaRPr lang="id-ID" sz="3200" dirty="0"/>
          </a:p>
        </p:txBody>
      </p:sp>
      <p:sp>
        <p:nvSpPr>
          <p:cNvPr id="20" name="Rectangle 19"/>
          <p:cNvSpPr/>
          <p:nvPr/>
        </p:nvSpPr>
        <p:spPr>
          <a:xfrm>
            <a:off x="812798" y="1042760"/>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6" name="Table 5"/>
          <p:cNvGraphicFramePr>
            <a:graphicFrameLocks noGrp="1"/>
          </p:cNvGraphicFramePr>
          <p:nvPr>
            <p:extLst>
              <p:ext uri="{D42A27DB-BD31-4B8C-83A1-F6EECF244321}">
                <p14:modId xmlns:p14="http://schemas.microsoft.com/office/powerpoint/2010/main" xmlns="" val="3043577916"/>
              </p:ext>
            </p:extLst>
          </p:nvPr>
        </p:nvGraphicFramePr>
        <p:xfrm>
          <a:off x="203202" y="1314093"/>
          <a:ext cx="11822139" cy="5427795"/>
        </p:xfrm>
        <a:graphic>
          <a:graphicData uri="http://schemas.openxmlformats.org/drawingml/2006/table">
            <a:tbl>
              <a:tblPr firstRow="1" bandRow="1">
                <a:tableStyleId>{21E4AEA4-8DFA-4A89-87EB-49C32662AFE0}</a:tableStyleId>
              </a:tblPr>
              <a:tblGrid>
                <a:gridCol w="713935"/>
                <a:gridCol w="2914634"/>
                <a:gridCol w="199231"/>
                <a:gridCol w="1208779"/>
                <a:gridCol w="246619"/>
                <a:gridCol w="862279"/>
                <a:gridCol w="116840"/>
                <a:gridCol w="677695"/>
                <a:gridCol w="859577"/>
                <a:gridCol w="799138"/>
                <a:gridCol w="805853"/>
                <a:gridCol w="805853"/>
                <a:gridCol w="805853"/>
                <a:gridCol w="805853"/>
              </a:tblGrid>
              <a:tr h="538521">
                <a:tc rowSpan="3">
                  <a:txBody>
                    <a:bodyPr/>
                    <a:lstStyle/>
                    <a:p>
                      <a:pPr algn="ctr"/>
                      <a:r>
                        <a:rPr lang="en-US" sz="1600" dirty="0" smtClean="0"/>
                        <a:t>NO</a:t>
                      </a:r>
                      <a:endParaRPr lang="en-US" sz="1600" dirty="0">
                        <a:solidFill>
                          <a:schemeClr val="bg1"/>
                        </a:solidFill>
                      </a:endParaRPr>
                    </a:p>
                  </a:txBody>
                  <a:tcPr marT="45723" marB="45723" anchor="ctr">
                    <a:solidFill>
                      <a:schemeClr val="accent1"/>
                    </a:solidFill>
                  </a:tcPr>
                </a:tc>
                <a:tc rowSpan="3">
                  <a:txBody>
                    <a:bodyPr/>
                    <a:lstStyle/>
                    <a:p>
                      <a:pPr algn="ctr"/>
                      <a:r>
                        <a:rPr lang="en-US" sz="1600" dirty="0" smtClean="0"/>
                        <a:t>U N S U R</a:t>
                      </a:r>
                      <a:endParaRPr lang="en-US" sz="1600" dirty="0">
                        <a:solidFill>
                          <a:schemeClr val="bg1"/>
                        </a:solidFill>
                      </a:endParaRPr>
                    </a:p>
                  </a:txBody>
                  <a:tcPr marT="45723" marB="45723" anchor="ctr">
                    <a:solidFill>
                      <a:schemeClr val="accent1"/>
                    </a:solidFill>
                  </a:tcPr>
                </a:tc>
                <a:tc rowSpan="3" gridSpan="3">
                  <a:txBody>
                    <a:bodyPr/>
                    <a:lstStyle/>
                    <a:p>
                      <a:pPr marL="0" indent="0" algn="ctr"/>
                      <a:r>
                        <a:rPr lang="en-US" sz="1600" dirty="0" smtClean="0"/>
                        <a:t>PERSENTASE</a:t>
                      </a:r>
                      <a:endParaRPr lang="en-US" sz="1600" dirty="0">
                        <a:solidFill>
                          <a:schemeClr val="bg1"/>
                        </a:solidFill>
                      </a:endParaRPr>
                    </a:p>
                  </a:txBody>
                  <a:tcPr marT="45723" marB="45723" anchor="ctr">
                    <a:solidFill>
                      <a:schemeClr val="accent1"/>
                    </a:solidFill>
                  </a:tcPr>
                </a:tc>
                <a:tc rowSpan="3" hMerge="1">
                  <a:txBody>
                    <a:bodyPr/>
                    <a:lstStyle/>
                    <a:p>
                      <a:pPr marL="0" indent="0" algn="ctr"/>
                      <a:endParaRPr lang="en-US" sz="1600" dirty="0">
                        <a:solidFill>
                          <a:schemeClr val="bg1"/>
                        </a:solidFill>
                      </a:endParaRPr>
                    </a:p>
                  </a:txBody>
                  <a:tcPr marT="45723" marB="45723" anchor="ctr"/>
                </a:tc>
                <a:tc rowSpan="3" hMerge="1">
                  <a:txBody>
                    <a:bodyPr/>
                    <a:lstStyle/>
                    <a:p>
                      <a:pPr algn="ctr"/>
                      <a:endParaRPr lang="en-US" sz="1400" dirty="0">
                        <a:solidFill>
                          <a:schemeClr val="bg1"/>
                        </a:solidFill>
                      </a:endParaRPr>
                    </a:p>
                  </a:txBody>
                  <a:tcPr marT="45723" marB="45723" anchor="ctr"/>
                </a:tc>
                <a:tc gridSpan="9">
                  <a:txBody>
                    <a:bodyPr/>
                    <a:lstStyle/>
                    <a:p>
                      <a:pPr algn="ctr"/>
                      <a:r>
                        <a:rPr lang="en-US" sz="1400" dirty="0" smtClean="0"/>
                        <a:t>JENJANG JABATAN/GOL. RUANG DAN ANGKA KREDIT</a:t>
                      </a:r>
                    </a:p>
                    <a:p>
                      <a:pPr algn="ctr"/>
                      <a:r>
                        <a:rPr lang="en-US" sz="1400" dirty="0" smtClean="0"/>
                        <a:t>JABATAN</a:t>
                      </a:r>
                      <a:r>
                        <a:rPr lang="en-US" sz="1400" baseline="0" dirty="0" smtClean="0"/>
                        <a:t> AKADEMIK DOSEN</a:t>
                      </a:r>
                      <a:endParaRPr lang="en-US" sz="1400" dirty="0">
                        <a:solidFill>
                          <a:schemeClr val="bg1"/>
                        </a:solidFill>
                      </a:endParaRPr>
                    </a:p>
                  </a:txBody>
                  <a:tcPr marT="45723" marB="45723" anchor="ctr">
                    <a:solidFill>
                      <a:schemeClr val="accent1"/>
                    </a:solidFill>
                  </a:tcPr>
                </a:tc>
                <a:tc hMerge="1">
                  <a:txBody>
                    <a:bodyPr/>
                    <a:lstStyle/>
                    <a:p>
                      <a:endParaRPr lang="en-US"/>
                    </a:p>
                  </a:txBody>
                  <a:tcPr/>
                </a:tc>
                <a:tc hMerge="1">
                  <a:txBody>
                    <a:bodyPr/>
                    <a:lstStyle/>
                    <a:p>
                      <a:endParaRPr lang="id-ID"/>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a:endParaRPr lang="en-US" sz="1400" dirty="0">
                        <a:solidFill>
                          <a:schemeClr val="bg1"/>
                        </a:solidFill>
                      </a:endParaRPr>
                    </a:p>
                  </a:txBody>
                  <a:tcPr marT="45723" marB="45723" anchor="ctr">
                    <a:solidFill>
                      <a:srgbClr val="002060"/>
                    </a:solidFill>
                  </a:tcPr>
                </a:tc>
                <a:tc hMerge="1">
                  <a:txBody>
                    <a:bodyPr/>
                    <a:lstStyle/>
                    <a:p>
                      <a:endParaRPr lang="en-US"/>
                    </a:p>
                  </a:txBody>
                  <a:tcPr/>
                </a:tc>
              </a:tr>
              <a:tr h="426330">
                <a:tc vMerge="1">
                  <a:txBody>
                    <a:bodyPr/>
                    <a:lstStyle/>
                    <a:p>
                      <a:endParaRPr lang="en-US" dirty="0"/>
                    </a:p>
                  </a:txBody>
                  <a:tcPr/>
                </a:tc>
                <a:tc vMerge="1">
                  <a:txBody>
                    <a:bodyPr/>
                    <a:lstStyle/>
                    <a:p>
                      <a:endParaRPr lang="en-US" dirty="0"/>
                    </a:p>
                  </a:txBody>
                  <a:tcPr/>
                </a:tc>
                <a:tc gridSpan="3" vMerge="1">
                  <a:txBody>
                    <a:bodyPr/>
                    <a:lstStyle/>
                    <a:p>
                      <a:endParaRPr lang="id-ID"/>
                    </a:p>
                  </a:txBody>
                  <a:tcPr/>
                </a:tc>
                <a:tc hMerge="1" vMerge="1">
                  <a:txBody>
                    <a:bodyPr/>
                    <a:lstStyle/>
                    <a:p>
                      <a:endParaRPr lang="en-US"/>
                    </a:p>
                  </a:txBody>
                  <a:tcPr/>
                </a:tc>
                <a:tc hMerge="1" vMerge="1">
                  <a:txBody>
                    <a:bodyPr/>
                    <a:lstStyle/>
                    <a:p>
                      <a:pPr algn="ctr"/>
                      <a:endParaRPr lang="en-US" sz="1600" b="1" dirty="0">
                        <a:solidFill>
                          <a:schemeClr val="bg1"/>
                        </a:solidFill>
                      </a:endParaRPr>
                    </a:p>
                  </a:txBody>
                  <a:tcPr marT="45723" marB="45723" anchor="ctr"/>
                </a:tc>
                <a:tc gridSpan="2">
                  <a:txBody>
                    <a:bodyPr/>
                    <a:lstStyle/>
                    <a:p>
                      <a:pPr algn="ctr"/>
                      <a:r>
                        <a:rPr lang="en-US" sz="1600" dirty="0" err="1" smtClean="0">
                          <a:solidFill>
                            <a:schemeClr val="tx1"/>
                          </a:solidFill>
                        </a:rPr>
                        <a:t>Asisten</a:t>
                      </a:r>
                      <a:r>
                        <a:rPr lang="en-US" sz="1600" dirty="0" smtClean="0">
                          <a:solidFill>
                            <a:schemeClr val="tx1"/>
                          </a:solidFill>
                        </a:rPr>
                        <a:t> </a:t>
                      </a:r>
                      <a:r>
                        <a:rPr lang="en-US" sz="1600" dirty="0" err="1" smtClean="0">
                          <a:solidFill>
                            <a:schemeClr val="tx1"/>
                          </a:solidFill>
                        </a:rPr>
                        <a:t>Ahli</a:t>
                      </a:r>
                      <a:endParaRPr lang="en-US" sz="1600" b="1" dirty="0">
                        <a:solidFill>
                          <a:schemeClr val="tx1"/>
                        </a:solidFill>
                      </a:endParaRPr>
                    </a:p>
                  </a:txBody>
                  <a:tcPr marT="45723" marB="45723" anchor="ctr">
                    <a:solidFill>
                      <a:schemeClr val="accent1"/>
                    </a:solidFill>
                  </a:tcPr>
                </a:tc>
                <a:tc hMerge="1">
                  <a:txBody>
                    <a:bodyPr/>
                    <a:lstStyle/>
                    <a:p>
                      <a:pPr algn="ctr"/>
                      <a:endParaRPr lang="en-US" sz="1600" b="1" dirty="0">
                        <a:solidFill>
                          <a:schemeClr val="bg1"/>
                        </a:solidFill>
                      </a:endParaRPr>
                    </a:p>
                  </a:txBody>
                  <a:tcPr marT="45723" marB="45723" anchor="ctr"/>
                </a:tc>
                <a:tc gridSpan="2">
                  <a:txBody>
                    <a:bodyPr/>
                    <a:lstStyle/>
                    <a:p>
                      <a:pPr algn="ctr"/>
                      <a:r>
                        <a:rPr lang="en-US" sz="1600" dirty="0" err="1" smtClean="0">
                          <a:solidFill>
                            <a:schemeClr val="tx1"/>
                          </a:solidFill>
                        </a:rPr>
                        <a:t>Lektor</a:t>
                      </a:r>
                      <a:r>
                        <a:rPr lang="en-US" sz="1600" baseline="0" dirty="0" smtClean="0">
                          <a:solidFill>
                            <a:schemeClr val="tx1"/>
                          </a:solidFill>
                        </a:rPr>
                        <a:t> </a:t>
                      </a:r>
                      <a:endParaRPr lang="en-US" sz="1600" b="1" dirty="0">
                        <a:solidFill>
                          <a:schemeClr val="tx1"/>
                        </a:solidFill>
                      </a:endParaRPr>
                    </a:p>
                  </a:txBody>
                  <a:tcPr marT="45723" marB="45723" anchor="ctr">
                    <a:solidFill>
                      <a:schemeClr val="accent1"/>
                    </a:solidFill>
                  </a:tcPr>
                </a:tc>
                <a:tc hMerge="1">
                  <a:txBody>
                    <a:bodyPr/>
                    <a:lstStyle/>
                    <a:p>
                      <a:endParaRPr lang="en-US"/>
                    </a:p>
                  </a:txBody>
                  <a:tcPr/>
                </a:tc>
                <a:tc gridSpan="3">
                  <a:txBody>
                    <a:bodyPr/>
                    <a:lstStyle/>
                    <a:p>
                      <a:pPr algn="ctr"/>
                      <a:r>
                        <a:rPr lang="en-US" sz="1600" dirty="0" err="1" smtClean="0">
                          <a:solidFill>
                            <a:schemeClr val="tx1"/>
                          </a:solidFill>
                        </a:rPr>
                        <a:t>Lektor</a:t>
                      </a:r>
                      <a:r>
                        <a:rPr lang="en-US" sz="1600" dirty="0" smtClean="0">
                          <a:solidFill>
                            <a:schemeClr val="tx1"/>
                          </a:solidFill>
                        </a:rPr>
                        <a:t> </a:t>
                      </a:r>
                      <a:r>
                        <a:rPr lang="en-US" sz="1600" dirty="0" err="1" smtClean="0">
                          <a:solidFill>
                            <a:schemeClr val="tx1"/>
                          </a:solidFill>
                        </a:rPr>
                        <a:t>Kepala</a:t>
                      </a:r>
                      <a:endParaRPr lang="en-US" sz="1600" b="1" dirty="0">
                        <a:solidFill>
                          <a:schemeClr val="tx1"/>
                        </a:solidFill>
                      </a:endParaRPr>
                    </a:p>
                  </a:txBody>
                  <a:tcPr marT="45723" marB="45723" anchor="ctr">
                    <a:solidFill>
                      <a:schemeClr val="accent1"/>
                    </a:solidFill>
                  </a:tcPr>
                </a:tc>
                <a:tc hMerge="1">
                  <a:txBody>
                    <a:bodyPr/>
                    <a:lstStyle/>
                    <a:p>
                      <a:endParaRPr lang="en-US"/>
                    </a:p>
                  </a:txBody>
                  <a:tcPr/>
                </a:tc>
                <a:tc hMerge="1">
                  <a:txBody>
                    <a:bodyPr/>
                    <a:lstStyle/>
                    <a:p>
                      <a:endParaRPr lang="en-US"/>
                    </a:p>
                  </a:txBody>
                  <a:tcPr/>
                </a:tc>
                <a:tc gridSpan="2">
                  <a:txBody>
                    <a:bodyPr/>
                    <a:lstStyle/>
                    <a:p>
                      <a:pPr algn="ctr"/>
                      <a:r>
                        <a:rPr lang="en-US" sz="1600" dirty="0" err="1" smtClean="0">
                          <a:solidFill>
                            <a:srgbClr val="FF0000"/>
                          </a:solidFill>
                        </a:rPr>
                        <a:t>Profesor</a:t>
                      </a:r>
                      <a:endParaRPr lang="en-US" sz="1600" b="1" dirty="0">
                        <a:solidFill>
                          <a:srgbClr val="FF0000"/>
                        </a:solidFill>
                      </a:endParaRPr>
                    </a:p>
                  </a:txBody>
                  <a:tcPr marT="45723" marB="45723" anchor="ctr">
                    <a:solidFill>
                      <a:schemeClr val="accent1"/>
                    </a:solidFill>
                  </a:tcPr>
                </a:tc>
                <a:tc hMerge="1">
                  <a:txBody>
                    <a:bodyPr/>
                    <a:lstStyle/>
                    <a:p>
                      <a:endParaRPr lang="en-US"/>
                    </a:p>
                  </a:txBody>
                  <a:tcPr/>
                </a:tc>
              </a:tr>
              <a:tr h="471206">
                <a:tc vMerge="1">
                  <a:txBody>
                    <a:bodyPr/>
                    <a:lstStyle/>
                    <a:p>
                      <a:endParaRPr lang="en-US" dirty="0"/>
                    </a:p>
                  </a:txBody>
                  <a:tcPr/>
                </a:tc>
                <a:tc vMerge="1">
                  <a:txBody>
                    <a:bodyPr/>
                    <a:lstStyle/>
                    <a:p>
                      <a:endParaRPr lang="en-US" dirty="0"/>
                    </a:p>
                  </a:txBody>
                  <a:tcPr/>
                </a:tc>
                <a:tc gridSpan="3" vMerge="1">
                  <a:txBody>
                    <a:bodyPr/>
                    <a:lstStyle/>
                    <a:p>
                      <a:endParaRPr lang="id-ID"/>
                    </a:p>
                  </a:txBody>
                  <a:tcPr/>
                </a:tc>
                <a:tc hMerge="1" vMerge="1">
                  <a:txBody>
                    <a:bodyPr/>
                    <a:lstStyle/>
                    <a:p>
                      <a:endParaRPr lang="en-US"/>
                    </a:p>
                  </a:txBody>
                  <a:tcPr/>
                </a:tc>
                <a:tc hMerge="1" vMerge="1">
                  <a:txBody>
                    <a:bodyPr/>
                    <a:lstStyle/>
                    <a:p>
                      <a:pPr algn="ctr"/>
                      <a:endParaRPr lang="en-US" sz="1800" dirty="0">
                        <a:solidFill>
                          <a:schemeClr val="bg1"/>
                        </a:solidFill>
                      </a:endParaRPr>
                    </a:p>
                  </a:txBody>
                  <a:tcPr marT="45723" marB="45723" anchor="ctr"/>
                </a:tc>
                <a:tc gridSpan="2">
                  <a:txBody>
                    <a:bodyPr/>
                    <a:lstStyle/>
                    <a:p>
                      <a:pPr algn="ctr"/>
                      <a:r>
                        <a:rPr lang="en-US" sz="1800" dirty="0" smtClean="0">
                          <a:solidFill>
                            <a:schemeClr val="tx1"/>
                          </a:solidFill>
                        </a:rPr>
                        <a:t>III/b</a:t>
                      </a:r>
                      <a:endParaRPr lang="en-US" sz="1800" dirty="0">
                        <a:solidFill>
                          <a:schemeClr val="tx1"/>
                        </a:solidFill>
                      </a:endParaRPr>
                    </a:p>
                  </a:txBody>
                  <a:tcPr marT="45723" marB="45723" anchor="ctr">
                    <a:solidFill>
                      <a:schemeClr val="accent1"/>
                    </a:solidFill>
                  </a:tcPr>
                </a:tc>
                <a:tc hMerge="1">
                  <a:txBody>
                    <a:bodyPr/>
                    <a:lstStyle/>
                    <a:p>
                      <a:pPr algn="ctr"/>
                      <a:endParaRPr lang="en-US" sz="1800" dirty="0">
                        <a:solidFill>
                          <a:schemeClr val="bg1"/>
                        </a:solidFill>
                      </a:endParaRPr>
                    </a:p>
                  </a:txBody>
                  <a:tcPr marT="45723" marB="45723" anchor="ctr"/>
                </a:tc>
                <a:tc>
                  <a:txBody>
                    <a:bodyPr/>
                    <a:lstStyle/>
                    <a:p>
                      <a:pPr algn="ctr"/>
                      <a:r>
                        <a:rPr lang="en-US" sz="1800" dirty="0" smtClean="0">
                          <a:solidFill>
                            <a:schemeClr val="tx1"/>
                          </a:solidFill>
                        </a:rPr>
                        <a:t>III/c</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III/d</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IV/a</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IV/b</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IV/c</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rgbClr val="FF0000"/>
                          </a:solidFill>
                        </a:rPr>
                        <a:t>IV/d</a:t>
                      </a:r>
                      <a:endParaRPr lang="en-US" sz="1800" dirty="0">
                        <a:solidFill>
                          <a:srgbClr val="FF0000"/>
                        </a:solidFill>
                      </a:endParaRPr>
                    </a:p>
                  </a:txBody>
                  <a:tcPr marT="45723" marB="45723" anchor="ctr">
                    <a:solidFill>
                      <a:schemeClr val="accent1"/>
                    </a:solidFill>
                  </a:tcPr>
                </a:tc>
                <a:tc>
                  <a:txBody>
                    <a:bodyPr/>
                    <a:lstStyle/>
                    <a:p>
                      <a:pPr algn="ctr"/>
                      <a:r>
                        <a:rPr lang="en-US" sz="1800" dirty="0" smtClean="0">
                          <a:solidFill>
                            <a:srgbClr val="FF0000"/>
                          </a:solidFill>
                        </a:rPr>
                        <a:t>IV/</a:t>
                      </a:r>
                      <a:r>
                        <a:rPr lang="id-ID" sz="1800" dirty="0" smtClean="0">
                          <a:solidFill>
                            <a:srgbClr val="FF0000"/>
                          </a:solidFill>
                        </a:rPr>
                        <a:t>e</a:t>
                      </a:r>
                      <a:endParaRPr lang="en-US" sz="1800" dirty="0">
                        <a:solidFill>
                          <a:srgbClr val="FF0000"/>
                        </a:solidFill>
                      </a:endParaRPr>
                    </a:p>
                  </a:txBody>
                  <a:tcPr marT="45723" marB="45723" anchor="ctr">
                    <a:solidFill>
                      <a:schemeClr val="accent1"/>
                    </a:solidFill>
                  </a:tcPr>
                </a:tc>
              </a:tr>
              <a:tr h="273015">
                <a:tc>
                  <a:txBody>
                    <a:bodyPr/>
                    <a:lstStyle/>
                    <a:p>
                      <a:r>
                        <a:rPr lang="en-US" sz="1400" dirty="0" smtClean="0"/>
                        <a:t>1</a:t>
                      </a:r>
                      <a:endParaRPr lang="en-US" sz="1400" dirty="0"/>
                    </a:p>
                  </a:txBody>
                  <a:tcPr marT="45723" marB="45723"/>
                </a:tc>
                <a:tc gridSpan="11">
                  <a:txBody>
                    <a:bodyPr/>
                    <a:lstStyle/>
                    <a:p>
                      <a:r>
                        <a:rPr lang="en-US" sz="1400" dirty="0" smtClean="0"/>
                        <a:t>UNSUR UTAMA</a:t>
                      </a:r>
                      <a:endParaRPr lang="en-US" sz="1400" b="1" dirty="0"/>
                    </a:p>
                  </a:txBody>
                  <a:tcPr marT="45723" marB="45723"/>
                </a:tc>
                <a:tc hMerge="1">
                  <a:txBody>
                    <a:bodyPr/>
                    <a:lstStyle/>
                    <a:p>
                      <a:endParaRPr lang="id-ID"/>
                    </a:p>
                  </a:txBody>
                  <a:tcPr/>
                </a:tc>
                <a:tc hMerge="1">
                  <a:txBody>
                    <a:bodyPr/>
                    <a:lstStyle/>
                    <a:p>
                      <a:endParaRPr lang="en-US"/>
                    </a:p>
                  </a:txBody>
                  <a:tcPr/>
                </a:tc>
                <a:tc hMerge="1">
                  <a:txBody>
                    <a:bodyPr/>
                    <a:lstStyle/>
                    <a:p>
                      <a:endParaRPr lang="en-US"/>
                    </a:p>
                  </a:txBody>
                  <a:tcPr/>
                </a:tc>
                <a:tc hMerge="1">
                  <a:txBody>
                    <a:bodyPr/>
                    <a:lstStyle/>
                    <a:p>
                      <a:endParaRPr lang="id-ID"/>
                    </a:p>
                  </a:txBody>
                  <a:tcPr/>
                </a:tc>
                <a:tc hMerge="1">
                  <a:txBody>
                    <a:bodyPr/>
                    <a:lstStyle/>
                    <a:p>
                      <a:endParaRPr lang="en-US"/>
                    </a:p>
                  </a:txBody>
                  <a:tcPr/>
                </a:tc>
                <a:tc hMerge="1">
                  <a:txBody>
                    <a:bodyPr/>
                    <a:lstStyle/>
                    <a:p>
                      <a:endParaRPr lang="id-ID"/>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b="1" dirty="0">
                        <a:solidFill>
                          <a:srgbClr val="FF0000"/>
                        </a:solidFill>
                      </a:endParaRPr>
                    </a:p>
                  </a:txBody>
                  <a:tcPr marT="45723" marB="45723"/>
                </a:tc>
                <a:tc>
                  <a:txBody>
                    <a:bodyPr/>
                    <a:lstStyle/>
                    <a:p>
                      <a:endParaRPr lang="en-US" dirty="0">
                        <a:solidFill>
                          <a:srgbClr val="FF0000"/>
                        </a:solidFill>
                      </a:endParaRPr>
                    </a:p>
                  </a:txBody>
                  <a:tcPr marT="45723" marB="45723"/>
                </a:tc>
              </a:tr>
              <a:tr h="273015">
                <a:tc>
                  <a:txBody>
                    <a:bodyPr/>
                    <a:lstStyle/>
                    <a:p>
                      <a:endParaRPr lang="en-US" sz="1400" dirty="0"/>
                    </a:p>
                  </a:txBody>
                  <a:tcPr marT="45723" marB="45723"/>
                </a:tc>
                <a:tc gridSpan="2">
                  <a:txBody>
                    <a:bodyPr/>
                    <a:lstStyle/>
                    <a:p>
                      <a:pPr marL="342900" indent="-342900">
                        <a:buAutoNum type="alphaUcPeriod"/>
                      </a:pPr>
                      <a:r>
                        <a:rPr lang="en-US" sz="1400" baseline="0" dirty="0" err="1" smtClean="0"/>
                        <a:t>Pendidikan</a:t>
                      </a:r>
                      <a:endParaRPr lang="en-US" sz="1400" dirty="0"/>
                    </a:p>
                  </a:txBody>
                  <a:tcPr marT="45723" marB="45723"/>
                </a:tc>
                <a:tc hMerge="1">
                  <a:txBody>
                    <a:bodyPr/>
                    <a:lstStyle/>
                    <a:p>
                      <a:endParaRPr lang="id-ID"/>
                    </a:p>
                  </a:txBody>
                  <a:tcPr/>
                </a:tc>
                <a:tc>
                  <a:txBody>
                    <a:bodyPr/>
                    <a:lstStyle/>
                    <a:p>
                      <a:endParaRPr lang="en-US" dirty="0"/>
                    </a:p>
                  </a:txBody>
                  <a:tcPr marT="45723" marB="45723"/>
                </a:tc>
                <a:tc gridSpan="2">
                  <a:txBody>
                    <a:bodyPr/>
                    <a:lstStyle/>
                    <a:p>
                      <a:endParaRPr lang="en-US" dirty="0"/>
                    </a:p>
                  </a:txBody>
                  <a:tcPr marT="45723" marB="45723"/>
                </a:tc>
                <a:tc hMerge="1">
                  <a:txBody>
                    <a:bodyPr/>
                    <a:lstStyle/>
                    <a:p>
                      <a:endParaRPr lang="id-ID"/>
                    </a:p>
                  </a:txBody>
                  <a:tcPr/>
                </a:tc>
                <a:tc gridSpan="2">
                  <a:txBody>
                    <a:bodyPr/>
                    <a:lstStyle/>
                    <a:p>
                      <a:endParaRPr lang="en-US" dirty="0"/>
                    </a:p>
                  </a:txBody>
                  <a:tcPr marT="45723" marB="45723"/>
                </a:tc>
                <a:tc hMerge="1">
                  <a:txBody>
                    <a:bodyPr/>
                    <a:lstStyle/>
                    <a:p>
                      <a:endParaRPr lang="id-ID"/>
                    </a:p>
                  </a:txBody>
                  <a:tcPr/>
                </a:tc>
                <a:tc>
                  <a:txBody>
                    <a:bodyPr/>
                    <a:lstStyle/>
                    <a:p>
                      <a:endParaRPr lang="en-US" dirty="0"/>
                    </a:p>
                  </a:txBody>
                  <a:tcPr marT="45723" marB="45723"/>
                </a:tc>
                <a:tc>
                  <a:txBody>
                    <a:bodyPr/>
                    <a:lstStyle/>
                    <a:p>
                      <a:endParaRPr lang="en-US" dirty="0"/>
                    </a:p>
                  </a:txBody>
                  <a:tcPr marT="45723" marB="45723"/>
                </a:tc>
                <a:tc>
                  <a:txBody>
                    <a:bodyPr/>
                    <a:lstStyle/>
                    <a:p>
                      <a:endParaRPr lang="en-US" dirty="0"/>
                    </a:p>
                  </a:txBody>
                  <a:tcPr marT="45723" marB="45723"/>
                </a:tc>
                <a:tc>
                  <a:txBody>
                    <a:bodyPr/>
                    <a:lstStyle/>
                    <a:p>
                      <a:endParaRPr lang="en-US" dirty="0"/>
                    </a:p>
                  </a:txBody>
                  <a:tcPr marT="45723" marB="45723"/>
                </a:tc>
                <a:tc>
                  <a:txBody>
                    <a:bodyPr/>
                    <a:lstStyle/>
                    <a:p>
                      <a:endParaRPr lang="en-US" dirty="0">
                        <a:solidFill>
                          <a:srgbClr val="FF0000"/>
                        </a:solidFill>
                      </a:endParaRPr>
                    </a:p>
                  </a:txBody>
                  <a:tcPr marT="45723" marB="45723"/>
                </a:tc>
                <a:tc>
                  <a:txBody>
                    <a:bodyPr/>
                    <a:lstStyle/>
                    <a:p>
                      <a:endParaRPr lang="en-US" dirty="0">
                        <a:solidFill>
                          <a:srgbClr val="FF0000"/>
                        </a:solidFill>
                      </a:endParaRPr>
                    </a:p>
                  </a:txBody>
                  <a:tcPr marT="45723" marB="45723"/>
                </a:tc>
              </a:tr>
              <a:tr h="381454">
                <a:tc>
                  <a:txBody>
                    <a:bodyPr/>
                    <a:lstStyle/>
                    <a:p>
                      <a:endParaRPr lang="en-US" sz="1400" dirty="0"/>
                    </a:p>
                  </a:txBody>
                  <a:tcPr marT="45723" marB="45723"/>
                </a:tc>
                <a:tc gridSpan="2">
                  <a:txBody>
                    <a:bodyPr/>
                    <a:lstStyle/>
                    <a:p>
                      <a:r>
                        <a:rPr lang="en-US" sz="1400" dirty="0" smtClean="0"/>
                        <a:t>         </a:t>
                      </a:r>
                      <a:r>
                        <a:rPr lang="en-US" sz="1400" dirty="0" err="1" smtClean="0"/>
                        <a:t>Pendidikan</a:t>
                      </a:r>
                      <a:r>
                        <a:rPr lang="en-US" sz="1400" baseline="0" dirty="0" smtClean="0"/>
                        <a:t> </a:t>
                      </a:r>
                    </a:p>
                    <a:p>
                      <a:r>
                        <a:rPr lang="en-US" sz="1400" baseline="0" dirty="0" smtClean="0"/>
                        <a:t>         </a:t>
                      </a:r>
                      <a:r>
                        <a:rPr lang="en-US" sz="1400" baseline="0" dirty="0" err="1" smtClean="0"/>
                        <a:t>Sekolah</a:t>
                      </a:r>
                      <a:endParaRPr lang="en-US" sz="1400" dirty="0"/>
                    </a:p>
                  </a:txBody>
                  <a:tcPr marT="45723" marB="45723"/>
                </a:tc>
                <a:tc hMerge="1">
                  <a:txBody>
                    <a:bodyPr/>
                    <a:lstStyle/>
                    <a:p>
                      <a:endParaRPr lang="id-ID"/>
                    </a:p>
                  </a:txBody>
                  <a:tcPr/>
                </a:tc>
                <a:tc>
                  <a:txBody>
                    <a:bodyPr/>
                    <a:lstStyle/>
                    <a:p>
                      <a:endParaRPr lang="en-US"/>
                    </a:p>
                  </a:txBody>
                  <a:tcPr marT="45723" marB="45723" anchor="ctr"/>
                </a:tc>
                <a:tc gridSpan="2">
                  <a:txBody>
                    <a:bodyPr/>
                    <a:lstStyle/>
                    <a:p>
                      <a:pPr algn="ctr"/>
                      <a:r>
                        <a:rPr lang="en-US" sz="1400" dirty="0" smtClean="0"/>
                        <a:t>150</a:t>
                      </a:r>
                      <a:endParaRPr lang="en-US" sz="1400" dirty="0"/>
                    </a:p>
                  </a:txBody>
                  <a:tcPr marT="45723" marB="45723" anchor="ctr"/>
                </a:tc>
                <a:tc hMerge="1">
                  <a:txBody>
                    <a:bodyPr/>
                    <a:lstStyle/>
                    <a:p>
                      <a:endParaRPr lang="id-ID"/>
                    </a:p>
                  </a:txBody>
                  <a:tcPr/>
                </a:tc>
                <a:tc gridSpan="2">
                  <a:txBody>
                    <a:bodyPr/>
                    <a:lstStyle/>
                    <a:p>
                      <a:pPr algn="ctr"/>
                      <a:r>
                        <a:rPr lang="en-US" sz="1400" dirty="0" smtClean="0"/>
                        <a:t>150</a:t>
                      </a:r>
                      <a:endParaRPr lang="en-US" sz="1400" dirty="0"/>
                    </a:p>
                  </a:txBody>
                  <a:tcPr marT="45723" marB="45723" anchor="ctr"/>
                </a:tc>
                <a:tc hMerge="1">
                  <a:txBody>
                    <a:bodyPr/>
                    <a:lstStyle/>
                    <a:p>
                      <a:endParaRPr lang="id-ID"/>
                    </a:p>
                  </a:txBody>
                  <a:tcPr/>
                </a:tc>
                <a:tc>
                  <a:txBody>
                    <a:bodyPr/>
                    <a:lstStyle/>
                    <a:p>
                      <a:pPr algn="ctr"/>
                      <a:r>
                        <a:rPr lang="en-US" sz="1400" dirty="0" smtClean="0"/>
                        <a:t>150</a:t>
                      </a:r>
                      <a:endParaRPr lang="en-US" sz="1400" dirty="0"/>
                    </a:p>
                  </a:txBody>
                  <a:tcPr marT="45723" marB="45723" anchor="ctr"/>
                </a:tc>
                <a:tc>
                  <a:txBody>
                    <a:bodyPr/>
                    <a:lstStyle/>
                    <a:p>
                      <a:pPr algn="ctr"/>
                      <a:r>
                        <a:rPr lang="en-US" sz="1400" dirty="0" smtClean="0"/>
                        <a:t>150</a:t>
                      </a:r>
                      <a:endParaRPr lang="en-US" sz="1400" dirty="0"/>
                    </a:p>
                  </a:txBody>
                  <a:tcPr marT="45723" marB="45723" anchor="ctr"/>
                </a:tc>
                <a:tc>
                  <a:txBody>
                    <a:bodyPr/>
                    <a:lstStyle/>
                    <a:p>
                      <a:pPr algn="ctr"/>
                      <a:r>
                        <a:rPr lang="en-US" sz="1400" dirty="0" smtClean="0"/>
                        <a:t>150</a:t>
                      </a:r>
                      <a:endParaRPr lang="en-US" sz="1400" dirty="0"/>
                    </a:p>
                  </a:txBody>
                  <a:tcPr marT="45723" marB="45723" anchor="ctr"/>
                </a:tc>
                <a:tc>
                  <a:txBody>
                    <a:bodyPr/>
                    <a:lstStyle/>
                    <a:p>
                      <a:pPr algn="ctr"/>
                      <a:r>
                        <a:rPr lang="en-US" sz="1400" dirty="0" smtClean="0"/>
                        <a:t>150</a:t>
                      </a:r>
                      <a:endParaRPr lang="en-US" sz="1400" dirty="0"/>
                    </a:p>
                  </a:txBody>
                  <a:tcPr marT="45723" marB="45723" anchor="ctr"/>
                </a:tc>
                <a:tc>
                  <a:txBody>
                    <a:bodyPr/>
                    <a:lstStyle/>
                    <a:p>
                      <a:pPr algn="ctr"/>
                      <a:r>
                        <a:rPr lang="en-US" sz="1400" dirty="0" smtClean="0">
                          <a:solidFill>
                            <a:srgbClr val="FF0000"/>
                          </a:solidFill>
                        </a:rPr>
                        <a:t>150</a:t>
                      </a:r>
                      <a:endParaRPr lang="en-US" sz="1400" dirty="0">
                        <a:solidFill>
                          <a:srgbClr val="FF0000"/>
                        </a:solidFill>
                      </a:endParaRPr>
                    </a:p>
                  </a:txBody>
                  <a:tcPr marT="45723" marB="45723" anchor="ctr"/>
                </a:tc>
                <a:tc>
                  <a:txBody>
                    <a:bodyPr/>
                    <a:lstStyle/>
                    <a:p>
                      <a:pPr algn="ctr"/>
                      <a:r>
                        <a:rPr lang="en-US" sz="1400" dirty="0" smtClean="0">
                          <a:solidFill>
                            <a:srgbClr val="FF0000"/>
                          </a:solidFill>
                        </a:rPr>
                        <a:t>150</a:t>
                      </a:r>
                      <a:endParaRPr lang="en-US" sz="1400" dirty="0">
                        <a:solidFill>
                          <a:srgbClr val="FF0000"/>
                        </a:solidFill>
                      </a:endParaRPr>
                    </a:p>
                  </a:txBody>
                  <a:tcPr marT="45723" marB="45723" anchor="ctr"/>
                </a:tc>
              </a:tr>
              <a:tr h="1323858">
                <a:tc>
                  <a:txBody>
                    <a:bodyPr/>
                    <a:lstStyle/>
                    <a:p>
                      <a:endParaRPr lang="en-US" sz="1400" dirty="0"/>
                    </a:p>
                  </a:txBody>
                  <a:tcPr marT="45723" marB="45723"/>
                </a:tc>
                <a:tc gridSpan="2">
                  <a:txBody>
                    <a:bodyPr/>
                    <a:lstStyle/>
                    <a:p>
                      <a:pPr marL="342900" indent="-342900">
                        <a:buAutoNum type="alphaUcPeriod" startAt="2"/>
                      </a:pPr>
                      <a:r>
                        <a:rPr lang="en-US" sz="1400" dirty="0" err="1" smtClean="0"/>
                        <a:t>Pelaksanaan</a:t>
                      </a:r>
                      <a:r>
                        <a:rPr lang="en-US" sz="1400" baseline="0" dirty="0" smtClean="0"/>
                        <a:t> </a:t>
                      </a:r>
                      <a:r>
                        <a:rPr lang="en-US" sz="1400" baseline="0" dirty="0" err="1" smtClean="0"/>
                        <a:t>Pendidikan</a:t>
                      </a:r>
                      <a:endParaRPr lang="en-US" sz="1400" baseline="0" dirty="0" smtClean="0"/>
                    </a:p>
                    <a:p>
                      <a:pPr marL="342900" indent="-342900">
                        <a:buAutoNum type="alphaUcPeriod" startAt="2"/>
                      </a:pPr>
                      <a:r>
                        <a:rPr lang="en-US" sz="1400" baseline="0" dirty="0" err="1" smtClean="0"/>
                        <a:t>Pelaksanaan</a:t>
                      </a:r>
                      <a:r>
                        <a:rPr lang="en-US" sz="1400" baseline="0" dirty="0" smtClean="0"/>
                        <a:t> </a:t>
                      </a:r>
                      <a:r>
                        <a:rPr lang="en-US" sz="1400" baseline="0" dirty="0" err="1" smtClean="0"/>
                        <a:t>Penelitian</a:t>
                      </a:r>
                      <a:endParaRPr lang="en-US" sz="1400" baseline="0" dirty="0" smtClean="0"/>
                    </a:p>
                    <a:p>
                      <a:pPr marL="342900" indent="-342900">
                        <a:buAutoNum type="alphaUcPeriod" startAt="2"/>
                      </a:pPr>
                      <a:r>
                        <a:rPr lang="en-US" sz="1400" baseline="0" dirty="0" err="1" smtClean="0"/>
                        <a:t>Pelaksanaan</a:t>
                      </a:r>
                      <a:r>
                        <a:rPr lang="en-US" sz="1400" baseline="0" dirty="0" smtClean="0"/>
                        <a:t> </a:t>
                      </a:r>
                      <a:r>
                        <a:rPr lang="en-US" sz="1400" baseline="0" dirty="0" err="1" smtClean="0"/>
                        <a:t>Pengabdian</a:t>
                      </a:r>
                      <a:r>
                        <a:rPr lang="en-US" sz="1400" baseline="0" dirty="0" smtClean="0"/>
                        <a:t> </a:t>
                      </a:r>
                      <a:r>
                        <a:rPr lang="en-US" sz="1400" baseline="0" dirty="0" err="1" smtClean="0"/>
                        <a:t>pada</a:t>
                      </a:r>
                      <a:r>
                        <a:rPr lang="en-US" sz="1400" baseline="0" dirty="0" smtClean="0"/>
                        <a:t> </a:t>
                      </a:r>
                      <a:r>
                        <a:rPr lang="en-US" sz="1400" baseline="0" dirty="0" err="1" smtClean="0"/>
                        <a:t>Masyarakat</a:t>
                      </a:r>
                      <a:endParaRPr lang="en-US" sz="1400" baseline="0" dirty="0" smtClean="0"/>
                    </a:p>
                    <a:p>
                      <a:pPr marL="342900" indent="-342900">
                        <a:buAutoNum type="alphaUcPeriod" startAt="2"/>
                      </a:pPr>
                      <a:r>
                        <a:rPr lang="en-US" sz="1400" baseline="0" dirty="0" err="1" smtClean="0"/>
                        <a:t>Pengembangan</a:t>
                      </a:r>
                      <a:r>
                        <a:rPr lang="en-US" sz="1400" baseline="0" dirty="0" smtClean="0"/>
                        <a:t> </a:t>
                      </a:r>
                      <a:r>
                        <a:rPr lang="en-US" sz="1400" baseline="0" dirty="0" err="1" smtClean="0"/>
                        <a:t>Diri</a:t>
                      </a:r>
                      <a:endParaRPr lang="en-US" sz="1400" dirty="0"/>
                    </a:p>
                  </a:txBody>
                  <a:tcPr marT="45723" marB="45723"/>
                </a:tc>
                <a:tc hMerge="1">
                  <a:txBody>
                    <a:bodyPr/>
                    <a:lstStyle/>
                    <a:p>
                      <a:endParaRPr lang="id-ID"/>
                    </a:p>
                  </a:txBody>
                  <a:tcPr/>
                </a:tc>
                <a:tc>
                  <a:txBody>
                    <a:bodyPr/>
                    <a:lstStyle/>
                    <a:p>
                      <a:pPr algn="ctr"/>
                      <a:r>
                        <a:rPr lang="en-US" sz="1400" dirty="0" smtClean="0"/>
                        <a:t>≥ 90%</a:t>
                      </a:r>
                      <a:endParaRPr lang="en-US" sz="1400" dirty="0"/>
                    </a:p>
                  </a:txBody>
                  <a:tcPr marT="45723" marB="45723" anchor="ctr"/>
                </a:tc>
                <a:tc gridSpan="2">
                  <a:txBody>
                    <a:bodyPr/>
                    <a:lstStyle/>
                    <a:p>
                      <a:pPr algn="ctr"/>
                      <a:r>
                        <a:rPr lang="en-US" sz="1400" dirty="0" smtClean="0"/>
                        <a:t>-</a:t>
                      </a:r>
                      <a:endParaRPr lang="en-US" sz="1400" dirty="0"/>
                    </a:p>
                  </a:txBody>
                  <a:tcPr marT="45723" marB="45723" anchor="ctr"/>
                </a:tc>
                <a:tc hMerge="1">
                  <a:txBody>
                    <a:bodyPr/>
                    <a:lstStyle/>
                    <a:p>
                      <a:endParaRPr lang="id-ID"/>
                    </a:p>
                  </a:txBody>
                  <a:tcPr/>
                </a:tc>
                <a:tc gridSpan="2">
                  <a:txBody>
                    <a:bodyPr/>
                    <a:lstStyle/>
                    <a:p>
                      <a:pPr algn="ctr"/>
                      <a:r>
                        <a:rPr lang="en-US" sz="1400" dirty="0" smtClean="0"/>
                        <a:t>45</a:t>
                      </a:r>
                      <a:endParaRPr lang="en-US" sz="1400" dirty="0"/>
                    </a:p>
                  </a:txBody>
                  <a:tcPr marT="45723" marB="45723" anchor="ctr"/>
                </a:tc>
                <a:tc hMerge="1">
                  <a:txBody>
                    <a:bodyPr/>
                    <a:lstStyle/>
                    <a:p>
                      <a:endParaRPr lang="id-ID"/>
                    </a:p>
                  </a:txBody>
                  <a:tcPr/>
                </a:tc>
                <a:tc>
                  <a:txBody>
                    <a:bodyPr/>
                    <a:lstStyle/>
                    <a:p>
                      <a:pPr algn="ctr"/>
                      <a:r>
                        <a:rPr lang="en-US" sz="1400" dirty="0" smtClean="0"/>
                        <a:t>135</a:t>
                      </a:r>
                      <a:endParaRPr lang="en-US" sz="1400" dirty="0"/>
                    </a:p>
                  </a:txBody>
                  <a:tcPr marT="45723" marB="45723" anchor="ctr"/>
                </a:tc>
                <a:tc>
                  <a:txBody>
                    <a:bodyPr/>
                    <a:lstStyle/>
                    <a:p>
                      <a:pPr algn="ctr"/>
                      <a:r>
                        <a:rPr lang="en-US" sz="1400" dirty="0" smtClean="0"/>
                        <a:t>225</a:t>
                      </a:r>
                      <a:endParaRPr lang="en-US" sz="1400" dirty="0"/>
                    </a:p>
                  </a:txBody>
                  <a:tcPr marT="45723" marB="45723" anchor="ctr"/>
                </a:tc>
                <a:tc>
                  <a:txBody>
                    <a:bodyPr/>
                    <a:lstStyle/>
                    <a:p>
                      <a:pPr algn="ctr"/>
                      <a:r>
                        <a:rPr lang="en-US" sz="1400" dirty="0" smtClean="0"/>
                        <a:t>360</a:t>
                      </a:r>
                      <a:endParaRPr lang="en-US" sz="1400" dirty="0"/>
                    </a:p>
                  </a:txBody>
                  <a:tcPr marT="45723" marB="45723" anchor="ctr"/>
                </a:tc>
                <a:tc>
                  <a:txBody>
                    <a:bodyPr/>
                    <a:lstStyle/>
                    <a:p>
                      <a:pPr algn="ctr"/>
                      <a:r>
                        <a:rPr lang="en-US" sz="1400" dirty="0" smtClean="0"/>
                        <a:t>495</a:t>
                      </a:r>
                      <a:endParaRPr lang="en-US" sz="1400" dirty="0"/>
                    </a:p>
                  </a:txBody>
                  <a:tcPr marT="45723" marB="45723" anchor="ctr"/>
                </a:tc>
                <a:tc>
                  <a:txBody>
                    <a:bodyPr/>
                    <a:lstStyle/>
                    <a:p>
                      <a:pPr algn="ctr"/>
                      <a:r>
                        <a:rPr lang="en-US" sz="1400" dirty="0" smtClean="0">
                          <a:solidFill>
                            <a:srgbClr val="FF0000"/>
                          </a:solidFill>
                        </a:rPr>
                        <a:t>630</a:t>
                      </a:r>
                      <a:endParaRPr lang="en-US" sz="1400" dirty="0">
                        <a:solidFill>
                          <a:srgbClr val="FF0000"/>
                        </a:solidFill>
                      </a:endParaRPr>
                    </a:p>
                  </a:txBody>
                  <a:tcPr marT="45723" marB="45723" anchor="ctr"/>
                </a:tc>
                <a:tc>
                  <a:txBody>
                    <a:bodyPr/>
                    <a:lstStyle/>
                    <a:p>
                      <a:pPr algn="ctr"/>
                      <a:r>
                        <a:rPr lang="en-US" sz="1400" dirty="0" smtClean="0">
                          <a:solidFill>
                            <a:srgbClr val="FF0000"/>
                          </a:solidFill>
                        </a:rPr>
                        <a:t>310</a:t>
                      </a:r>
                      <a:endParaRPr lang="en-US" sz="1400" dirty="0">
                        <a:solidFill>
                          <a:srgbClr val="FF0000"/>
                        </a:solidFill>
                      </a:endParaRPr>
                    </a:p>
                  </a:txBody>
                  <a:tcPr marT="45723" marB="45723" anchor="ctr"/>
                </a:tc>
              </a:tr>
              <a:tr h="273015">
                <a:tc>
                  <a:txBody>
                    <a:bodyPr/>
                    <a:lstStyle/>
                    <a:p>
                      <a:r>
                        <a:rPr lang="en-US" sz="1400" dirty="0" smtClean="0"/>
                        <a:t>2</a:t>
                      </a:r>
                      <a:endParaRPr lang="en-US" sz="1400" dirty="0"/>
                    </a:p>
                  </a:txBody>
                  <a:tcPr marT="45723" marB="45723"/>
                </a:tc>
                <a:tc gridSpan="11">
                  <a:txBody>
                    <a:bodyPr/>
                    <a:lstStyle/>
                    <a:p>
                      <a:pPr algn="l"/>
                      <a:r>
                        <a:rPr lang="en-US" sz="1400" dirty="0" smtClean="0"/>
                        <a:t>UNSUR PENUNJANG</a:t>
                      </a:r>
                      <a:endParaRPr lang="en-US" sz="1400" b="1" dirty="0"/>
                    </a:p>
                  </a:txBody>
                  <a:tcPr marT="45723" marB="45723" anchor="ctr"/>
                </a:tc>
                <a:tc hMerge="1">
                  <a:txBody>
                    <a:bodyPr/>
                    <a:lstStyle/>
                    <a:p>
                      <a:endParaRPr lang="id-ID"/>
                    </a:p>
                  </a:txBody>
                  <a:tcPr/>
                </a:tc>
                <a:tc hMerge="1">
                  <a:txBody>
                    <a:bodyPr/>
                    <a:lstStyle/>
                    <a:p>
                      <a:endParaRPr lang="en-US"/>
                    </a:p>
                  </a:txBody>
                  <a:tcPr/>
                </a:tc>
                <a:tc hMerge="1">
                  <a:txBody>
                    <a:bodyPr/>
                    <a:lstStyle/>
                    <a:p>
                      <a:endParaRPr lang="en-US"/>
                    </a:p>
                  </a:txBody>
                  <a:tcPr/>
                </a:tc>
                <a:tc hMerge="1">
                  <a:txBody>
                    <a:bodyPr/>
                    <a:lstStyle/>
                    <a:p>
                      <a:endParaRPr lang="id-ID"/>
                    </a:p>
                  </a:txBody>
                  <a:tcPr/>
                </a:tc>
                <a:tc hMerge="1">
                  <a:txBody>
                    <a:bodyPr/>
                    <a:lstStyle/>
                    <a:p>
                      <a:endParaRPr lang="en-US"/>
                    </a:p>
                  </a:txBody>
                  <a:tcPr/>
                </a:tc>
                <a:tc hMerge="1">
                  <a:txBody>
                    <a:bodyPr/>
                    <a:lstStyle/>
                    <a:p>
                      <a:endParaRPr lang="id-ID"/>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a:endParaRPr lang="en-US" sz="1400" b="1" dirty="0">
                        <a:solidFill>
                          <a:srgbClr val="FF0000"/>
                        </a:solidFill>
                      </a:endParaRPr>
                    </a:p>
                  </a:txBody>
                  <a:tcPr marT="45723" marB="45723" anchor="ctr"/>
                </a:tc>
                <a:tc>
                  <a:txBody>
                    <a:bodyPr/>
                    <a:lstStyle/>
                    <a:p>
                      <a:endParaRPr lang="en-US" dirty="0">
                        <a:solidFill>
                          <a:srgbClr val="FF0000"/>
                        </a:solidFill>
                      </a:endParaRPr>
                    </a:p>
                  </a:txBody>
                  <a:tcPr marT="45723" marB="45723" anchor="ctr"/>
                </a:tc>
              </a:tr>
              <a:tr h="426352">
                <a:tc>
                  <a:txBody>
                    <a:bodyPr/>
                    <a:lstStyle/>
                    <a:p>
                      <a:endParaRPr lang="en-US" sz="1400"/>
                    </a:p>
                  </a:txBody>
                  <a:tcPr marT="45723" marB="45723"/>
                </a:tc>
                <a:tc gridSpan="2">
                  <a:txBody>
                    <a:bodyPr/>
                    <a:lstStyle/>
                    <a:p>
                      <a:r>
                        <a:rPr lang="en-US" sz="1400" dirty="0" err="1" smtClean="0"/>
                        <a:t>Penunjang</a:t>
                      </a:r>
                      <a:r>
                        <a:rPr lang="en-US" sz="1400" dirty="0" smtClean="0"/>
                        <a:t> </a:t>
                      </a:r>
                      <a:r>
                        <a:rPr lang="en-US" sz="1400" dirty="0" err="1" smtClean="0"/>
                        <a:t>Kegiatan</a:t>
                      </a:r>
                      <a:r>
                        <a:rPr lang="en-US" sz="1400" dirty="0" smtClean="0"/>
                        <a:t> </a:t>
                      </a:r>
                      <a:r>
                        <a:rPr lang="en-US" sz="1400" dirty="0" err="1" smtClean="0"/>
                        <a:t>Akademik</a:t>
                      </a:r>
                      <a:r>
                        <a:rPr lang="en-US" sz="1400" dirty="0" smtClean="0"/>
                        <a:t> </a:t>
                      </a:r>
                      <a:r>
                        <a:rPr lang="en-US" sz="1400" dirty="0" err="1" smtClean="0"/>
                        <a:t>Dosen</a:t>
                      </a:r>
                      <a:endParaRPr lang="en-US" sz="1400" dirty="0"/>
                    </a:p>
                  </a:txBody>
                  <a:tcPr marT="45723" marB="45723"/>
                </a:tc>
                <a:tc hMerge="1">
                  <a:txBody>
                    <a:bodyPr/>
                    <a:lstStyle/>
                    <a:p>
                      <a:endParaRPr lang="id-ID"/>
                    </a:p>
                  </a:txBody>
                  <a:tcPr/>
                </a:tc>
                <a:tc>
                  <a:txBody>
                    <a:bodyPr/>
                    <a:lstStyle/>
                    <a:p>
                      <a:pPr algn="ctr"/>
                      <a:r>
                        <a:rPr lang="en-US" sz="1400" dirty="0" smtClean="0"/>
                        <a:t>≤ 10%</a:t>
                      </a:r>
                      <a:endParaRPr lang="en-US" sz="1400" dirty="0"/>
                    </a:p>
                  </a:txBody>
                  <a:tcPr marT="45723" marB="45723" anchor="ctr"/>
                </a:tc>
                <a:tc gridSpan="2">
                  <a:txBody>
                    <a:bodyPr/>
                    <a:lstStyle/>
                    <a:p>
                      <a:pPr algn="ctr"/>
                      <a:r>
                        <a:rPr lang="en-US" sz="1400" dirty="0" smtClean="0"/>
                        <a:t>-</a:t>
                      </a:r>
                      <a:endParaRPr lang="en-US" sz="1400" dirty="0"/>
                    </a:p>
                  </a:txBody>
                  <a:tcPr marT="45723" marB="45723" anchor="ctr"/>
                </a:tc>
                <a:tc hMerge="1">
                  <a:txBody>
                    <a:bodyPr/>
                    <a:lstStyle/>
                    <a:p>
                      <a:endParaRPr lang="id-ID"/>
                    </a:p>
                  </a:txBody>
                  <a:tcPr/>
                </a:tc>
                <a:tc gridSpan="2">
                  <a:txBody>
                    <a:bodyPr/>
                    <a:lstStyle/>
                    <a:p>
                      <a:pPr algn="ctr"/>
                      <a:r>
                        <a:rPr lang="en-US" sz="1400" dirty="0" smtClean="0"/>
                        <a:t>5</a:t>
                      </a:r>
                      <a:endParaRPr lang="en-US" sz="1400" dirty="0"/>
                    </a:p>
                  </a:txBody>
                  <a:tcPr marT="45723" marB="45723" anchor="ctr"/>
                </a:tc>
                <a:tc hMerge="1">
                  <a:txBody>
                    <a:bodyPr/>
                    <a:lstStyle/>
                    <a:p>
                      <a:endParaRPr lang="id-ID"/>
                    </a:p>
                  </a:txBody>
                  <a:tcPr/>
                </a:tc>
                <a:tc>
                  <a:txBody>
                    <a:bodyPr/>
                    <a:lstStyle/>
                    <a:p>
                      <a:pPr algn="ctr"/>
                      <a:r>
                        <a:rPr lang="en-US" sz="1400" dirty="0" smtClean="0"/>
                        <a:t>15</a:t>
                      </a:r>
                      <a:endParaRPr lang="en-US" sz="1400" dirty="0"/>
                    </a:p>
                  </a:txBody>
                  <a:tcPr marT="45723" marB="45723" anchor="ctr"/>
                </a:tc>
                <a:tc>
                  <a:txBody>
                    <a:bodyPr/>
                    <a:lstStyle/>
                    <a:p>
                      <a:pPr algn="ctr"/>
                      <a:r>
                        <a:rPr lang="en-US" sz="1400" dirty="0" smtClean="0"/>
                        <a:t>25</a:t>
                      </a:r>
                      <a:endParaRPr lang="en-US" sz="1400" dirty="0"/>
                    </a:p>
                  </a:txBody>
                  <a:tcPr marT="45723" marB="45723" anchor="ctr"/>
                </a:tc>
                <a:tc>
                  <a:txBody>
                    <a:bodyPr/>
                    <a:lstStyle/>
                    <a:p>
                      <a:pPr algn="ctr"/>
                      <a:r>
                        <a:rPr lang="en-US" sz="1400" dirty="0" smtClean="0"/>
                        <a:t>40</a:t>
                      </a:r>
                      <a:endParaRPr lang="en-US" sz="1400" dirty="0"/>
                    </a:p>
                  </a:txBody>
                  <a:tcPr marT="45723" marB="45723" anchor="ctr"/>
                </a:tc>
                <a:tc>
                  <a:txBody>
                    <a:bodyPr/>
                    <a:lstStyle/>
                    <a:p>
                      <a:pPr algn="ctr"/>
                      <a:r>
                        <a:rPr lang="en-US" sz="1400" dirty="0" smtClean="0"/>
                        <a:t>55</a:t>
                      </a:r>
                      <a:endParaRPr lang="en-US" sz="1400" dirty="0"/>
                    </a:p>
                  </a:txBody>
                  <a:tcPr marT="45723" marB="45723" anchor="ctr"/>
                </a:tc>
                <a:tc>
                  <a:txBody>
                    <a:bodyPr/>
                    <a:lstStyle/>
                    <a:p>
                      <a:pPr algn="ctr"/>
                      <a:r>
                        <a:rPr lang="en-US" sz="1400" dirty="0" smtClean="0">
                          <a:solidFill>
                            <a:srgbClr val="FF0000"/>
                          </a:solidFill>
                        </a:rPr>
                        <a:t>70</a:t>
                      </a:r>
                      <a:endParaRPr lang="en-US" sz="1400" dirty="0">
                        <a:solidFill>
                          <a:srgbClr val="FF0000"/>
                        </a:solidFill>
                      </a:endParaRPr>
                    </a:p>
                  </a:txBody>
                  <a:tcPr marT="45723" marB="45723" anchor="ctr"/>
                </a:tc>
                <a:tc>
                  <a:txBody>
                    <a:bodyPr/>
                    <a:lstStyle/>
                    <a:p>
                      <a:pPr algn="ctr"/>
                      <a:r>
                        <a:rPr lang="en-US" sz="1400" dirty="0" smtClean="0">
                          <a:solidFill>
                            <a:srgbClr val="FF0000"/>
                          </a:solidFill>
                        </a:rPr>
                        <a:t>90</a:t>
                      </a:r>
                      <a:endParaRPr lang="en-US" sz="1400" dirty="0">
                        <a:solidFill>
                          <a:srgbClr val="FF0000"/>
                        </a:solidFill>
                      </a:endParaRPr>
                    </a:p>
                  </a:txBody>
                  <a:tcPr marT="45723" marB="45723" anchor="ctr"/>
                </a:tc>
              </a:tr>
              <a:tr h="381454">
                <a:tc>
                  <a:txBody>
                    <a:bodyPr/>
                    <a:lstStyle/>
                    <a:p>
                      <a:endParaRPr lang="en-US" sz="1400" dirty="0"/>
                    </a:p>
                  </a:txBody>
                  <a:tcPr marT="45723" marB="45723"/>
                </a:tc>
                <a:tc gridSpan="2">
                  <a:txBody>
                    <a:bodyPr/>
                    <a:lstStyle/>
                    <a:p>
                      <a:pPr algn="ctr"/>
                      <a:r>
                        <a:rPr lang="en-US" sz="1400" dirty="0" smtClean="0"/>
                        <a:t>JUMLAH</a:t>
                      </a:r>
                      <a:endParaRPr lang="en-US" sz="1400" b="1" dirty="0"/>
                    </a:p>
                  </a:txBody>
                  <a:tcPr marT="45723" marB="45723" anchor="ctr"/>
                </a:tc>
                <a:tc hMerge="1">
                  <a:txBody>
                    <a:bodyPr/>
                    <a:lstStyle/>
                    <a:p>
                      <a:endParaRPr lang="id-ID"/>
                    </a:p>
                  </a:txBody>
                  <a:tcPr/>
                </a:tc>
                <a:tc>
                  <a:txBody>
                    <a:bodyPr/>
                    <a:lstStyle/>
                    <a:p>
                      <a:endParaRPr lang="en-US"/>
                    </a:p>
                  </a:txBody>
                  <a:tcPr marT="45723" marB="45723" anchor="ctr"/>
                </a:tc>
                <a:tc gridSpan="2">
                  <a:txBody>
                    <a:bodyPr/>
                    <a:lstStyle/>
                    <a:p>
                      <a:pPr algn="ctr"/>
                      <a:r>
                        <a:rPr lang="en-US" sz="1400" dirty="0" smtClean="0"/>
                        <a:t>150</a:t>
                      </a:r>
                      <a:endParaRPr lang="en-US" sz="1400" b="1" dirty="0"/>
                    </a:p>
                  </a:txBody>
                  <a:tcPr marT="45723" marB="45723" anchor="ctr"/>
                </a:tc>
                <a:tc hMerge="1">
                  <a:txBody>
                    <a:bodyPr/>
                    <a:lstStyle/>
                    <a:p>
                      <a:endParaRPr lang="id-ID"/>
                    </a:p>
                  </a:txBody>
                  <a:tcPr/>
                </a:tc>
                <a:tc gridSpan="2">
                  <a:txBody>
                    <a:bodyPr/>
                    <a:lstStyle/>
                    <a:p>
                      <a:pPr algn="ctr"/>
                      <a:r>
                        <a:rPr lang="en-US" sz="1400" dirty="0" smtClean="0"/>
                        <a:t>200</a:t>
                      </a:r>
                      <a:endParaRPr lang="en-US" sz="1400" b="1" dirty="0"/>
                    </a:p>
                  </a:txBody>
                  <a:tcPr marT="45723" marB="45723" anchor="ctr"/>
                </a:tc>
                <a:tc hMerge="1">
                  <a:txBody>
                    <a:bodyPr/>
                    <a:lstStyle/>
                    <a:p>
                      <a:endParaRPr lang="id-ID"/>
                    </a:p>
                  </a:txBody>
                  <a:tcPr/>
                </a:tc>
                <a:tc>
                  <a:txBody>
                    <a:bodyPr/>
                    <a:lstStyle/>
                    <a:p>
                      <a:pPr algn="ctr"/>
                      <a:r>
                        <a:rPr lang="en-US" sz="1400" dirty="0" smtClean="0"/>
                        <a:t>300</a:t>
                      </a:r>
                      <a:endParaRPr lang="en-US" sz="1400" b="1" dirty="0"/>
                    </a:p>
                  </a:txBody>
                  <a:tcPr marT="45723" marB="45723" anchor="ctr"/>
                </a:tc>
                <a:tc>
                  <a:txBody>
                    <a:bodyPr/>
                    <a:lstStyle/>
                    <a:p>
                      <a:pPr algn="ctr"/>
                      <a:r>
                        <a:rPr lang="en-US" sz="1400" dirty="0" smtClean="0"/>
                        <a:t>400</a:t>
                      </a:r>
                      <a:endParaRPr lang="en-US" sz="1400" b="1" dirty="0"/>
                    </a:p>
                  </a:txBody>
                  <a:tcPr marT="45723" marB="45723" anchor="ctr"/>
                </a:tc>
                <a:tc>
                  <a:txBody>
                    <a:bodyPr/>
                    <a:lstStyle/>
                    <a:p>
                      <a:pPr algn="ctr"/>
                      <a:r>
                        <a:rPr lang="en-US" sz="1400" dirty="0" smtClean="0"/>
                        <a:t>550</a:t>
                      </a:r>
                      <a:endParaRPr lang="en-US" sz="1400" b="1" dirty="0"/>
                    </a:p>
                  </a:txBody>
                  <a:tcPr marT="45723" marB="45723" anchor="ctr"/>
                </a:tc>
                <a:tc>
                  <a:txBody>
                    <a:bodyPr/>
                    <a:lstStyle/>
                    <a:p>
                      <a:pPr algn="ctr"/>
                      <a:r>
                        <a:rPr lang="en-US" sz="1400" dirty="0" smtClean="0"/>
                        <a:t>700</a:t>
                      </a:r>
                      <a:endParaRPr lang="en-US" sz="1400" b="1" dirty="0"/>
                    </a:p>
                  </a:txBody>
                  <a:tcPr marT="45723" marB="45723" anchor="ctr"/>
                </a:tc>
                <a:tc>
                  <a:txBody>
                    <a:bodyPr/>
                    <a:lstStyle/>
                    <a:p>
                      <a:pPr algn="ctr"/>
                      <a:r>
                        <a:rPr lang="en-US" sz="1400" dirty="0" smtClean="0">
                          <a:solidFill>
                            <a:srgbClr val="FF0000"/>
                          </a:solidFill>
                        </a:rPr>
                        <a:t>850</a:t>
                      </a:r>
                      <a:endParaRPr lang="en-US" sz="1400" b="1" dirty="0">
                        <a:solidFill>
                          <a:srgbClr val="FF0000"/>
                        </a:solidFill>
                      </a:endParaRPr>
                    </a:p>
                  </a:txBody>
                  <a:tcPr marT="45723" marB="45723" anchor="ctr"/>
                </a:tc>
                <a:tc>
                  <a:txBody>
                    <a:bodyPr/>
                    <a:lstStyle/>
                    <a:p>
                      <a:pPr algn="ctr"/>
                      <a:r>
                        <a:rPr lang="en-US" sz="1400" dirty="0" smtClean="0">
                          <a:solidFill>
                            <a:srgbClr val="FF0000"/>
                          </a:solidFill>
                        </a:rPr>
                        <a:t>1050</a:t>
                      </a:r>
                      <a:endParaRPr lang="en-US" sz="1400" b="1" dirty="0">
                        <a:solidFill>
                          <a:srgbClr val="FF0000"/>
                        </a:solidFill>
                      </a:endParaRPr>
                    </a:p>
                  </a:txBody>
                  <a:tcPr marT="45723" marB="45723" anchor="ct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Lampiran II permenpan &amp; RB no. 46/2013</a:t>
            </a:r>
            <a:br>
              <a:rPr lang="id-ID" sz="3200" dirty="0" smtClean="0"/>
            </a:br>
            <a:r>
              <a:rPr lang="id-ID" sz="3200" dirty="0" smtClean="0"/>
              <a:t>jumlah AK. Kumulatif dosen pendidikan magister/sederajat</a:t>
            </a:r>
            <a:endParaRPr lang="id-ID" sz="3200" dirty="0"/>
          </a:p>
        </p:txBody>
      </p:sp>
      <p:sp>
        <p:nvSpPr>
          <p:cNvPr id="20" name="Rectangle 19"/>
          <p:cNvSpPr/>
          <p:nvPr/>
        </p:nvSpPr>
        <p:spPr>
          <a:xfrm>
            <a:off x="812798" y="1042760"/>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5" name="Table 4"/>
          <p:cNvGraphicFramePr>
            <a:graphicFrameLocks noGrp="1"/>
          </p:cNvGraphicFramePr>
          <p:nvPr/>
        </p:nvGraphicFramePr>
        <p:xfrm>
          <a:off x="228601" y="1509712"/>
          <a:ext cx="11702141" cy="5195887"/>
        </p:xfrm>
        <a:graphic>
          <a:graphicData uri="http://schemas.openxmlformats.org/drawingml/2006/table">
            <a:tbl>
              <a:tblPr firstRow="1" bandRow="1">
                <a:tableStyleId>{21E4AEA4-8DFA-4A89-87EB-49C32662AFE0}</a:tableStyleId>
              </a:tblPr>
              <a:tblGrid>
                <a:gridCol w="795298"/>
                <a:gridCol w="3721316"/>
                <a:gridCol w="1129154"/>
                <a:gridCol w="1062137"/>
                <a:gridCol w="1017782"/>
                <a:gridCol w="1022517"/>
                <a:gridCol w="1022517"/>
                <a:gridCol w="1022517"/>
                <a:gridCol w="908903"/>
              </a:tblGrid>
              <a:tr h="522663">
                <a:tc rowSpan="3">
                  <a:txBody>
                    <a:bodyPr/>
                    <a:lstStyle/>
                    <a:p>
                      <a:pPr algn="ctr"/>
                      <a:r>
                        <a:rPr lang="en-US" sz="1800" dirty="0" smtClean="0"/>
                        <a:t>NO</a:t>
                      </a:r>
                      <a:endParaRPr lang="en-US" sz="1800" dirty="0">
                        <a:solidFill>
                          <a:schemeClr val="bg1"/>
                        </a:solidFill>
                      </a:endParaRPr>
                    </a:p>
                  </a:txBody>
                  <a:tcPr marT="45723" marB="45723" anchor="ctr">
                    <a:solidFill>
                      <a:schemeClr val="accent1"/>
                    </a:solidFill>
                  </a:tcPr>
                </a:tc>
                <a:tc rowSpan="3">
                  <a:txBody>
                    <a:bodyPr/>
                    <a:lstStyle/>
                    <a:p>
                      <a:pPr algn="ctr"/>
                      <a:r>
                        <a:rPr lang="en-US" sz="1800" dirty="0" smtClean="0"/>
                        <a:t>U N S U R</a:t>
                      </a:r>
                      <a:endParaRPr lang="en-US" sz="1800" dirty="0">
                        <a:solidFill>
                          <a:schemeClr val="bg1"/>
                        </a:solidFill>
                      </a:endParaRPr>
                    </a:p>
                  </a:txBody>
                  <a:tcPr marT="45723" marB="45723" anchor="ctr">
                    <a:solidFill>
                      <a:schemeClr val="accent1"/>
                    </a:solidFill>
                  </a:tcPr>
                </a:tc>
                <a:tc rowSpan="3">
                  <a:txBody>
                    <a:bodyPr/>
                    <a:lstStyle/>
                    <a:p>
                      <a:pPr marL="0" indent="0" algn="ctr"/>
                      <a:r>
                        <a:rPr lang="en-US" sz="1600" dirty="0" smtClean="0"/>
                        <a:t>PERSENTASE</a:t>
                      </a:r>
                      <a:endParaRPr lang="en-US" sz="1600" dirty="0">
                        <a:solidFill>
                          <a:schemeClr val="bg1"/>
                        </a:solidFill>
                      </a:endParaRPr>
                    </a:p>
                  </a:txBody>
                  <a:tcPr marT="45723" marB="45723" anchor="ctr">
                    <a:solidFill>
                      <a:schemeClr val="accent1"/>
                    </a:solidFill>
                  </a:tcPr>
                </a:tc>
                <a:tc gridSpan="6">
                  <a:txBody>
                    <a:bodyPr/>
                    <a:lstStyle/>
                    <a:p>
                      <a:pPr algn="ctr"/>
                      <a:r>
                        <a:rPr lang="en-US" sz="1400" dirty="0" smtClean="0"/>
                        <a:t>JENJANG JABATAN/GOL. RUANG DAN ANGKA KREDIT</a:t>
                      </a:r>
                    </a:p>
                    <a:p>
                      <a:pPr algn="ctr"/>
                      <a:r>
                        <a:rPr lang="en-US" sz="1400" dirty="0" smtClean="0"/>
                        <a:t>JABATAN</a:t>
                      </a:r>
                      <a:r>
                        <a:rPr lang="en-US" sz="1400" baseline="0" dirty="0" smtClean="0"/>
                        <a:t> AKADEMIK DOSEN</a:t>
                      </a:r>
                      <a:endParaRPr lang="en-US" sz="1400" dirty="0">
                        <a:solidFill>
                          <a:schemeClr val="bg1"/>
                        </a:solidFill>
                      </a:endParaRPr>
                    </a:p>
                  </a:txBody>
                  <a:tcPr marT="45723" marB="45723" anchor="ctr">
                    <a:solidFill>
                      <a:schemeClr val="accent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522663">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400" dirty="0" err="1" smtClean="0">
                          <a:solidFill>
                            <a:schemeClr val="tx1"/>
                          </a:solidFill>
                        </a:rPr>
                        <a:t>Asisten</a:t>
                      </a:r>
                      <a:r>
                        <a:rPr lang="en-US" sz="1400" dirty="0" smtClean="0">
                          <a:solidFill>
                            <a:schemeClr val="tx1"/>
                          </a:solidFill>
                        </a:rPr>
                        <a:t> </a:t>
                      </a:r>
                      <a:r>
                        <a:rPr lang="en-US" sz="1400" dirty="0" err="1" smtClean="0">
                          <a:solidFill>
                            <a:schemeClr val="tx1"/>
                          </a:solidFill>
                        </a:rPr>
                        <a:t>Ahli</a:t>
                      </a:r>
                      <a:endParaRPr lang="en-US" sz="1400" b="1" dirty="0">
                        <a:solidFill>
                          <a:schemeClr val="tx1"/>
                        </a:solidFill>
                      </a:endParaRPr>
                    </a:p>
                  </a:txBody>
                  <a:tcPr marT="45723" marB="45723" anchor="ctr">
                    <a:solidFill>
                      <a:schemeClr val="accent1"/>
                    </a:solidFill>
                  </a:tcPr>
                </a:tc>
                <a:tc gridSpan="2">
                  <a:txBody>
                    <a:bodyPr/>
                    <a:lstStyle/>
                    <a:p>
                      <a:pPr algn="ctr"/>
                      <a:r>
                        <a:rPr lang="en-US" sz="1800" dirty="0" err="1" smtClean="0">
                          <a:solidFill>
                            <a:schemeClr val="tx1"/>
                          </a:solidFill>
                        </a:rPr>
                        <a:t>Lektor</a:t>
                      </a:r>
                      <a:r>
                        <a:rPr lang="en-US" sz="1800" baseline="0" dirty="0" smtClean="0">
                          <a:solidFill>
                            <a:schemeClr val="tx1"/>
                          </a:solidFill>
                        </a:rPr>
                        <a:t> </a:t>
                      </a:r>
                      <a:endParaRPr lang="en-US" sz="1800" b="1" dirty="0">
                        <a:solidFill>
                          <a:schemeClr val="tx1"/>
                        </a:solidFill>
                      </a:endParaRPr>
                    </a:p>
                  </a:txBody>
                  <a:tcPr marT="45723" marB="45723" anchor="ctr">
                    <a:solidFill>
                      <a:schemeClr val="accent1"/>
                    </a:solidFill>
                  </a:tcPr>
                </a:tc>
                <a:tc hMerge="1">
                  <a:txBody>
                    <a:bodyPr/>
                    <a:lstStyle/>
                    <a:p>
                      <a:endParaRPr lang="en-US" dirty="0"/>
                    </a:p>
                  </a:txBody>
                  <a:tcPr/>
                </a:tc>
                <a:tc gridSpan="3">
                  <a:txBody>
                    <a:bodyPr/>
                    <a:lstStyle/>
                    <a:p>
                      <a:pPr algn="ctr"/>
                      <a:r>
                        <a:rPr lang="en-US" sz="1800" dirty="0" err="1" smtClean="0">
                          <a:solidFill>
                            <a:schemeClr val="tx1"/>
                          </a:solidFill>
                        </a:rPr>
                        <a:t>Lektor</a:t>
                      </a:r>
                      <a:r>
                        <a:rPr lang="en-US" sz="1800" dirty="0" smtClean="0">
                          <a:solidFill>
                            <a:schemeClr val="tx1"/>
                          </a:solidFill>
                        </a:rPr>
                        <a:t> </a:t>
                      </a:r>
                      <a:r>
                        <a:rPr lang="en-US" sz="1800" dirty="0" err="1" smtClean="0">
                          <a:solidFill>
                            <a:schemeClr val="tx1"/>
                          </a:solidFill>
                        </a:rPr>
                        <a:t>Kepala</a:t>
                      </a:r>
                      <a:endParaRPr lang="en-US" sz="1800" b="1" dirty="0">
                        <a:solidFill>
                          <a:schemeClr val="tx1"/>
                        </a:solidFill>
                      </a:endParaRPr>
                    </a:p>
                  </a:txBody>
                  <a:tcPr marT="45723" marB="45723" anchor="ctr">
                    <a:solidFill>
                      <a:schemeClr val="accent1"/>
                    </a:solidFill>
                  </a:tcPr>
                </a:tc>
                <a:tc hMerge="1">
                  <a:txBody>
                    <a:bodyPr/>
                    <a:lstStyle/>
                    <a:p>
                      <a:endParaRPr lang="en-US" dirty="0"/>
                    </a:p>
                  </a:txBody>
                  <a:tcPr/>
                </a:tc>
                <a:tc hMerge="1">
                  <a:txBody>
                    <a:bodyPr/>
                    <a:lstStyle/>
                    <a:p>
                      <a:endParaRPr lang="en-US" dirty="0"/>
                    </a:p>
                  </a:txBody>
                  <a:tcPr/>
                </a:tc>
              </a:tr>
              <a:tr h="374063">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800" dirty="0" smtClean="0">
                          <a:solidFill>
                            <a:schemeClr val="tx1"/>
                          </a:solidFill>
                        </a:rPr>
                        <a:t>III/b</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III/c</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III/d</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IV/a</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IV/b</a:t>
                      </a:r>
                      <a:endParaRPr lang="en-US" sz="1800" dirty="0">
                        <a:solidFill>
                          <a:schemeClr val="tx1"/>
                        </a:solidFill>
                      </a:endParaRPr>
                    </a:p>
                  </a:txBody>
                  <a:tcPr marT="45723" marB="45723" anchor="ctr">
                    <a:solidFill>
                      <a:schemeClr val="accent1"/>
                    </a:solidFill>
                  </a:tcPr>
                </a:tc>
                <a:tc>
                  <a:txBody>
                    <a:bodyPr/>
                    <a:lstStyle/>
                    <a:p>
                      <a:pPr algn="ctr"/>
                      <a:r>
                        <a:rPr lang="en-US" sz="1800" dirty="0" smtClean="0">
                          <a:solidFill>
                            <a:schemeClr val="tx1"/>
                          </a:solidFill>
                        </a:rPr>
                        <a:t>IV/c</a:t>
                      </a:r>
                      <a:endParaRPr lang="en-US" sz="1800" dirty="0">
                        <a:solidFill>
                          <a:schemeClr val="tx1"/>
                        </a:solidFill>
                      </a:endParaRPr>
                    </a:p>
                  </a:txBody>
                  <a:tcPr marT="45723" marB="45723" anchor="ctr">
                    <a:solidFill>
                      <a:schemeClr val="accent1"/>
                    </a:solidFill>
                  </a:tcPr>
                </a:tc>
              </a:tr>
              <a:tr h="374063">
                <a:tc>
                  <a:txBody>
                    <a:bodyPr/>
                    <a:lstStyle/>
                    <a:p>
                      <a:r>
                        <a:rPr lang="en-US" sz="1800" dirty="0" smtClean="0"/>
                        <a:t>1</a:t>
                      </a:r>
                      <a:endParaRPr lang="en-US" sz="1800" dirty="0"/>
                    </a:p>
                  </a:txBody>
                  <a:tcPr marT="45723" marB="45723"/>
                </a:tc>
                <a:tc gridSpan="8">
                  <a:txBody>
                    <a:bodyPr/>
                    <a:lstStyle/>
                    <a:p>
                      <a:r>
                        <a:rPr lang="en-US" sz="1800" dirty="0" smtClean="0"/>
                        <a:t>UNSUR UTAMA</a:t>
                      </a:r>
                      <a:endParaRPr lang="en-US" sz="1800" b="1" dirty="0"/>
                    </a:p>
                  </a:txBody>
                  <a:tcPr marT="45723" marB="45723"/>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4063">
                <a:tc>
                  <a:txBody>
                    <a:bodyPr/>
                    <a:lstStyle/>
                    <a:p>
                      <a:endParaRPr lang="en-US" sz="1800" dirty="0"/>
                    </a:p>
                  </a:txBody>
                  <a:tcPr marT="45723" marB="45723"/>
                </a:tc>
                <a:tc>
                  <a:txBody>
                    <a:bodyPr/>
                    <a:lstStyle/>
                    <a:p>
                      <a:pPr marL="342900" indent="-342900">
                        <a:buAutoNum type="alphaUcPeriod"/>
                      </a:pPr>
                      <a:r>
                        <a:rPr lang="en-US" sz="1600" baseline="0" dirty="0" err="1" smtClean="0"/>
                        <a:t>Pendidikan</a:t>
                      </a:r>
                      <a:endParaRPr lang="en-US" sz="1600" dirty="0"/>
                    </a:p>
                  </a:txBody>
                  <a:tcPr marT="45723" marB="45723"/>
                </a:tc>
                <a:tc>
                  <a:txBody>
                    <a:bodyPr/>
                    <a:lstStyle/>
                    <a:p>
                      <a:endParaRPr lang="en-US" sz="1800" dirty="0"/>
                    </a:p>
                  </a:txBody>
                  <a:tcPr marT="45723" marB="45723"/>
                </a:tc>
                <a:tc>
                  <a:txBody>
                    <a:bodyPr/>
                    <a:lstStyle/>
                    <a:p>
                      <a:endParaRPr lang="en-US" sz="1800" dirty="0"/>
                    </a:p>
                  </a:txBody>
                  <a:tcPr marT="45723" marB="45723"/>
                </a:tc>
                <a:tc>
                  <a:txBody>
                    <a:bodyPr/>
                    <a:lstStyle/>
                    <a:p>
                      <a:endParaRPr lang="en-US" sz="1800" dirty="0"/>
                    </a:p>
                  </a:txBody>
                  <a:tcPr marT="45723" marB="45723"/>
                </a:tc>
                <a:tc>
                  <a:txBody>
                    <a:bodyPr/>
                    <a:lstStyle/>
                    <a:p>
                      <a:endParaRPr lang="en-US" sz="1800" dirty="0"/>
                    </a:p>
                  </a:txBody>
                  <a:tcPr marT="45723" marB="45723"/>
                </a:tc>
                <a:tc>
                  <a:txBody>
                    <a:bodyPr/>
                    <a:lstStyle/>
                    <a:p>
                      <a:endParaRPr lang="en-US" sz="1800" dirty="0"/>
                    </a:p>
                  </a:txBody>
                  <a:tcPr marT="45723" marB="45723"/>
                </a:tc>
                <a:tc>
                  <a:txBody>
                    <a:bodyPr/>
                    <a:lstStyle/>
                    <a:p>
                      <a:endParaRPr lang="en-US" sz="1800"/>
                    </a:p>
                  </a:txBody>
                  <a:tcPr marT="45723" marB="45723"/>
                </a:tc>
                <a:tc>
                  <a:txBody>
                    <a:bodyPr/>
                    <a:lstStyle/>
                    <a:p>
                      <a:endParaRPr lang="en-US" sz="1800"/>
                    </a:p>
                  </a:txBody>
                  <a:tcPr marT="45723" marB="45723"/>
                </a:tc>
              </a:tr>
              <a:tr h="374063">
                <a:tc>
                  <a:txBody>
                    <a:bodyPr/>
                    <a:lstStyle/>
                    <a:p>
                      <a:endParaRPr lang="en-US" sz="1800"/>
                    </a:p>
                  </a:txBody>
                  <a:tcPr marT="45723" marB="45723"/>
                </a:tc>
                <a:tc>
                  <a:txBody>
                    <a:bodyPr/>
                    <a:lstStyle/>
                    <a:p>
                      <a:r>
                        <a:rPr lang="en-US" sz="1600" dirty="0" smtClean="0"/>
                        <a:t>       </a:t>
                      </a:r>
                      <a:r>
                        <a:rPr lang="en-US" sz="1600" dirty="0" err="1" smtClean="0"/>
                        <a:t>Pendidikan</a:t>
                      </a:r>
                      <a:r>
                        <a:rPr lang="en-US" sz="1600" baseline="0" dirty="0" smtClean="0"/>
                        <a:t> </a:t>
                      </a:r>
                      <a:r>
                        <a:rPr lang="en-US" sz="1600" baseline="0" dirty="0" err="1" smtClean="0"/>
                        <a:t>Sekolah</a:t>
                      </a:r>
                      <a:endParaRPr lang="en-US" sz="1600" dirty="0"/>
                    </a:p>
                  </a:txBody>
                  <a:tcPr marT="45723" marB="45723"/>
                </a:tc>
                <a:tc>
                  <a:txBody>
                    <a:bodyPr/>
                    <a:lstStyle/>
                    <a:p>
                      <a:pPr algn="ctr"/>
                      <a:endParaRPr lang="en-US" sz="1800" dirty="0"/>
                    </a:p>
                  </a:txBody>
                  <a:tcPr marT="45723" marB="45723" anchor="ctr"/>
                </a:tc>
                <a:tc>
                  <a:txBody>
                    <a:bodyPr/>
                    <a:lstStyle/>
                    <a:p>
                      <a:pPr algn="ctr"/>
                      <a:r>
                        <a:rPr lang="en-US" sz="1800" dirty="0" smtClean="0"/>
                        <a:t>150</a:t>
                      </a:r>
                      <a:endParaRPr lang="en-US" sz="1800" dirty="0"/>
                    </a:p>
                  </a:txBody>
                  <a:tcPr marT="45723" marB="45723" anchor="ctr"/>
                </a:tc>
                <a:tc>
                  <a:txBody>
                    <a:bodyPr/>
                    <a:lstStyle/>
                    <a:p>
                      <a:pPr algn="ctr"/>
                      <a:r>
                        <a:rPr lang="en-US" sz="1800" dirty="0" smtClean="0"/>
                        <a:t>150</a:t>
                      </a:r>
                      <a:endParaRPr lang="en-US" sz="1800" dirty="0"/>
                    </a:p>
                  </a:txBody>
                  <a:tcPr marT="45723" marB="45723" anchor="ctr"/>
                </a:tc>
                <a:tc>
                  <a:txBody>
                    <a:bodyPr/>
                    <a:lstStyle/>
                    <a:p>
                      <a:pPr algn="ctr"/>
                      <a:r>
                        <a:rPr lang="en-US" sz="1800" dirty="0" smtClean="0"/>
                        <a:t>150</a:t>
                      </a:r>
                      <a:endParaRPr lang="en-US" sz="1800" dirty="0"/>
                    </a:p>
                  </a:txBody>
                  <a:tcPr marT="45723" marB="45723" anchor="ctr"/>
                </a:tc>
                <a:tc>
                  <a:txBody>
                    <a:bodyPr/>
                    <a:lstStyle/>
                    <a:p>
                      <a:pPr algn="ctr"/>
                      <a:r>
                        <a:rPr lang="en-US" sz="1800" dirty="0" smtClean="0"/>
                        <a:t>150</a:t>
                      </a:r>
                      <a:endParaRPr lang="en-US" sz="1800" dirty="0"/>
                    </a:p>
                  </a:txBody>
                  <a:tcPr marT="45723" marB="45723" anchor="ctr"/>
                </a:tc>
                <a:tc>
                  <a:txBody>
                    <a:bodyPr/>
                    <a:lstStyle/>
                    <a:p>
                      <a:pPr algn="ctr"/>
                      <a:r>
                        <a:rPr lang="en-US" sz="1800" dirty="0" smtClean="0"/>
                        <a:t>150</a:t>
                      </a:r>
                      <a:endParaRPr lang="en-US" sz="1800" dirty="0"/>
                    </a:p>
                  </a:txBody>
                  <a:tcPr marT="45723" marB="45723" anchor="ctr"/>
                </a:tc>
                <a:tc>
                  <a:txBody>
                    <a:bodyPr/>
                    <a:lstStyle/>
                    <a:p>
                      <a:pPr algn="ctr"/>
                      <a:r>
                        <a:rPr lang="en-US" sz="1800" dirty="0" smtClean="0"/>
                        <a:t>150</a:t>
                      </a:r>
                      <a:endParaRPr lang="en-US" sz="1800" dirty="0"/>
                    </a:p>
                  </a:txBody>
                  <a:tcPr marT="45723" marB="45723" anchor="ctr"/>
                </a:tc>
              </a:tr>
              <a:tr h="1322030">
                <a:tc>
                  <a:txBody>
                    <a:bodyPr/>
                    <a:lstStyle/>
                    <a:p>
                      <a:endParaRPr lang="en-US" sz="1800"/>
                    </a:p>
                  </a:txBody>
                  <a:tcPr marT="45723" marB="45723"/>
                </a:tc>
                <a:tc>
                  <a:txBody>
                    <a:bodyPr/>
                    <a:lstStyle/>
                    <a:p>
                      <a:pPr marL="342900" indent="-342900">
                        <a:buAutoNum type="alphaUcPeriod" startAt="2"/>
                      </a:pPr>
                      <a:r>
                        <a:rPr lang="en-US" sz="1600" dirty="0" err="1" smtClean="0"/>
                        <a:t>Pelaksanaan</a:t>
                      </a:r>
                      <a:r>
                        <a:rPr lang="en-US" sz="1600" baseline="0" dirty="0" smtClean="0"/>
                        <a:t> </a:t>
                      </a:r>
                      <a:r>
                        <a:rPr lang="en-US" sz="1600" baseline="0" dirty="0" err="1" smtClean="0"/>
                        <a:t>Pendidikan</a:t>
                      </a:r>
                      <a:endParaRPr lang="en-US" sz="1600" baseline="0" dirty="0" smtClean="0"/>
                    </a:p>
                    <a:p>
                      <a:pPr marL="342900" indent="-342900">
                        <a:buAutoNum type="alphaUcPeriod" startAt="2"/>
                      </a:pPr>
                      <a:r>
                        <a:rPr lang="en-US" sz="1600" baseline="0" dirty="0" err="1" smtClean="0"/>
                        <a:t>Pelaksanaan</a:t>
                      </a:r>
                      <a:r>
                        <a:rPr lang="en-US" sz="1600" baseline="0" dirty="0" smtClean="0"/>
                        <a:t> </a:t>
                      </a:r>
                      <a:r>
                        <a:rPr lang="en-US" sz="1600" baseline="0" dirty="0" err="1" smtClean="0"/>
                        <a:t>Penelitian</a:t>
                      </a:r>
                      <a:endParaRPr lang="en-US" sz="1600" baseline="0" dirty="0" smtClean="0"/>
                    </a:p>
                    <a:p>
                      <a:pPr marL="342900" indent="-342900">
                        <a:buAutoNum type="alphaUcPeriod" startAt="2"/>
                      </a:pPr>
                      <a:r>
                        <a:rPr lang="en-US" sz="1600" baseline="0" dirty="0" err="1" smtClean="0"/>
                        <a:t>Pelaksanaan</a:t>
                      </a:r>
                      <a:r>
                        <a:rPr lang="en-US" sz="1600" baseline="0" dirty="0" smtClean="0"/>
                        <a:t> </a:t>
                      </a:r>
                      <a:r>
                        <a:rPr lang="en-US" sz="1600" baseline="0" dirty="0" err="1" smtClean="0"/>
                        <a:t>Pengabdian</a:t>
                      </a:r>
                      <a:r>
                        <a:rPr lang="en-US" sz="1600" baseline="0" dirty="0" smtClean="0"/>
                        <a:t> </a:t>
                      </a:r>
                      <a:r>
                        <a:rPr lang="en-US" sz="1600" baseline="0" dirty="0" err="1" smtClean="0"/>
                        <a:t>pada</a:t>
                      </a:r>
                      <a:r>
                        <a:rPr lang="en-US" sz="1600" baseline="0" dirty="0" smtClean="0"/>
                        <a:t> </a:t>
                      </a:r>
                      <a:r>
                        <a:rPr lang="en-US" sz="1600" baseline="0" dirty="0" err="1" smtClean="0"/>
                        <a:t>Masyarakat</a:t>
                      </a:r>
                      <a:endParaRPr lang="en-US" sz="1600" baseline="0" dirty="0" smtClean="0"/>
                    </a:p>
                    <a:p>
                      <a:pPr marL="342900" indent="-342900">
                        <a:buAutoNum type="alphaUcPeriod" startAt="2"/>
                      </a:pPr>
                      <a:r>
                        <a:rPr lang="en-US" sz="1600" baseline="0" dirty="0" err="1" smtClean="0"/>
                        <a:t>Pengembangan</a:t>
                      </a:r>
                      <a:r>
                        <a:rPr lang="en-US" sz="1600" baseline="0" dirty="0" smtClean="0"/>
                        <a:t> </a:t>
                      </a:r>
                      <a:r>
                        <a:rPr lang="en-US" sz="1600" baseline="0" dirty="0" err="1" smtClean="0"/>
                        <a:t>Diri</a:t>
                      </a:r>
                      <a:endParaRPr lang="en-US" sz="1600" dirty="0"/>
                    </a:p>
                  </a:txBody>
                  <a:tcPr marT="45723" marB="45723"/>
                </a:tc>
                <a:tc>
                  <a:txBody>
                    <a:bodyPr/>
                    <a:lstStyle/>
                    <a:p>
                      <a:pPr algn="ctr"/>
                      <a:r>
                        <a:rPr lang="en-US" sz="1800" dirty="0" smtClean="0"/>
                        <a:t>≥ 90%</a:t>
                      </a:r>
                      <a:endParaRPr lang="en-US" sz="1800" dirty="0"/>
                    </a:p>
                  </a:txBody>
                  <a:tcPr marT="45723" marB="45723" anchor="ctr"/>
                </a:tc>
                <a:tc>
                  <a:txBody>
                    <a:bodyPr/>
                    <a:lstStyle/>
                    <a:p>
                      <a:pPr algn="ctr"/>
                      <a:r>
                        <a:rPr lang="en-US" sz="1800" dirty="0" smtClean="0"/>
                        <a:t>-</a:t>
                      </a:r>
                      <a:endParaRPr lang="en-US" sz="1800" dirty="0"/>
                    </a:p>
                  </a:txBody>
                  <a:tcPr marT="45723" marB="45723" anchor="ctr"/>
                </a:tc>
                <a:tc>
                  <a:txBody>
                    <a:bodyPr/>
                    <a:lstStyle/>
                    <a:p>
                      <a:pPr algn="ctr"/>
                      <a:r>
                        <a:rPr lang="en-US" sz="1800" dirty="0" smtClean="0"/>
                        <a:t>45</a:t>
                      </a:r>
                      <a:endParaRPr lang="en-US" sz="1800" dirty="0"/>
                    </a:p>
                  </a:txBody>
                  <a:tcPr marT="45723" marB="45723" anchor="ctr"/>
                </a:tc>
                <a:tc>
                  <a:txBody>
                    <a:bodyPr/>
                    <a:lstStyle/>
                    <a:p>
                      <a:pPr algn="ctr"/>
                      <a:r>
                        <a:rPr lang="en-US" sz="1800" dirty="0" smtClean="0"/>
                        <a:t>135</a:t>
                      </a:r>
                      <a:endParaRPr lang="en-US" sz="1800" dirty="0"/>
                    </a:p>
                  </a:txBody>
                  <a:tcPr marT="45723" marB="45723" anchor="ctr"/>
                </a:tc>
                <a:tc>
                  <a:txBody>
                    <a:bodyPr/>
                    <a:lstStyle/>
                    <a:p>
                      <a:pPr algn="ctr"/>
                      <a:r>
                        <a:rPr lang="en-US" sz="1800" dirty="0" smtClean="0"/>
                        <a:t>225</a:t>
                      </a:r>
                      <a:endParaRPr lang="en-US" sz="1800" dirty="0"/>
                    </a:p>
                  </a:txBody>
                  <a:tcPr marT="45723" marB="45723" anchor="ctr"/>
                </a:tc>
                <a:tc>
                  <a:txBody>
                    <a:bodyPr/>
                    <a:lstStyle/>
                    <a:p>
                      <a:pPr algn="ctr"/>
                      <a:r>
                        <a:rPr lang="en-US" sz="1800" dirty="0" smtClean="0"/>
                        <a:t>360</a:t>
                      </a:r>
                      <a:endParaRPr lang="en-US" sz="1800" dirty="0"/>
                    </a:p>
                  </a:txBody>
                  <a:tcPr marT="45723" marB="45723" anchor="ctr"/>
                </a:tc>
                <a:tc>
                  <a:txBody>
                    <a:bodyPr/>
                    <a:lstStyle/>
                    <a:p>
                      <a:pPr algn="ctr"/>
                      <a:r>
                        <a:rPr lang="en-US" sz="1800" dirty="0" smtClean="0"/>
                        <a:t>495</a:t>
                      </a:r>
                      <a:endParaRPr lang="en-US" sz="1800" dirty="0"/>
                    </a:p>
                  </a:txBody>
                  <a:tcPr marT="45723" marB="45723" anchor="ctr"/>
                </a:tc>
              </a:tr>
              <a:tr h="374063">
                <a:tc>
                  <a:txBody>
                    <a:bodyPr/>
                    <a:lstStyle/>
                    <a:p>
                      <a:r>
                        <a:rPr lang="en-US" sz="1800" dirty="0" smtClean="0"/>
                        <a:t>2</a:t>
                      </a:r>
                      <a:endParaRPr lang="en-US" sz="1800" dirty="0"/>
                    </a:p>
                  </a:txBody>
                  <a:tcPr marT="45723" marB="45723"/>
                </a:tc>
                <a:tc gridSpan="8">
                  <a:txBody>
                    <a:bodyPr/>
                    <a:lstStyle/>
                    <a:p>
                      <a:pPr algn="l"/>
                      <a:r>
                        <a:rPr lang="en-US" sz="1800" dirty="0" smtClean="0"/>
                        <a:t>UNSUR PENUNJANG</a:t>
                      </a:r>
                      <a:endParaRPr lang="en-US" sz="1800" b="1" dirty="0"/>
                    </a:p>
                  </a:txBody>
                  <a:tcPr marT="45723" marB="45723"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584153">
                <a:tc>
                  <a:txBody>
                    <a:bodyPr/>
                    <a:lstStyle/>
                    <a:p>
                      <a:endParaRPr lang="en-US" sz="1800"/>
                    </a:p>
                  </a:txBody>
                  <a:tcPr marT="45723" marB="45723"/>
                </a:tc>
                <a:tc>
                  <a:txBody>
                    <a:bodyPr/>
                    <a:lstStyle/>
                    <a:p>
                      <a:r>
                        <a:rPr lang="en-US" sz="1600" dirty="0" err="1" smtClean="0"/>
                        <a:t>Penunjang</a:t>
                      </a:r>
                      <a:r>
                        <a:rPr lang="en-US" sz="1600" dirty="0" smtClean="0"/>
                        <a:t> </a:t>
                      </a:r>
                      <a:r>
                        <a:rPr lang="en-US" sz="1600" dirty="0" err="1" smtClean="0"/>
                        <a:t>Kegiatan</a:t>
                      </a:r>
                      <a:r>
                        <a:rPr lang="en-US" sz="1600" dirty="0" smtClean="0"/>
                        <a:t> </a:t>
                      </a:r>
                      <a:r>
                        <a:rPr lang="en-US" sz="1600" dirty="0" err="1" smtClean="0"/>
                        <a:t>Akademik</a:t>
                      </a:r>
                      <a:r>
                        <a:rPr lang="en-US" sz="1600" dirty="0" smtClean="0"/>
                        <a:t> </a:t>
                      </a:r>
                      <a:r>
                        <a:rPr lang="en-US" sz="1600" dirty="0" err="1" smtClean="0"/>
                        <a:t>Dosen</a:t>
                      </a:r>
                      <a:endParaRPr lang="en-US" sz="1600" dirty="0"/>
                    </a:p>
                  </a:txBody>
                  <a:tcPr marT="45723" marB="45723"/>
                </a:tc>
                <a:tc>
                  <a:txBody>
                    <a:bodyPr/>
                    <a:lstStyle/>
                    <a:p>
                      <a:pPr algn="ctr"/>
                      <a:r>
                        <a:rPr lang="en-US" sz="1800" dirty="0" smtClean="0"/>
                        <a:t>≤ 10%</a:t>
                      </a:r>
                      <a:endParaRPr lang="en-US" sz="1800" dirty="0"/>
                    </a:p>
                  </a:txBody>
                  <a:tcPr marT="45723" marB="45723" anchor="ctr"/>
                </a:tc>
                <a:tc>
                  <a:txBody>
                    <a:bodyPr/>
                    <a:lstStyle/>
                    <a:p>
                      <a:pPr algn="ctr"/>
                      <a:r>
                        <a:rPr lang="en-US" sz="1800" dirty="0" smtClean="0"/>
                        <a:t>-</a:t>
                      </a:r>
                      <a:endParaRPr lang="en-US" sz="1800" dirty="0"/>
                    </a:p>
                  </a:txBody>
                  <a:tcPr marT="45723" marB="45723" anchor="ctr"/>
                </a:tc>
                <a:tc>
                  <a:txBody>
                    <a:bodyPr/>
                    <a:lstStyle/>
                    <a:p>
                      <a:pPr algn="ctr"/>
                      <a:r>
                        <a:rPr lang="en-US" sz="1800" dirty="0" smtClean="0"/>
                        <a:t>5</a:t>
                      </a:r>
                      <a:endParaRPr lang="en-US" sz="1800" dirty="0"/>
                    </a:p>
                  </a:txBody>
                  <a:tcPr marT="45723" marB="45723" anchor="ctr"/>
                </a:tc>
                <a:tc>
                  <a:txBody>
                    <a:bodyPr/>
                    <a:lstStyle/>
                    <a:p>
                      <a:pPr algn="ctr"/>
                      <a:r>
                        <a:rPr lang="en-US" sz="1800" dirty="0" smtClean="0"/>
                        <a:t>15</a:t>
                      </a:r>
                      <a:endParaRPr lang="en-US" sz="1800" dirty="0"/>
                    </a:p>
                  </a:txBody>
                  <a:tcPr marT="45723" marB="45723" anchor="ctr"/>
                </a:tc>
                <a:tc>
                  <a:txBody>
                    <a:bodyPr/>
                    <a:lstStyle/>
                    <a:p>
                      <a:pPr algn="ctr"/>
                      <a:r>
                        <a:rPr lang="en-US" sz="1800" dirty="0" smtClean="0"/>
                        <a:t>25</a:t>
                      </a:r>
                      <a:endParaRPr lang="en-US" sz="1800" dirty="0"/>
                    </a:p>
                  </a:txBody>
                  <a:tcPr marT="45723" marB="45723" anchor="ctr"/>
                </a:tc>
                <a:tc>
                  <a:txBody>
                    <a:bodyPr/>
                    <a:lstStyle/>
                    <a:p>
                      <a:pPr algn="ctr"/>
                      <a:r>
                        <a:rPr lang="en-US" sz="1800" dirty="0" smtClean="0"/>
                        <a:t>40</a:t>
                      </a:r>
                      <a:endParaRPr lang="en-US" sz="1800" dirty="0"/>
                    </a:p>
                  </a:txBody>
                  <a:tcPr marT="45723" marB="45723" anchor="ctr"/>
                </a:tc>
                <a:tc>
                  <a:txBody>
                    <a:bodyPr/>
                    <a:lstStyle/>
                    <a:p>
                      <a:pPr algn="ctr"/>
                      <a:r>
                        <a:rPr lang="en-US" sz="1800" dirty="0" smtClean="0"/>
                        <a:t>55</a:t>
                      </a:r>
                      <a:endParaRPr lang="en-US" sz="1800" dirty="0"/>
                    </a:p>
                  </a:txBody>
                  <a:tcPr marT="45723" marB="45723" anchor="ctr"/>
                </a:tc>
              </a:tr>
              <a:tr h="374063">
                <a:tc>
                  <a:txBody>
                    <a:bodyPr/>
                    <a:lstStyle/>
                    <a:p>
                      <a:endParaRPr lang="en-US" sz="1800" dirty="0"/>
                    </a:p>
                  </a:txBody>
                  <a:tcPr marT="45723" marB="45723"/>
                </a:tc>
                <a:tc>
                  <a:txBody>
                    <a:bodyPr/>
                    <a:lstStyle/>
                    <a:p>
                      <a:pPr algn="ctr"/>
                      <a:r>
                        <a:rPr lang="en-US" sz="1800" dirty="0" smtClean="0"/>
                        <a:t>JUMLAH</a:t>
                      </a:r>
                      <a:endParaRPr lang="en-US" sz="1800" b="1" dirty="0"/>
                    </a:p>
                  </a:txBody>
                  <a:tcPr marT="45723" marB="45723" anchor="ctr"/>
                </a:tc>
                <a:tc>
                  <a:txBody>
                    <a:bodyPr/>
                    <a:lstStyle/>
                    <a:p>
                      <a:pPr algn="ctr"/>
                      <a:endParaRPr lang="en-US" sz="1800" dirty="0"/>
                    </a:p>
                  </a:txBody>
                  <a:tcPr marT="45723" marB="45723" anchor="ctr"/>
                </a:tc>
                <a:tc>
                  <a:txBody>
                    <a:bodyPr/>
                    <a:lstStyle/>
                    <a:p>
                      <a:pPr algn="ctr"/>
                      <a:r>
                        <a:rPr lang="en-US" sz="1800" dirty="0" smtClean="0"/>
                        <a:t>150</a:t>
                      </a:r>
                      <a:endParaRPr lang="en-US" sz="1800" b="1" dirty="0"/>
                    </a:p>
                  </a:txBody>
                  <a:tcPr marT="45723" marB="45723" anchor="ctr"/>
                </a:tc>
                <a:tc>
                  <a:txBody>
                    <a:bodyPr/>
                    <a:lstStyle/>
                    <a:p>
                      <a:pPr algn="ctr"/>
                      <a:r>
                        <a:rPr lang="en-US" sz="1800" dirty="0" smtClean="0"/>
                        <a:t>200</a:t>
                      </a:r>
                      <a:endParaRPr lang="en-US" sz="1800" b="1" dirty="0"/>
                    </a:p>
                  </a:txBody>
                  <a:tcPr marT="45723" marB="45723" anchor="ctr"/>
                </a:tc>
                <a:tc>
                  <a:txBody>
                    <a:bodyPr/>
                    <a:lstStyle/>
                    <a:p>
                      <a:pPr algn="ctr"/>
                      <a:r>
                        <a:rPr lang="en-US" sz="1800" dirty="0" smtClean="0"/>
                        <a:t>300</a:t>
                      </a:r>
                      <a:endParaRPr lang="en-US" sz="1800" b="1" dirty="0"/>
                    </a:p>
                  </a:txBody>
                  <a:tcPr marT="45723" marB="45723" anchor="ctr"/>
                </a:tc>
                <a:tc>
                  <a:txBody>
                    <a:bodyPr/>
                    <a:lstStyle/>
                    <a:p>
                      <a:pPr algn="ctr"/>
                      <a:r>
                        <a:rPr lang="en-US" sz="1800" dirty="0" smtClean="0"/>
                        <a:t>400</a:t>
                      </a:r>
                      <a:endParaRPr lang="en-US" sz="1800" b="1" dirty="0"/>
                    </a:p>
                  </a:txBody>
                  <a:tcPr marT="45723" marB="45723" anchor="ctr"/>
                </a:tc>
                <a:tc>
                  <a:txBody>
                    <a:bodyPr/>
                    <a:lstStyle/>
                    <a:p>
                      <a:pPr algn="ctr"/>
                      <a:r>
                        <a:rPr lang="en-US" sz="1800" dirty="0" smtClean="0"/>
                        <a:t>550</a:t>
                      </a:r>
                      <a:endParaRPr lang="en-US" sz="1800" b="1" dirty="0"/>
                    </a:p>
                  </a:txBody>
                  <a:tcPr marT="45723" marB="45723" anchor="ctr"/>
                </a:tc>
                <a:tc>
                  <a:txBody>
                    <a:bodyPr/>
                    <a:lstStyle/>
                    <a:p>
                      <a:pPr algn="ctr"/>
                      <a:r>
                        <a:rPr lang="en-US" sz="1800" dirty="0" smtClean="0"/>
                        <a:t>700</a:t>
                      </a:r>
                      <a:endParaRPr lang="en-US" sz="1800" b="1" dirty="0"/>
                    </a:p>
                  </a:txBody>
                  <a:tcPr marT="45723" marB="45723" anchor="ct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Lampiran IiI permenpan &amp; RB no. 17/2013</a:t>
            </a:r>
            <a:br>
              <a:rPr lang="id-ID" sz="3200" dirty="0" smtClean="0"/>
            </a:br>
            <a:r>
              <a:rPr lang="id-ID" sz="3200" dirty="0" smtClean="0"/>
              <a:t>jumlah AK. Kumulatif dosen pendidikan doktor/sederajat</a:t>
            </a:r>
            <a:endParaRPr lang="id-ID" sz="3200" dirty="0"/>
          </a:p>
        </p:txBody>
      </p:sp>
      <p:sp>
        <p:nvSpPr>
          <p:cNvPr id="20" name="Rectangle 19"/>
          <p:cNvSpPr/>
          <p:nvPr/>
        </p:nvSpPr>
        <p:spPr>
          <a:xfrm>
            <a:off x="812798" y="1042760"/>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5" name="Table 4"/>
          <p:cNvGraphicFramePr>
            <a:graphicFrameLocks noGrp="1"/>
          </p:cNvGraphicFramePr>
          <p:nvPr/>
        </p:nvGraphicFramePr>
        <p:xfrm>
          <a:off x="207961" y="1378854"/>
          <a:ext cx="11809870" cy="5326744"/>
        </p:xfrm>
        <a:graphic>
          <a:graphicData uri="http://schemas.openxmlformats.org/drawingml/2006/table">
            <a:tbl>
              <a:tblPr firstRow="1" bandRow="1">
                <a:tableStyleId>{5C22544A-7EE6-4342-B048-85BDC9FD1C3A}</a:tableStyleId>
              </a:tblPr>
              <a:tblGrid>
                <a:gridCol w="734581"/>
                <a:gridCol w="3672899"/>
                <a:gridCol w="1154340"/>
                <a:gridCol w="982878"/>
                <a:gridCol w="824793"/>
                <a:gridCol w="927891"/>
                <a:gridCol w="935010"/>
                <a:gridCol w="793497"/>
                <a:gridCol w="944462"/>
                <a:gridCol w="839519"/>
              </a:tblGrid>
              <a:tr h="551602">
                <a:tc rowSpan="3">
                  <a:txBody>
                    <a:bodyPr/>
                    <a:lstStyle/>
                    <a:p>
                      <a:pPr algn="ctr"/>
                      <a:r>
                        <a:rPr lang="en-US" dirty="0" smtClean="0"/>
                        <a:t>NO</a:t>
                      </a:r>
                      <a:endParaRPr lang="en-US" b="1" dirty="0">
                        <a:solidFill>
                          <a:schemeClr val="bg1"/>
                        </a:solidFill>
                      </a:endParaRPr>
                    </a:p>
                  </a:txBody>
                  <a:tcPr marL="91434" marR="91434" anchor="ctr"/>
                </a:tc>
                <a:tc rowSpan="3">
                  <a:txBody>
                    <a:bodyPr/>
                    <a:lstStyle/>
                    <a:p>
                      <a:pPr algn="ctr"/>
                      <a:r>
                        <a:rPr lang="en-US" dirty="0" smtClean="0"/>
                        <a:t>U N S U R</a:t>
                      </a:r>
                      <a:endParaRPr lang="en-US" b="1" dirty="0">
                        <a:solidFill>
                          <a:schemeClr val="bg1"/>
                        </a:solidFill>
                      </a:endParaRPr>
                    </a:p>
                  </a:txBody>
                  <a:tcPr marL="91434" marR="91434" anchor="ctr"/>
                </a:tc>
                <a:tc rowSpan="3">
                  <a:txBody>
                    <a:bodyPr/>
                    <a:lstStyle/>
                    <a:p>
                      <a:pPr marL="0" indent="0" algn="ctr"/>
                      <a:r>
                        <a:rPr lang="en-US" sz="1600" dirty="0" smtClean="0"/>
                        <a:t>PERSENTASE</a:t>
                      </a:r>
                      <a:endParaRPr lang="en-US" sz="1600" b="1" dirty="0">
                        <a:solidFill>
                          <a:schemeClr val="bg1"/>
                        </a:solidFill>
                      </a:endParaRPr>
                    </a:p>
                  </a:txBody>
                  <a:tcPr marL="91434" marR="91434" anchor="ctr"/>
                </a:tc>
                <a:tc gridSpan="7">
                  <a:txBody>
                    <a:bodyPr/>
                    <a:lstStyle/>
                    <a:p>
                      <a:pPr algn="ctr"/>
                      <a:r>
                        <a:rPr lang="en-US" sz="1400" dirty="0" smtClean="0"/>
                        <a:t>JENJANG JABATAN/GOL. RUANG DAN ANGKA KREDIT</a:t>
                      </a:r>
                    </a:p>
                    <a:p>
                      <a:pPr algn="ctr"/>
                      <a:r>
                        <a:rPr lang="en-US" sz="1400" dirty="0" smtClean="0"/>
                        <a:t>JABATAN FUNGSIONAL</a:t>
                      </a:r>
                      <a:r>
                        <a:rPr lang="en-US" sz="1400" baseline="0" dirty="0" smtClean="0"/>
                        <a:t> AKADEMIK DOSEN</a:t>
                      </a:r>
                      <a:endParaRPr lang="en-US" sz="1400" b="1" dirty="0" smtClean="0">
                        <a:solidFill>
                          <a:schemeClr val="bg1"/>
                        </a:solidFill>
                      </a:endParaRPr>
                    </a:p>
                  </a:txBody>
                  <a:tcPr marL="91434" marR="91434"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r>
              <a:tr h="394774">
                <a:tc vMerge="1">
                  <a:txBody>
                    <a:bodyPr/>
                    <a:lstStyle/>
                    <a:p>
                      <a:endParaRPr lang="en-US" dirty="0"/>
                    </a:p>
                  </a:txBody>
                  <a:tcPr/>
                </a:tc>
                <a:tc vMerge="1">
                  <a:txBody>
                    <a:bodyPr/>
                    <a:lstStyle/>
                    <a:p>
                      <a:endParaRPr lang="en-US" dirty="0"/>
                    </a:p>
                  </a:txBody>
                  <a:tcPr/>
                </a:tc>
                <a:tc vMerge="1">
                  <a:txBody>
                    <a:bodyPr/>
                    <a:lstStyle/>
                    <a:p>
                      <a:endParaRPr lang="en-US"/>
                    </a:p>
                  </a:txBody>
                  <a:tcPr/>
                </a:tc>
                <a:tc gridSpan="2">
                  <a:txBody>
                    <a:bodyPr/>
                    <a:lstStyle/>
                    <a:p>
                      <a:pPr algn="ctr"/>
                      <a:r>
                        <a:rPr lang="en-US" sz="1800" dirty="0" err="1" smtClean="0">
                          <a:solidFill>
                            <a:schemeClr val="tx1"/>
                          </a:solidFill>
                        </a:rPr>
                        <a:t>Lektor</a:t>
                      </a:r>
                      <a:endParaRPr lang="en-US" sz="1800" b="1" dirty="0">
                        <a:solidFill>
                          <a:schemeClr val="tx1"/>
                        </a:solidFill>
                      </a:endParaRPr>
                    </a:p>
                  </a:txBody>
                  <a:tcPr marL="91434" marR="91434" anchor="ctr">
                    <a:solidFill>
                      <a:schemeClr val="accent1"/>
                    </a:solidFill>
                  </a:tcPr>
                </a:tc>
                <a:tc hMerge="1">
                  <a:txBody>
                    <a:bodyPr/>
                    <a:lstStyle/>
                    <a:p>
                      <a:endParaRPr lang="en-US"/>
                    </a:p>
                  </a:txBody>
                  <a:tcPr/>
                </a:tc>
                <a:tc gridSpan="3">
                  <a:txBody>
                    <a:bodyPr/>
                    <a:lstStyle/>
                    <a:p>
                      <a:pPr algn="ctr"/>
                      <a:r>
                        <a:rPr lang="en-US" sz="1800" dirty="0" err="1" smtClean="0">
                          <a:solidFill>
                            <a:schemeClr val="tx1"/>
                          </a:solidFill>
                        </a:rPr>
                        <a:t>Lektor</a:t>
                      </a:r>
                      <a:r>
                        <a:rPr lang="en-US" sz="1800" dirty="0" smtClean="0">
                          <a:solidFill>
                            <a:schemeClr val="tx1"/>
                          </a:solidFill>
                        </a:rPr>
                        <a:t> </a:t>
                      </a:r>
                      <a:r>
                        <a:rPr lang="en-US" sz="1800" dirty="0" err="1" smtClean="0">
                          <a:solidFill>
                            <a:schemeClr val="tx1"/>
                          </a:solidFill>
                        </a:rPr>
                        <a:t>Kepala</a:t>
                      </a:r>
                      <a:endParaRPr lang="en-US" sz="1800" b="1" dirty="0">
                        <a:solidFill>
                          <a:schemeClr val="tx1"/>
                        </a:solidFill>
                      </a:endParaRPr>
                    </a:p>
                  </a:txBody>
                  <a:tcPr marL="91434" marR="91434" anchor="ctr">
                    <a:solidFill>
                      <a:schemeClr val="accent1"/>
                    </a:solidFill>
                  </a:tcPr>
                </a:tc>
                <a:tc hMerge="1">
                  <a:txBody>
                    <a:bodyPr/>
                    <a:lstStyle/>
                    <a:p>
                      <a:endParaRPr lang="en-US"/>
                    </a:p>
                  </a:txBody>
                  <a:tcPr/>
                </a:tc>
                <a:tc hMerge="1">
                  <a:txBody>
                    <a:bodyPr/>
                    <a:lstStyle/>
                    <a:p>
                      <a:endParaRPr lang="en-US"/>
                    </a:p>
                  </a:txBody>
                  <a:tcPr/>
                </a:tc>
                <a:tc gridSpan="2">
                  <a:txBody>
                    <a:bodyPr/>
                    <a:lstStyle/>
                    <a:p>
                      <a:pPr algn="ctr"/>
                      <a:r>
                        <a:rPr lang="en-US" sz="1800" dirty="0" err="1" smtClean="0">
                          <a:solidFill>
                            <a:schemeClr val="tx1"/>
                          </a:solidFill>
                        </a:rPr>
                        <a:t>Profesor</a:t>
                      </a:r>
                      <a:endParaRPr lang="en-US" sz="1800" b="1" dirty="0">
                        <a:solidFill>
                          <a:schemeClr val="tx1"/>
                        </a:solidFill>
                      </a:endParaRPr>
                    </a:p>
                  </a:txBody>
                  <a:tcPr marL="91434" marR="91434" anchor="ctr">
                    <a:solidFill>
                      <a:schemeClr val="accent1"/>
                    </a:solidFill>
                  </a:tcPr>
                </a:tc>
                <a:tc hMerge="1">
                  <a:txBody>
                    <a:bodyPr/>
                    <a:lstStyle/>
                    <a:p>
                      <a:endParaRPr lang="en-US" dirty="0"/>
                    </a:p>
                  </a:txBody>
                  <a:tcPr/>
                </a:tc>
              </a:tr>
              <a:tr h="394774">
                <a:tc vMerge="1">
                  <a:txBody>
                    <a:bodyPr/>
                    <a:lstStyle/>
                    <a:p>
                      <a:endParaRPr lang="en-US" dirty="0"/>
                    </a:p>
                  </a:txBody>
                  <a:tcPr/>
                </a:tc>
                <a:tc vMerge="1">
                  <a:txBody>
                    <a:bodyPr/>
                    <a:lstStyle/>
                    <a:p>
                      <a:endParaRPr lang="en-US" dirty="0"/>
                    </a:p>
                  </a:txBody>
                  <a:tcPr/>
                </a:tc>
                <a:tc vMerge="1">
                  <a:txBody>
                    <a:bodyPr/>
                    <a:lstStyle/>
                    <a:p>
                      <a:endParaRPr lang="en-US"/>
                    </a:p>
                  </a:txBody>
                  <a:tcPr/>
                </a:tc>
                <a:tc>
                  <a:txBody>
                    <a:bodyPr/>
                    <a:lstStyle/>
                    <a:p>
                      <a:pPr algn="ctr"/>
                      <a:r>
                        <a:rPr lang="en-US" sz="1800" dirty="0" smtClean="0">
                          <a:solidFill>
                            <a:schemeClr val="tx1"/>
                          </a:solidFill>
                        </a:rPr>
                        <a:t>III/c</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III/d</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IV/a</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IV/b</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IV/c</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IV/d</a:t>
                      </a:r>
                      <a:endParaRPr lang="en-US" sz="1800" b="1" dirty="0">
                        <a:solidFill>
                          <a:schemeClr val="tx1"/>
                        </a:solidFill>
                      </a:endParaRPr>
                    </a:p>
                  </a:txBody>
                  <a:tcPr marL="91434" marR="91434" anchor="ctr">
                    <a:solidFill>
                      <a:schemeClr val="accent1"/>
                    </a:solidFill>
                  </a:tcPr>
                </a:tc>
                <a:tc>
                  <a:txBody>
                    <a:bodyPr/>
                    <a:lstStyle/>
                    <a:p>
                      <a:pPr algn="ctr"/>
                      <a:r>
                        <a:rPr lang="en-US" sz="1800" dirty="0" smtClean="0">
                          <a:solidFill>
                            <a:schemeClr val="tx1"/>
                          </a:solidFill>
                        </a:rPr>
                        <a:t>IV/e</a:t>
                      </a:r>
                      <a:endParaRPr lang="en-US" sz="1800" b="1" dirty="0">
                        <a:solidFill>
                          <a:schemeClr val="tx1"/>
                        </a:solidFill>
                      </a:endParaRPr>
                    </a:p>
                  </a:txBody>
                  <a:tcPr marL="91434" marR="91434" anchor="ctr">
                    <a:solidFill>
                      <a:schemeClr val="accent1"/>
                    </a:solidFill>
                  </a:tcPr>
                </a:tc>
              </a:tr>
              <a:tr h="394774">
                <a:tc>
                  <a:txBody>
                    <a:bodyPr/>
                    <a:lstStyle/>
                    <a:p>
                      <a:r>
                        <a:rPr lang="en-US" dirty="0" smtClean="0"/>
                        <a:t>1</a:t>
                      </a:r>
                      <a:endParaRPr lang="en-US" dirty="0"/>
                    </a:p>
                  </a:txBody>
                  <a:tcPr marL="91434" marR="91434"/>
                </a:tc>
                <a:tc>
                  <a:txBody>
                    <a:bodyPr/>
                    <a:lstStyle/>
                    <a:p>
                      <a:r>
                        <a:rPr lang="en-US" dirty="0" smtClean="0"/>
                        <a:t>UNSUR UTAMA</a:t>
                      </a:r>
                      <a:endParaRPr lang="en-US" b="1" dirty="0"/>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r>
              <a:tr h="394774">
                <a:tc>
                  <a:txBody>
                    <a:bodyPr/>
                    <a:lstStyle/>
                    <a:p>
                      <a:endParaRPr lang="en-US" dirty="0"/>
                    </a:p>
                  </a:txBody>
                  <a:tcPr marL="91434" marR="91434"/>
                </a:tc>
                <a:tc>
                  <a:txBody>
                    <a:bodyPr/>
                    <a:lstStyle/>
                    <a:p>
                      <a:pPr marL="342900" indent="-342900">
                        <a:buAutoNum type="alphaUcPeriod"/>
                      </a:pPr>
                      <a:r>
                        <a:rPr lang="en-US" sz="1600" baseline="0" dirty="0" err="1" smtClean="0"/>
                        <a:t>Pendidikan</a:t>
                      </a:r>
                      <a:endParaRPr lang="en-US" sz="1600" dirty="0"/>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c>
                  <a:txBody>
                    <a:bodyPr/>
                    <a:lstStyle/>
                    <a:p>
                      <a:endParaRPr lang="en-US"/>
                    </a:p>
                  </a:txBody>
                  <a:tcPr marL="91434" marR="91434"/>
                </a:tc>
              </a:tr>
              <a:tr h="394774">
                <a:tc>
                  <a:txBody>
                    <a:bodyPr/>
                    <a:lstStyle/>
                    <a:p>
                      <a:endParaRPr lang="en-US"/>
                    </a:p>
                  </a:txBody>
                  <a:tcPr marL="91434" marR="91434"/>
                </a:tc>
                <a:tc>
                  <a:txBody>
                    <a:bodyPr/>
                    <a:lstStyle/>
                    <a:p>
                      <a:r>
                        <a:rPr lang="en-US" sz="1600" dirty="0" smtClean="0"/>
                        <a:t>       </a:t>
                      </a:r>
                      <a:r>
                        <a:rPr lang="en-US" sz="1600" dirty="0" err="1" smtClean="0"/>
                        <a:t>Pendidikan</a:t>
                      </a:r>
                      <a:r>
                        <a:rPr lang="en-US" sz="1600" baseline="0" dirty="0" smtClean="0"/>
                        <a:t> </a:t>
                      </a:r>
                      <a:r>
                        <a:rPr lang="en-US" sz="1600" baseline="0" dirty="0" err="1" smtClean="0"/>
                        <a:t>Sekolah</a:t>
                      </a:r>
                      <a:endParaRPr lang="en-US" sz="1600" dirty="0"/>
                    </a:p>
                  </a:txBody>
                  <a:tcPr marL="91434" marR="91434"/>
                </a:tc>
                <a:tc>
                  <a:txBody>
                    <a:bodyPr/>
                    <a:lstStyle/>
                    <a:p>
                      <a:pPr algn="ct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200</a:t>
                      </a:r>
                      <a:endParaRPr lang="en-US" dirty="0"/>
                    </a:p>
                  </a:txBody>
                  <a:tcPr marL="91434" marR="91434" anchor="ctr"/>
                </a:tc>
              </a:tr>
              <a:tr h="1395228">
                <a:tc>
                  <a:txBody>
                    <a:bodyPr/>
                    <a:lstStyle/>
                    <a:p>
                      <a:endParaRPr lang="en-US"/>
                    </a:p>
                  </a:txBody>
                  <a:tcPr marL="91434" marR="91434"/>
                </a:tc>
                <a:tc>
                  <a:txBody>
                    <a:bodyPr/>
                    <a:lstStyle/>
                    <a:p>
                      <a:pPr marL="342900" indent="-342900">
                        <a:buAutoNum type="alphaUcPeriod" startAt="2"/>
                      </a:pPr>
                      <a:r>
                        <a:rPr lang="en-US" sz="1600" dirty="0" err="1" smtClean="0"/>
                        <a:t>Pelaksanaan</a:t>
                      </a:r>
                      <a:r>
                        <a:rPr lang="en-US" sz="1600" baseline="0" dirty="0" smtClean="0"/>
                        <a:t> </a:t>
                      </a:r>
                      <a:r>
                        <a:rPr lang="en-US" sz="1600" baseline="0" dirty="0" err="1" smtClean="0"/>
                        <a:t>Pendidikan</a:t>
                      </a:r>
                      <a:endParaRPr lang="en-US" sz="1600" baseline="0" dirty="0" smtClean="0"/>
                    </a:p>
                    <a:p>
                      <a:pPr marL="342900" indent="-342900">
                        <a:buAutoNum type="alphaUcPeriod" startAt="2"/>
                      </a:pPr>
                      <a:r>
                        <a:rPr lang="en-US" sz="1600" baseline="0" dirty="0" err="1" smtClean="0"/>
                        <a:t>Pelaksanaan</a:t>
                      </a:r>
                      <a:r>
                        <a:rPr lang="en-US" sz="1600" baseline="0" dirty="0" smtClean="0"/>
                        <a:t> </a:t>
                      </a:r>
                      <a:r>
                        <a:rPr lang="en-US" sz="1600" baseline="0" dirty="0" err="1" smtClean="0"/>
                        <a:t>Penelitian</a:t>
                      </a:r>
                      <a:endParaRPr lang="en-US" sz="1600" baseline="0" dirty="0" smtClean="0"/>
                    </a:p>
                    <a:p>
                      <a:pPr marL="342900" indent="-342900">
                        <a:buAutoNum type="alphaUcPeriod" startAt="2"/>
                      </a:pPr>
                      <a:r>
                        <a:rPr lang="en-US" sz="1600" baseline="0" dirty="0" err="1" smtClean="0"/>
                        <a:t>Pelaksanaan</a:t>
                      </a:r>
                      <a:r>
                        <a:rPr lang="en-US" sz="1600" baseline="0" dirty="0" smtClean="0"/>
                        <a:t> </a:t>
                      </a:r>
                      <a:r>
                        <a:rPr lang="en-US" sz="1600" baseline="0" dirty="0" err="1" smtClean="0"/>
                        <a:t>Pengabdian</a:t>
                      </a:r>
                      <a:r>
                        <a:rPr lang="en-US" sz="1600" baseline="0" dirty="0" smtClean="0"/>
                        <a:t> </a:t>
                      </a:r>
                      <a:r>
                        <a:rPr lang="en-US" sz="1600" baseline="0" dirty="0" err="1" smtClean="0"/>
                        <a:t>pada</a:t>
                      </a:r>
                      <a:r>
                        <a:rPr lang="en-US" sz="1600" baseline="0" dirty="0" smtClean="0"/>
                        <a:t> </a:t>
                      </a:r>
                      <a:r>
                        <a:rPr lang="en-US" sz="1600" baseline="0" dirty="0" err="1" smtClean="0"/>
                        <a:t>Masyarakat</a:t>
                      </a:r>
                      <a:endParaRPr lang="en-US" sz="1600" baseline="0" dirty="0" smtClean="0"/>
                    </a:p>
                    <a:p>
                      <a:pPr marL="342900" indent="-342900">
                        <a:buAutoNum type="alphaUcPeriod" startAt="2"/>
                      </a:pPr>
                      <a:r>
                        <a:rPr lang="en-US" sz="1600" baseline="0" dirty="0" err="1" smtClean="0"/>
                        <a:t>Pengembangan</a:t>
                      </a:r>
                      <a:r>
                        <a:rPr lang="en-US" sz="1600" baseline="0" dirty="0" smtClean="0"/>
                        <a:t> </a:t>
                      </a:r>
                      <a:r>
                        <a:rPr lang="en-US" sz="1600" baseline="0" dirty="0" err="1" smtClean="0"/>
                        <a:t>Diri</a:t>
                      </a:r>
                      <a:endParaRPr lang="en-US" sz="1600" dirty="0"/>
                    </a:p>
                  </a:txBody>
                  <a:tcPr marL="91434" marR="91434"/>
                </a:tc>
                <a:tc>
                  <a:txBody>
                    <a:bodyPr/>
                    <a:lstStyle/>
                    <a:p>
                      <a:pPr algn="ctr"/>
                      <a:r>
                        <a:rPr lang="en-US" dirty="0" smtClean="0"/>
                        <a:t>≥ 90%</a:t>
                      </a:r>
                      <a:endParaRPr lang="en-US" dirty="0"/>
                    </a:p>
                  </a:txBody>
                  <a:tcPr marL="91434" marR="91434" anchor="ctr"/>
                </a:tc>
                <a:tc>
                  <a:txBody>
                    <a:bodyPr/>
                    <a:lstStyle/>
                    <a:p>
                      <a:pPr algn="ctr"/>
                      <a:r>
                        <a:rPr lang="en-US" dirty="0" smtClean="0"/>
                        <a:t>-</a:t>
                      </a:r>
                      <a:endParaRPr lang="en-US" dirty="0"/>
                    </a:p>
                  </a:txBody>
                  <a:tcPr marL="91434" marR="91434" anchor="ctr"/>
                </a:tc>
                <a:tc>
                  <a:txBody>
                    <a:bodyPr/>
                    <a:lstStyle/>
                    <a:p>
                      <a:pPr algn="ctr"/>
                      <a:r>
                        <a:rPr lang="en-US" dirty="0" smtClean="0"/>
                        <a:t>90</a:t>
                      </a:r>
                      <a:endParaRPr lang="en-US" dirty="0"/>
                    </a:p>
                  </a:txBody>
                  <a:tcPr marL="91434" marR="91434" anchor="ctr"/>
                </a:tc>
                <a:tc>
                  <a:txBody>
                    <a:bodyPr/>
                    <a:lstStyle/>
                    <a:p>
                      <a:pPr algn="ctr"/>
                      <a:r>
                        <a:rPr lang="en-US" dirty="0" smtClean="0"/>
                        <a:t>180</a:t>
                      </a:r>
                      <a:endParaRPr lang="en-US" dirty="0"/>
                    </a:p>
                  </a:txBody>
                  <a:tcPr marL="91434" marR="91434" anchor="ctr"/>
                </a:tc>
                <a:tc>
                  <a:txBody>
                    <a:bodyPr/>
                    <a:lstStyle/>
                    <a:p>
                      <a:pPr algn="ctr"/>
                      <a:r>
                        <a:rPr lang="en-US" dirty="0" smtClean="0"/>
                        <a:t>315</a:t>
                      </a:r>
                      <a:endParaRPr lang="en-US" dirty="0"/>
                    </a:p>
                  </a:txBody>
                  <a:tcPr marL="91434" marR="91434" anchor="ctr"/>
                </a:tc>
                <a:tc>
                  <a:txBody>
                    <a:bodyPr/>
                    <a:lstStyle/>
                    <a:p>
                      <a:pPr algn="ctr"/>
                      <a:r>
                        <a:rPr lang="en-US" dirty="0" smtClean="0"/>
                        <a:t>450</a:t>
                      </a:r>
                      <a:endParaRPr lang="en-US" dirty="0"/>
                    </a:p>
                  </a:txBody>
                  <a:tcPr marL="91434" marR="91434" anchor="ctr"/>
                </a:tc>
                <a:tc>
                  <a:txBody>
                    <a:bodyPr/>
                    <a:lstStyle/>
                    <a:p>
                      <a:pPr algn="ctr"/>
                      <a:r>
                        <a:rPr lang="en-US" dirty="0" smtClean="0"/>
                        <a:t>585</a:t>
                      </a:r>
                      <a:endParaRPr lang="en-US" dirty="0"/>
                    </a:p>
                  </a:txBody>
                  <a:tcPr marL="91434" marR="91434" anchor="ctr"/>
                </a:tc>
                <a:tc>
                  <a:txBody>
                    <a:bodyPr/>
                    <a:lstStyle/>
                    <a:p>
                      <a:pPr algn="ctr"/>
                      <a:r>
                        <a:rPr lang="en-US" dirty="0" smtClean="0"/>
                        <a:t>765</a:t>
                      </a:r>
                      <a:endParaRPr lang="en-US" dirty="0"/>
                    </a:p>
                  </a:txBody>
                  <a:tcPr marL="91434" marR="91434" anchor="ctr"/>
                </a:tc>
              </a:tr>
              <a:tr h="394774">
                <a:tc>
                  <a:txBody>
                    <a:bodyPr/>
                    <a:lstStyle/>
                    <a:p>
                      <a:r>
                        <a:rPr lang="en-US" dirty="0" smtClean="0"/>
                        <a:t>2</a:t>
                      </a:r>
                      <a:endParaRPr lang="en-US" dirty="0"/>
                    </a:p>
                  </a:txBody>
                  <a:tcPr marL="91434" marR="91434"/>
                </a:tc>
                <a:tc gridSpan="9">
                  <a:txBody>
                    <a:bodyPr/>
                    <a:lstStyle/>
                    <a:p>
                      <a:pPr algn="l"/>
                      <a:r>
                        <a:rPr lang="en-US" dirty="0" smtClean="0"/>
                        <a:t>UNSUR PENUNJANG</a:t>
                      </a:r>
                      <a:endParaRPr lang="en-US" b="1" dirty="0"/>
                    </a:p>
                  </a:txBody>
                  <a:tcPr marL="91434" marR="91434"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r>
              <a:tr h="616496">
                <a:tc>
                  <a:txBody>
                    <a:bodyPr/>
                    <a:lstStyle/>
                    <a:p>
                      <a:endParaRPr lang="en-US" dirty="0"/>
                    </a:p>
                  </a:txBody>
                  <a:tcPr marL="91434" marR="91434"/>
                </a:tc>
                <a:tc>
                  <a:txBody>
                    <a:bodyPr/>
                    <a:lstStyle/>
                    <a:p>
                      <a:r>
                        <a:rPr lang="en-US" sz="1600" dirty="0" err="1" smtClean="0"/>
                        <a:t>Penunjang</a:t>
                      </a:r>
                      <a:r>
                        <a:rPr lang="en-US" sz="1600" dirty="0" smtClean="0"/>
                        <a:t> </a:t>
                      </a:r>
                      <a:r>
                        <a:rPr lang="en-US" sz="1600" dirty="0" err="1" smtClean="0"/>
                        <a:t>Kegiatan</a:t>
                      </a:r>
                      <a:r>
                        <a:rPr lang="en-US" sz="1600" dirty="0" smtClean="0"/>
                        <a:t> </a:t>
                      </a:r>
                      <a:r>
                        <a:rPr lang="en-US" sz="1600" dirty="0" err="1" smtClean="0"/>
                        <a:t>Akademik</a:t>
                      </a:r>
                      <a:r>
                        <a:rPr lang="en-US" sz="1600" dirty="0" smtClean="0"/>
                        <a:t> </a:t>
                      </a:r>
                      <a:r>
                        <a:rPr lang="en-US" sz="1600" dirty="0" err="1" smtClean="0"/>
                        <a:t>Dosen</a:t>
                      </a:r>
                      <a:endParaRPr lang="en-US" sz="1600" dirty="0"/>
                    </a:p>
                  </a:txBody>
                  <a:tcPr marL="91434" marR="91434"/>
                </a:tc>
                <a:tc>
                  <a:txBody>
                    <a:bodyPr/>
                    <a:lstStyle/>
                    <a:p>
                      <a:pPr algn="ctr"/>
                      <a:r>
                        <a:rPr lang="en-US" dirty="0" smtClean="0"/>
                        <a:t>≤ 10%</a:t>
                      </a:r>
                      <a:endParaRPr lang="en-US" dirty="0"/>
                    </a:p>
                  </a:txBody>
                  <a:tcPr marL="91434" marR="91434" anchor="ctr"/>
                </a:tc>
                <a:tc>
                  <a:txBody>
                    <a:bodyPr/>
                    <a:lstStyle/>
                    <a:p>
                      <a:pPr algn="ctr"/>
                      <a:r>
                        <a:rPr lang="en-US" dirty="0" smtClean="0"/>
                        <a:t>-</a:t>
                      </a:r>
                      <a:endParaRPr lang="en-US" dirty="0"/>
                    </a:p>
                  </a:txBody>
                  <a:tcPr marL="91434" marR="91434" anchor="ctr"/>
                </a:tc>
                <a:tc>
                  <a:txBody>
                    <a:bodyPr/>
                    <a:lstStyle/>
                    <a:p>
                      <a:pPr algn="ctr"/>
                      <a:r>
                        <a:rPr lang="en-US" dirty="0" smtClean="0"/>
                        <a:t>10</a:t>
                      </a:r>
                      <a:endParaRPr lang="en-US" dirty="0"/>
                    </a:p>
                  </a:txBody>
                  <a:tcPr marL="91434" marR="91434" anchor="ctr"/>
                </a:tc>
                <a:tc>
                  <a:txBody>
                    <a:bodyPr/>
                    <a:lstStyle/>
                    <a:p>
                      <a:pPr algn="ctr"/>
                      <a:r>
                        <a:rPr lang="en-US" dirty="0" smtClean="0"/>
                        <a:t>20</a:t>
                      </a:r>
                      <a:endParaRPr lang="en-US" dirty="0"/>
                    </a:p>
                  </a:txBody>
                  <a:tcPr marL="91434" marR="91434" anchor="ctr"/>
                </a:tc>
                <a:tc>
                  <a:txBody>
                    <a:bodyPr/>
                    <a:lstStyle/>
                    <a:p>
                      <a:pPr algn="ctr"/>
                      <a:r>
                        <a:rPr lang="en-US" dirty="0" smtClean="0"/>
                        <a:t>35</a:t>
                      </a:r>
                      <a:endParaRPr lang="en-US" dirty="0"/>
                    </a:p>
                  </a:txBody>
                  <a:tcPr marL="91434" marR="91434" anchor="ctr"/>
                </a:tc>
                <a:tc>
                  <a:txBody>
                    <a:bodyPr/>
                    <a:lstStyle/>
                    <a:p>
                      <a:pPr algn="ctr"/>
                      <a:r>
                        <a:rPr lang="en-US" dirty="0" smtClean="0"/>
                        <a:t>50</a:t>
                      </a:r>
                      <a:endParaRPr lang="en-US" dirty="0"/>
                    </a:p>
                  </a:txBody>
                  <a:tcPr marL="91434" marR="91434" anchor="ctr"/>
                </a:tc>
                <a:tc>
                  <a:txBody>
                    <a:bodyPr/>
                    <a:lstStyle/>
                    <a:p>
                      <a:pPr algn="ctr"/>
                      <a:r>
                        <a:rPr lang="en-US" dirty="0" smtClean="0"/>
                        <a:t>65</a:t>
                      </a:r>
                      <a:endParaRPr lang="en-US" dirty="0"/>
                    </a:p>
                  </a:txBody>
                  <a:tcPr marL="91434" marR="91434" anchor="ctr"/>
                </a:tc>
                <a:tc>
                  <a:txBody>
                    <a:bodyPr/>
                    <a:lstStyle/>
                    <a:p>
                      <a:pPr algn="ctr"/>
                      <a:r>
                        <a:rPr lang="en-US" dirty="0" smtClean="0"/>
                        <a:t>85</a:t>
                      </a:r>
                      <a:endParaRPr lang="en-US" dirty="0"/>
                    </a:p>
                  </a:txBody>
                  <a:tcPr marL="91434" marR="91434" anchor="ctr"/>
                </a:tc>
              </a:tr>
              <a:tr h="394774">
                <a:tc>
                  <a:txBody>
                    <a:bodyPr/>
                    <a:lstStyle/>
                    <a:p>
                      <a:endParaRPr lang="en-US" dirty="0"/>
                    </a:p>
                  </a:txBody>
                  <a:tcPr marL="91434" marR="91434"/>
                </a:tc>
                <a:tc>
                  <a:txBody>
                    <a:bodyPr/>
                    <a:lstStyle/>
                    <a:p>
                      <a:pPr algn="ctr"/>
                      <a:r>
                        <a:rPr lang="en-US" dirty="0" smtClean="0"/>
                        <a:t>JUMLAH</a:t>
                      </a:r>
                      <a:endParaRPr lang="en-US" b="1" dirty="0"/>
                    </a:p>
                  </a:txBody>
                  <a:tcPr marL="91434" marR="91434" anchor="ctr"/>
                </a:tc>
                <a:tc>
                  <a:txBody>
                    <a:bodyPr/>
                    <a:lstStyle/>
                    <a:p>
                      <a:pPr algn="ctr"/>
                      <a:endParaRPr lang="en-US" dirty="0"/>
                    </a:p>
                  </a:txBody>
                  <a:tcPr marL="91434" marR="91434" anchor="ctr"/>
                </a:tc>
                <a:tc>
                  <a:txBody>
                    <a:bodyPr/>
                    <a:lstStyle/>
                    <a:p>
                      <a:pPr algn="ctr"/>
                      <a:r>
                        <a:rPr lang="en-US" dirty="0" smtClean="0"/>
                        <a:t>200</a:t>
                      </a:r>
                      <a:endParaRPr lang="en-US" dirty="0"/>
                    </a:p>
                  </a:txBody>
                  <a:tcPr marL="91434" marR="91434" anchor="ctr"/>
                </a:tc>
                <a:tc>
                  <a:txBody>
                    <a:bodyPr/>
                    <a:lstStyle/>
                    <a:p>
                      <a:pPr algn="ctr"/>
                      <a:r>
                        <a:rPr lang="en-US" dirty="0" smtClean="0"/>
                        <a:t>300</a:t>
                      </a:r>
                      <a:endParaRPr lang="en-US" dirty="0"/>
                    </a:p>
                  </a:txBody>
                  <a:tcPr marL="91434" marR="91434" anchor="ctr"/>
                </a:tc>
                <a:tc>
                  <a:txBody>
                    <a:bodyPr/>
                    <a:lstStyle/>
                    <a:p>
                      <a:pPr algn="ctr"/>
                      <a:r>
                        <a:rPr lang="en-US" dirty="0" smtClean="0"/>
                        <a:t>400</a:t>
                      </a:r>
                      <a:endParaRPr lang="en-US" dirty="0"/>
                    </a:p>
                  </a:txBody>
                  <a:tcPr marL="91434" marR="91434" anchor="ctr"/>
                </a:tc>
                <a:tc>
                  <a:txBody>
                    <a:bodyPr/>
                    <a:lstStyle/>
                    <a:p>
                      <a:pPr algn="ctr"/>
                      <a:r>
                        <a:rPr lang="en-US" dirty="0" smtClean="0"/>
                        <a:t>550</a:t>
                      </a:r>
                      <a:endParaRPr lang="en-US" dirty="0"/>
                    </a:p>
                  </a:txBody>
                  <a:tcPr marL="91434" marR="91434" anchor="ctr"/>
                </a:tc>
                <a:tc>
                  <a:txBody>
                    <a:bodyPr/>
                    <a:lstStyle/>
                    <a:p>
                      <a:pPr algn="ctr"/>
                      <a:r>
                        <a:rPr lang="en-US" dirty="0" smtClean="0"/>
                        <a:t>700</a:t>
                      </a:r>
                      <a:endParaRPr lang="en-US" dirty="0"/>
                    </a:p>
                  </a:txBody>
                  <a:tcPr marL="91434" marR="91434" anchor="ctr"/>
                </a:tc>
                <a:tc>
                  <a:txBody>
                    <a:bodyPr/>
                    <a:lstStyle/>
                    <a:p>
                      <a:pPr algn="ctr"/>
                      <a:r>
                        <a:rPr lang="en-US" dirty="0" smtClean="0"/>
                        <a:t>850</a:t>
                      </a:r>
                      <a:endParaRPr lang="en-US" dirty="0"/>
                    </a:p>
                  </a:txBody>
                  <a:tcPr marL="91434" marR="91434" anchor="ctr"/>
                </a:tc>
                <a:tc>
                  <a:txBody>
                    <a:bodyPr/>
                    <a:lstStyle/>
                    <a:p>
                      <a:pPr algn="ctr"/>
                      <a:r>
                        <a:rPr lang="en-US" sz="1600" dirty="0" smtClean="0"/>
                        <a:t>1050</a:t>
                      </a:r>
                      <a:endParaRPr lang="en-US" sz="1600" dirty="0"/>
                    </a:p>
                  </a:txBody>
                  <a:tcPr marL="91434" marR="91434" anchor="ct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Lampiran IV permenpan &amp; RB no. 17/2013</a:t>
            </a:r>
            <a:br>
              <a:rPr lang="id-ID" sz="3200" dirty="0" smtClean="0"/>
            </a:br>
            <a:r>
              <a:rPr lang="id-ID" sz="3200" dirty="0" smtClean="0"/>
              <a:t>AK. Kumulatif dari tugas pokok dan penunjang</a:t>
            </a:r>
            <a:endParaRPr lang="id-ID" sz="3200" dirty="0"/>
          </a:p>
        </p:txBody>
      </p:sp>
      <p:sp>
        <p:nvSpPr>
          <p:cNvPr id="20" name="Rectangle 19"/>
          <p:cNvSpPr/>
          <p:nvPr/>
        </p:nvSpPr>
        <p:spPr>
          <a:xfrm>
            <a:off x="812798" y="1042760"/>
            <a:ext cx="8490859" cy="870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7" name="Table 6"/>
          <p:cNvGraphicFramePr>
            <a:graphicFrameLocks noGrp="1"/>
          </p:cNvGraphicFramePr>
          <p:nvPr/>
        </p:nvGraphicFramePr>
        <p:xfrm>
          <a:off x="725713" y="1587047"/>
          <a:ext cx="10784115" cy="3768724"/>
        </p:xfrm>
        <a:graphic>
          <a:graphicData uri="http://schemas.openxmlformats.org/drawingml/2006/table">
            <a:tbl>
              <a:tblPr firstRow="1" firstCol="1" bandRow="1">
                <a:tableStyleId>{5C22544A-7EE6-4342-B048-85BDC9FD1C3A}</a:tableStyleId>
              </a:tblPr>
              <a:tblGrid>
                <a:gridCol w="843364"/>
                <a:gridCol w="1855639"/>
                <a:gridCol w="1549935"/>
                <a:gridCol w="1685901"/>
                <a:gridCol w="1418726"/>
                <a:gridCol w="1617290"/>
                <a:gridCol w="1813260"/>
              </a:tblGrid>
              <a:tr h="576981">
                <a:tc rowSpan="2">
                  <a:txBody>
                    <a:bodyPr/>
                    <a:lstStyle/>
                    <a:p>
                      <a:pPr marL="457200" indent="-438150" algn="ctr">
                        <a:lnSpc>
                          <a:spcPct val="100000"/>
                        </a:lnSpc>
                        <a:spcAft>
                          <a:spcPts val="0"/>
                        </a:spcAft>
                      </a:pPr>
                      <a:r>
                        <a:rPr lang="id-ID" sz="2000" dirty="0" smtClean="0">
                          <a:effectLst/>
                        </a:rPr>
                        <a:t>No</a:t>
                      </a:r>
                      <a:r>
                        <a:rPr lang="id-ID" sz="2000" dirty="0">
                          <a:effectLst/>
                        </a:rPr>
                        <a:t> </a:t>
                      </a:r>
                      <a:endParaRPr lang="en-US" sz="2000" dirty="0">
                        <a:solidFill>
                          <a:schemeClr val="bg1"/>
                        </a:solidFill>
                        <a:effectLst/>
                        <a:latin typeface="+mn-lt"/>
                        <a:ea typeface="Times New Roman"/>
                        <a:cs typeface="Arial" pitchFamily="34" charset="0"/>
                      </a:endParaRPr>
                    </a:p>
                  </a:txBody>
                  <a:tcPr marL="57142" marR="57142" marT="0" marB="0" anchor="ctr"/>
                </a:tc>
                <a:tc rowSpan="2">
                  <a:txBody>
                    <a:bodyPr/>
                    <a:lstStyle/>
                    <a:p>
                      <a:pPr marL="457200" indent="-457200" algn="ctr">
                        <a:lnSpc>
                          <a:spcPct val="100000"/>
                        </a:lnSpc>
                        <a:spcAft>
                          <a:spcPts val="0"/>
                        </a:spcAft>
                      </a:pPr>
                      <a:r>
                        <a:rPr lang="id-ID" sz="2000" dirty="0" smtClean="0">
                          <a:effectLst/>
                        </a:rPr>
                        <a:t>Jabatan</a:t>
                      </a:r>
                      <a:r>
                        <a:rPr lang="id-ID" sz="1800" dirty="0">
                          <a:effectLst/>
                        </a:rPr>
                        <a:t> </a:t>
                      </a:r>
                      <a:endParaRPr lang="en-US" sz="1800" dirty="0">
                        <a:solidFill>
                          <a:schemeClr val="bg1"/>
                        </a:solidFill>
                        <a:effectLst/>
                        <a:latin typeface="+mn-lt"/>
                        <a:ea typeface="Times New Roman"/>
                        <a:cs typeface="Arial" pitchFamily="34" charset="0"/>
                      </a:endParaRPr>
                    </a:p>
                  </a:txBody>
                  <a:tcPr marL="57142" marR="57142" marT="0" marB="0" anchor="ctr"/>
                </a:tc>
                <a:tc rowSpan="2">
                  <a:txBody>
                    <a:bodyPr/>
                    <a:lstStyle/>
                    <a:p>
                      <a:pPr marL="0" indent="0" algn="ctr">
                        <a:lnSpc>
                          <a:spcPct val="100000"/>
                        </a:lnSpc>
                        <a:spcAft>
                          <a:spcPts val="0"/>
                        </a:spcAft>
                      </a:pPr>
                      <a:r>
                        <a:rPr lang="id-ID" sz="2000" dirty="0">
                          <a:effectLst/>
                        </a:rPr>
                        <a:t>Kualifikasi </a:t>
                      </a:r>
                      <a:r>
                        <a:rPr lang="id-ID" sz="2000" dirty="0" smtClean="0">
                          <a:effectLst/>
                        </a:rPr>
                        <a:t>Akademik</a:t>
                      </a:r>
                      <a:endParaRPr lang="en-US" sz="2000" dirty="0">
                        <a:solidFill>
                          <a:schemeClr val="bg1"/>
                        </a:solidFill>
                        <a:effectLst/>
                        <a:latin typeface="+mn-lt"/>
                        <a:ea typeface="Times New Roman"/>
                        <a:cs typeface="Arial" pitchFamily="34" charset="0"/>
                      </a:endParaRPr>
                    </a:p>
                  </a:txBody>
                  <a:tcPr marL="57142" marR="57142" marT="0" marB="0" anchor="ctr"/>
                </a:tc>
                <a:tc gridSpan="3">
                  <a:txBody>
                    <a:bodyPr/>
                    <a:lstStyle/>
                    <a:p>
                      <a:pPr marL="457200" indent="-457200" algn="ctr">
                        <a:lnSpc>
                          <a:spcPct val="100000"/>
                        </a:lnSpc>
                        <a:spcAft>
                          <a:spcPts val="0"/>
                        </a:spcAft>
                      </a:pPr>
                      <a:r>
                        <a:rPr lang="id-ID" sz="2000" dirty="0">
                          <a:effectLst/>
                        </a:rPr>
                        <a:t>Unsur Utama</a:t>
                      </a:r>
                      <a:endParaRPr lang="en-US" sz="2000" dirty="0">
                        <a:effectLst/>
                        <a:latin typeface="+mn-lt"/>
                        <a:ea typeface="Times New Roman"/>
                        <a:cs typeface="Arial" pitchFamily="34" charset="0"/>
                      </a:endParaRPr>
                    </a:p>
                  </a:txBody>
                  <a:tcPr marL="57142" marR="57142" marT="0" marB="0" anchor="ctr"/>
                </a:tc>
                <a:tc hMerge="1">
                  <a:txBody>
                    <a:bodyPr/>
                    <a:lstStyle/>
                    <a:p>
                      <a:endParaRPr lang="en-US"/>
                    </a:p>
                  </a:txBody>
                  <a:tcPr/>
                </a:tc>
                <a:tc hMerge="1">
                  <a:txBody>
                    <a:bodyPr/>
                    <a:lstStyle/>
                    <a:p>
                      <a:endParaRPr lang="en-US"/>
                    </a:p>
                  </a:txBody>
                  <a:tcPr/>
                </a:tc>
                <a:tc rowSpan="2">
                  <a:txBody>
                    <a:bodyPr/>
                    <a:lstStyle/>
                    <a:p>
                      <a:pPr marL="0" indent="0" algn="ctr">
                        <a:lnSpc>
                          <a:spcPct val="100000"/>
                        </a:lnSpc>
                        <a:spcAft>
                          <a:spcPts val="0"/>
                        </a:spcAft>
                      </a:pPr>
                      <a:r>
                        <a:rPr lang="id-ID" sz="2000" dirty="0">
                          <a:effectLst/>
                        </a:rPr>
                        <a:t>Unsur </a:t>
                      </a:r>
                      <a:r>
                        <a:rPr lang="id-ID" sz="2000" dirty="0" smtClean="0">
                          <a:effectLst/>
                        </a:rPr>
                        <a:t>Penunjang</a:t>
                      </a:r>
                      <a:r>
                        <a:rPr lang="id-ID" sz="1800" dirty="0">
                          <a:effectLst/>
                        </a:rPr>
                        <a:t> </a:t>
                      </a:r>
                      <a:endParaRPr lang="en-US" sz="1800" dirty="0">
                        <a:solidFill>
                          <a:schemeClr val="bg1"/>
                        </a:solidFill>
                        <a:effectLst/>
                        <a:latin typeface="+mn-lt"/>
                        <a:ea typeface="Times New Roman"/>
                        <a:cs typeface="Arial" pitchFamily="34" charset="0"/>
                      </a:endParaRPr>
                    </a:p>
                  </a:txBody>
                  <a:tcPr marL="57142" marR="57142" marT="0" marB="0" anchor="ctr"/>
                </a:tc>
              </a:tr>
              <a:tr h="1196907">
                <a:tc vMerge="1">
                  <a:txBody>
                    <a:bodyPr/>
                    <a:lstStyle/>
                    <a:p>
                      <a:pPr marL="457200">
                        <a:lnSpc>
                          <a:spcPct val="100000"/>
                        </a:lnSpc>
                        <a:spcAft>
                          <a:spcPts val="0"/>
                        </a:spcAft>
                      </a:pPr>
                      <a:endParaRPr lang="en-US" sz="2000" dirty="0">
                        <a:effectLst/>
                        <a:latin typeface="+mn-lt"/>
                        <a:ea typeface="Times New Roman"/>
                        <a:cs typeface="Arial" pitchFamily="34" charset="0"/>
                      </a:endParaRPr>
                    </a:p>
                  </a:txBody>
                  <a:tcPr marL="57142" marR="57142" marT="0" marB="0" anchor="ctr"/>
                </a:tc>
                <a:tc vMerge="1">
                  <a:txBody>
                    <a:bodyPr/>
                    <a:lstStyle/>
                    <a:p>
                      <a:pPr marL="457200" algn="ctr">
                        <a:lnSpc>
                          <a:spcPct val="100000"/>
                        </a:lnSpc>
                        <a:spcAft>
                          <a:spcPts val="0"/>
                        </a:spcAft>
                      </a:pPr>
                      <a:endParaRPr lang="en-US" sz="1800" dirty="0">
                        <a:effectLst/>
                        <a:latin typeface="+mn-lt"/>
                        <a:ea typeface="Times New Roman"/>
                        <a:cs typeface="Arial" pitchFamily="34" charset="0"/>
                      </a:endParaRPr>
                    </a:p>
                  </a:txBody>
                  <a:tcPr marL="57142" marR="57142" marT="0" marB="0" anchor="ctr"/>
                </a:tc>
                <a:tc vMerge="1">
                  <a:txBody>
                    <a:bodyPr/>
                    <a:lstStyle/>
                    <a:p>
                      <a:pPr marL="457200" algn="ctr">
                        <a:lnSpc>
                          <a:spcPct val="100000"/>
                        </a:lnSpc>
                        <a:spcAft>
                          <a:spcPts val="0"/>
                        </a:spcAft>
                      </a:pPr>
                      <a:endParaRPr lang="en-US" sz="1800" dirty="0">
                        <a:effectLst/>
                        <a:latin typeface="+mn-lt"/>
                        <a:ea typeface="Times New Roman"/>
                        <a:cs typeface="Arial" pitchFamily="34" charset="0"/>
                      </a:endParaRPr>
                    </a:p>
                  </a:txBody>
                  <a:tcPr marL="57142" marR="57142" marT="0" marB="0" anchor="ctr"/>
                </a:tc>
                <a:tc>
                  <a:txBody>
                    <a:bodyPr/>
                    <a:lstStyle/>
                    <a:p>
                      <a:pPr marL="0" indent="0" algn="ctr">
                        <a:lnSpc>
                          <a:spcPct val="100000"/>
                        </a:lnSpc>
                        <a:spcAft>
                          <a:spcPts val="0"/>
                        </a:spcAft>
                      </a:pPr>
                      <a:r>
                        <a:rPr lang="id-ID" sz="1600" b="1" dirty="0">
                          <a:solidFill>
                            <a:schemeClr val="tx1"/>
                          </a:solidFill>
                          <a:effectLst/>
                        </a:rPr>
                        <a:t>Pendididkan dan Pengajaran</a:t>
                      </a:r>
                      <a:endParaRPr lang="en-US" sz="1600" b="1" dirty="0">
                        <a:solidFill>
                          <a:schemeClr val="tx1"/>
                        </a:solidFill>
                        <a:effectLst/>
                        <a:latin typeface="+mn-lt"/>
                        <a:ea typeface="Times New Roman"/>
                        <a:cs typeface="Arial" pitchFamily="34" charset="0"/>
                      </a:endParaRPr>
                    </a:p>
                  </a:txBody>
                  <a:tcPr marL="57142" marR="57142" marT="0" marB="0" anchor="ctr">
                    <a:solidFill>
                      <a:schemeClr val="accent1"/>
                    </a:solidFill>
                  </a:tcPr>
                </a:tc>
                <a:tc>
                  <a:txBody>
                    <a:bodyPr/>
                    <a:lstStyle/>
                    <a:p>
                      <a:pPr marL="457200" indent="-457200" algn="ctr">
                        <a:lnSpc>
                          <a:spcPct val="100000"/>
                        </a:lnSpc>
                        <a:spcAft>
                          <a:spcPts val="0"/>
                        </a:spcAft>
                      </a:pPr>
                      <a:r>
                        <a:rPr lang="id-ID" sz="1600" b="1" dirty="0">
                          <a:solidFill>
                            <a:schemeClr val="tx1"/>
                          </a:solidFill>
                          <a:effectLst/>
                        </a:rPr>
                        <a:t>Penelitian</a:t>
                      </a:r>
                      <a:endParaRPr lang="en-US" sz="1600" b="1" dirty="0">
                        <a:solidFill>
                          <a:schemeClr val="tx1"/>
                        </a:solidFill>
                        <a:effectLst/>
                        <a:latin typeface="+mn-lt"/>
                        <a:ea typeface="Times New Roman"/>
                        <a:cs typeface="Arial" pitchFamily="34" charset="0"/>
                      </a:endParaRPr>
                    </a:p>
                  </a:txBody>
                  <a:tcPr marL="57142" marR="57142" marT="0" marB="0" anchor="ctr">
                    <a:solidFill>
                      <a:schemeClr val="accent1"/>
                    </a:solidFill>
                  </a:tcPr>
                </a:tc>
                <a:tc>
                  <a:txBody>
                    <a:bodyPr/>
                    <a:lstStyle/>
                    <a:p>
                      <a:pPr marL="0" indent="0" algn="ctr">
                        <a:lnSpc>
                          <a:spcPct val="100000"/>
                        </a:lnSpc>
                        <a:spcAft>
                          <a:spcPts val="0"/>
                        </a:spcAft>
                      </a:pPr>
                      <a:r>
                        <a:rPr lang="id-ID" sz="1600" b="1" dirty="0">
                          <a:solidFill>
                            <a:schemeClr val="tx1"/>
                          </a:solidFill>
                          <a:effectLst/>
                        </a:rPr>
                        <a:t>Pengabdian kepada Masyarakat</a:t>
                      </a:r>
                      <a:endParaRPr lang="en-US" sz="1600" b="1" dirty="0">
                        <a:solidFill>
                          <a:schemeClr val="tx1"/>
                        </a:solidFill>
                        <a:effectLst/>
                        <a:latin typeface="+mn-lt"/>
                        <a:ea typeface="Times New Roman"/>
                        <a:cs typeface="Arial" pitchFamily="34" charset="0"/>
                      </a:endParaRPr>
                    </a:p>
                  </a:txBody>
                  <a:tcPr marL="57142" marR="57142" marT="0" marB="0" anchor="ctr">
                    <a:solidFill>
                      <a:schemeClr val="accent1"/>
                    </a:solidFill>
                  </a:tcPr>
                </a:tc>
                <a:tc vMerge="1">
                  <a:txBody>
                    <a:bodyPr/>
                    <a:lstStyle/>
                    <a:p>
                      <a:pPr marL="457200" algn="ctr">
                        <a:lnSpc>
                          <a:spcPct val="100000"/>
                        </a:lnSpc>
                        <a:spcAft>
                          <a:spcPts val="0"/>
                        </a:spcAft>
                      </a:pPr>
                      <a:endParaRPr lang="en-US" sz="1800" dirty="0">
                        <a:effectLst/>
                        <a:latin typeface="+mn-lt"/>
                        <a:ea typeface="Times New Roman"/>
                        <a:cs typeface="Arial" pitchFamily="34" charset="0"/>
                      </a:endParaRPr>
                    </a:p>
                  </a:txBody>
                  <a:tcPr marL="57142" marR="57142" marT="0" marB="0" anchor="ctr"/>
                </a:tc>
              </a:tr>
              <a:tr h="498709">
                <a:tc>
                  <a:txBody>
                    <a:bodyPr/>
                    <a:lstStyle/>
                    <a:p>
                      <a:pPr marL="457200" indent="-438150" algn="ctr">
                        <a:lnSpc>
                          <a:spcPct val="100000"/>
                        </a:lnSpc>
                        <a:spcAft>
                          <a:spcPts val="0"/>
                        </a:spcAft>
                      </a:pPr>
                      <a:r>
                        <a:rPr lang="id-ID" sz="2000" dirty="0">
                          <a:effectLst/>
                        </a:rPr>
                        <a:t>1</a:t>
                      </a:r>
                      <a:endParaRPr lang="en-US" sz="20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Asisten Ahli</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Magister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55%</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a:t>
                      </a:r>
                      <a:r>
                        <a:rPr lang="id-ID" sz="1800" dirty="0" smtClean="0">
                          <a:effectLst/>
                        </a:rPr>
                        <a:t>2</a:t>
                      </a:r>
                      <a:r>
                        <a:rPr lang="en-US" sz="1800" dirty="0" smtClean="0">
                          <a:effectLst/>
                        </a:rPr>
                        <a:t>5</a:t>
                      </a:r>
                      <a:r>
                        <a:rPr lang="id-ID" sz="1800" dirty="0" smtClean="0">
                          <a:effectLst/>
                        </a:rPr>
                        <a:t>%</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r>
              <a:tr h="498709">
                <a:tc>
                  <a:txBody>
                    <a:bodyPr/>
                    <a:lstStyle/>
                    <a:p>
                      <a:pPr marL="457200" indent="-438150" algn="ctr">
                        <a:lnSpc>
                          <a:spcPct val="100000"/>
                        </a:lnSpc>
                        <a:spcAft>
                          <a:spcPts val="0"/>
                        </a:spcAft>
                      </a:pPr>
                      <a:r>
                        <a:rPr lang="id-ID" sz="2000" dirty="0">
                          <a:effectLst/>
                        </a:rPr>
                        <a:t>2</a:t>
                      </a:r>
                      <a:endParaRPr lang="en-US" sz="20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Lektor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Magister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a:t>
                      </a:r>
                      <a:r>
                        <a:rPr lang="en-US" sz="1800" dirty="0" smtClean="0">
                          <a:effectLst/>
                        </a:rPr>
                        <a:t>45</a:t>
                      </a:r>
                      <a:r>
                        <a:rPr lang="id-ID" sz="1800" dirty="0" smtClean="0">
                          <a:effectLst/>
                        </a:rPr>
                        <a:t>%</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35%</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r>
              <a:tr h="498709">
                <a:tc>
                  <a:txBody>
                    <a:bodyPr/>
                    <a:lstStyle/>
                    <a:p>
                      <a:pPr marL="457200" indent="-438150" algn="ctr">
                        <a:lnSpc>
                          <a:spcPct val="100000"/>
                        </a:lnSpc>
                        <a:spcAft>
                          <a:spcPts val="0"/>
                        </a:spcAft>
                      </a:pPr>
                      <a:r>
                        <a:rPr lang="id-ID" sz="2000" dirty="0">
                          <a:effectLst/>
                        </a:rPr>
                        <a:t>3</a:t>
                      </a:r>
                      <a:endParaRPr lang="en-US" sz="20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Lektor Kepala</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Doktor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40%</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a:t>
                      </a:r>
                      <a:r>
                        <a:rPr lang="id-ID" sz="1800" dirty="0" smtClean="0">
                          <a:effectLst/>
                        </a:rPr>
                        <a:t>4</a:t>
                      </a:r>
                      <a:r>
                        <a:rPr lang="en-US" sz="1800" dirty="0" smtClean="0">
                          <a:effectLst/>
                        </a:rPr>
                        <a:t>0</a:t>
                      </a:r>
                      <a:r>
                        <a:rPr lang="id-ID" sz="1800" dirty="0" smtClean="0">
                          <a:effectLst/>
                        </a:rPr>
                        <a:t>%</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r>
              <a:tr h="498709">
                <a:tc>
                  <a:txBody>
                    <a:bodyPr/>
                    <a:lstStyle/>
                    <a:p>
                      <a:pPr marL="457200" indent="-438150" algn="ctr">
                        <a:lnSpc>
                          <a:spcPct val="100000"/>
                        </a:lnSpc>
                        <a:spcAft>
                          <a:spcPts val="0"/>
                        </a:spcAft>
                      </a:pPr>
                      <a:r>
                        <a:rPr lang="id-ID" sz="2000" dirty="0">
                          <a:effectLst/>
                        </a:rPr>
                        <a:t>4</a:t>
                      </a:r>
                      <a:endParaRPr lang="en-US" sz="20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Profesor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Doktor</a:t>
                      </a:r>
                      <a:endParaRPr lang="en-US" sz="1800" b="0" dirty="0">
                        <a:solidFill>
                          <a:schemeClr val="tx1"/>
                        </a:solidFill>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35%</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a:effectLst/>
                        </a:rPr>
                        <a:t>≥ </a:t>
                      </a:r>
                      <a:r>
                        <a:rPr lang="en-US" sz="1800" smtClean="0">
                          <a:effectLst/>
                        </a:rPr>
                        <a:t>45</a:t>
                      </a:r>
                      <a:r>
                        <a:rPr lang="id-ID" sz="1800" smtClean="0">
                          <a:effectLst/>
                        </a:rPr>
                        <a:t>%</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c>
                  <a:txBody>
                    <a:bodyPr/>
                    <a:lstStyle/>
                    <a:p>
                      <a:pPr marL="457200" indent="-457200" algn="ctr">
                        <a:lnSpc>
                          <a:spcPct val="100000"/>
                        </a:lnSpc>
                        <a:spcAft>
                          <a:spcPts val="0"/>
                        </a:spcAft>
                      </a:pPr>
                      <a:r>
                        <a:rPr lang="id-ID" sz="1800" dirty="0">
                          <a:effectLst/>
                        </a:rPr>
                        <a:t>≤ 10%</a:t>
                      </a:r>
                      <a:endParaRPr lang="en-US" sz="1800" dirty="0">
                        <a:effectLst/>
                        <a:latin typeface="+mn-lt"/>
                        <a:ea typeface="Times New Roman"/>
                        <a:cs typeface="Arial" pitchFamily="34" charset="0"/>
                      </a:endParaRPr>
                    </a:p>
                  </a:txBody>
                  <a:tcPr marL="57142" marR="57142" marT="0" marB="0" anchor="ct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fontScale="90000"/>
          </a:bodyPr>
          <a:lstStyle/>
          <a:p>
            <a:r>
              <a:rPr lang="id-ID" sz="3200" dirty="0" smtClean="0"/>
              <a:t>Lampiran V permenpan &amp; RB no. 17/2013</a:t>
            </a:r>
            <a:br>
              <a:rPr lang="id-ID" sz="3200" dirty="0" smtClean="0"/>
            </a:br>
            <a:r>
              <a:rPr lang="id-ID" sz="3200" dirty="0" smtClean="0"/>
              <a:t>tugas, wewenang  dan tanggung jawab mengajar program studi</a:t>
            </a:r>
            <a:endParaRPr lang="id-ID" sz="32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5" name="Table 4"/>
          <p:cNvGraphicFramePr>
            <a:graphicFrameLocks noGrp="1"/>
          </p:cNvGraphicFramePr>
          <p:nvPr/>
        </p:nvGraphicFramePr>
        <p:xfrm>
          <a:off x="766535" y="1861685"/>
          <a:ext cx="10365920" cy="3109241"/>
        </p:xfrm>
        <a:graphic>
          <a:graphicData uri="http://schemas.openxmlformats.org/drawingml/2006/table">
            <a:tbl>
              <a:tblPr firstRow="1" bandRow="1">
                <a:tableStyleId>{5C22544A-7EE6-4342-B048-85BDC9FD1C3A}</a:tableStyleId>
              </a:tblPr>
              <a:tblGrid>
                <a:gridCol w="718431"/>
                <a:gridCol w="2360554"/>
                <a:gridCol w="1950023"/>
                <a:gridCol w="2257922"/>
                <a:gridCol w="1539494"/>
                <a:gridCol w="1539496"/>
              </a:tblGrid>
              <a:tr h="464671">
                <a:tc rowSpan="2">
                  <a:txBody>
                    <a:bodyPr/>
                    <a:lstStyle/>
                    <a:p>
                      <a:pPr algn="ctr"/>
                      <a:r>
                        <a:rPr lang="en-US" sz="1800" dirty="0" smtClean="0"/>
                        <a:t>NO</a:t>
                      </a:r>
                      <a:endParaRPr lang="en-US" sz="1800" b="1" dirty="0">
                        <a:solidFill>
                          <a:schemeClr val="bg1"/>
                        </a:solidFill>
                      </a:endParaRPr>
                    </a:p>
                  </a:txBody>
                  <a:tcPr marT="45724" marB="45724" anchor="ctr"/>
                </a:tc>
                <a:tc rowSpan="2">
                  <a:txBody>
                    <a:bodyPr/>
                    <a:lstStyle/>
                    <a:p>
                      <a:pPr algn="ctr"/>
                      <a:r>
                        <a:rPr lang="en-US" sz="1800" dirty="0" smtClean="0"/>
                        <a:t>JABATAN AKADEMIK DOSEN</a:t>
                      </a:r>
                      <a:endParaRPr lang="en-US" sz="1800" b="1" dirty="0">
                        <a:solidFill>
                          <a:schemeClr val="bg1"/>
                        </a:solidFill>
                      </a:endParaRPr>
                    </a:p>
                  </a:txBody>
                  <a:tcPr marT="45724" marB="45724" anchor="ctr"/>
                </a:tc>
                <a:tc rowSpan="2">
                  <a:txBody>
                    <a:bodyPr/>
                    <a:lstStyle/>
                    <a:p>
                      <a:pPr algn="ctr"/>
                      <a:r>
                        <a:rPr lang="en-US" sz="1600" dirty="0" smtClean="0"/>
                        <a:t>KUALIFIKASI AKADEMIK</a:t>
                      </a:r>
                      <a:endParaRPr lang="en-US" sz="1600" b="1" dirty="0">
                        <a:solidFill>
                          <a:schemeClr val="bg1"/>
                        </a:solidFill>
                      </a:endParaRPr>
                    </a:p>
                  </a:txBody>
                  <a:tcPr marT="45724" marB="45724" anchor="ctr"/>
                </a:tc>
                <a:tc gridSpan="3">
                  <a:txBody>
                    <a:bodyPr/>
                    <a:lstStyle/>
                    <a:p>
                      <a:pPr algn="ctr"/>
                      <a:r>
                        <a:rPr lang="en-US" sz="1800" dirty="0" smtClean="0"/>
                        <a:t>PROGRAM STUDI</a:t>
                      </a:r>
                      <a:endParaRPr lang="en-US" sz="1800" b="1" dirty="0">
                        <a:solidFill>
                          <a:schemeClr val="bg1"/>
                        </a:solidFill>
                      </a:endParaRPr>
                    </a:p>
                  </a:txBody>
                  <a:tcPr marT="45724" marB="45724" anchor="ctr"/>
                </a:tc>
                <a:tc hMerge="1">
                  <a:txBody>
                    <a:bodyPr/>
                    <a:lstStyle/>
                    <a:p>
                      <a:endParaRPr lang="en-US" dirty="0"/>
                    </a:p>
                  </a:txBody>
                  <a:tcPr/>
                </a:tc>
                <a:tc hMerge="1">
                  <a:txBody>
                    <a:bodyPr/>
                    <a:lstStyle/>
                    <a:p>
                      <a:endParaRPr lang="en-US" dirty="0"/>
                    </a:p>
                  </a:txBody>
                  <a:tcPr/>
                </a:tc>
              </a:tr>
              <a:tr h="449812">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600" b="1" dirty="0" smtClean="0">
                          <a:solidFill>
                            <a:schemeClr val="tx1"/>
                          </a:solidFill>
                        </a:rPr>
                        <a:t>Diploma/</a:t>
                      </a:r>
                      <a:r>
                        <a:rPr lang="en-US" sz="1600" b="1" dirty="0" err="1" smtClean="0">
                          <a:solidFill>
                            <a:schemeClr val="tx1"/>
                          </a:solidFill>
                        </a:rPr>
                        <a:t>Sarjana</a:t>
                      </a:r>
                      <a:endParaRPr lang="en-US" sz="1600" b="1" dirty="0">
                        <a:solidFill>
                          <a:schemeClr val="tx1"/>
                        </a:solidFill>
                      </a:endParaRPr>
                    </a:p>
                  </a:txBody>
                  <a:tcPr marT="45724" marB="45724" anchor="ctr">
                    <a:solidFill>
                      <a:schemeClr val="accent1"/>
                    </a:solidFill>
                  </a:tcPr>
                </a:tc>
                <a:tc>
                  <a:txBody>
                    <a:bodyPr/>
                    <a:lstStyle/>
                    <a:p>
                      <a:pPr algn="ctr"/>
                      <a:r>
                        <a:rPr lang="en-US" sz="1800" b="1" dirty="0" smtClean="0">
                          <a:solidFill>
                            <a:schemeClr val="tx1"/>
                          </a:solidFill>
                        </a:rPr>
                        <a:t>Magister</a:t>
                      </a:r>
                      <a:endParaRPr lang="en-US" sz="1800" b="1" dirty="0">
                        <a:solidFill>
                          <a:schemeClr val="tx1"/>
                        </a:solidFill>
                      </a:endParaRPr>
                    </a:p>
                  </a:txBody>
                  <a:tcPr marT="45724" marB="45724" anchor="ctr">
                    <a:solidFill>
                      <a:schemeClr val="accent1"/>
                    </a:solidFill>
                  </a:tcPr>
                </a:tc>
                <a:tc>
                  <a:txBody>
                    <a:bodyPr/>
                    <a:lstStyle/>
                    <a:p>
                      <a:pPr algn="ctr"/>
                      <a:r>
                        <a:rPr lang="en-US" sz="1800" b="1" dirty="0" err="1" smtClean="0">
                          <a:solidFill>
                            <a:schemeClr val="tx1"/>
                          </a:solidFill>
                        </a:rPr>
                        <a:t>Doktor</a:t>
                      </a:r>
                      <a:endParaRPr lang="en-US" sz="1800" b="1" dirty="0">
                        <a:solidFill>
                          <a:schemeClr val="tx1"/>
                        </a:solidFill>
                      </a:endParaRPr>
                    </a:p>
                  </a:txBody>
                  <a:tcPr marT="45724" marB="45724" anchor="ctr">
                    <a:solidFill>
                      <a:schemeClr val="accent1"/>
                    </a:solidFill>
                  </a:tcPr>
                </a:tc>
              </a:tr>
              <a:tr h="365793">
                <a:tc rowSpan="2">
                  <a:txBody>
                    <a:bodyPr/>
                    <a:lstStyle/>
                    <a:p>
                      <a:r>
                        <a:rPr lang="en-US" sz="1800" dirty="0" smtClean="0"/>
                        <a:t>1</a:t>
                      </a:r>
                      <a:endParaRPr lang="en-US" sz="1800" dirty="0"/>
                    </a:p>
                  </a:txBody>
                  <a:tcPr marT="45724" marB="45724"/>
                </a:tc>
                <a:tc rowSpan="2">
                  <a:txBody>
                    <a:bodyPr/>
                    <a:lstStyle/>
                    <a:p>
                      <a:r>
                        <a:rPr lang="en-US" sz="1800" dirty="0" err="1" smtClean="0"/>
                        <a:t>Asisten</a:t>
                      </a:r>
                      <a:r>
                        <a:rPr lang="en-US" sz="1800" baseline="0" dirty="0" smtClean="0"/>
                        <a:t> </a:t>
                      </a:r>
                      <a:r>
                        <a:rPr lang="en-US" sz="1800" baseline="0" dirty="0" err="1" smtClean="0"/>
                        <a:t>Ahli</a:t>
                      </a:r>
                      <a:endParaRPr lang="en-US" sz="1800" dirty="0"/>
                    </a:p>
                  </a:txBody>
                  <a:tcPr marT="45724" marB="45724"/>
                </a:tc>
                <a:tc>
                  <a:txBody>
                    <a:bodyPr/>
                    <a:lstStyle/>
                    <a:p>
                      <a:pPr algn="ctr"/>
                      <a:r>
                        <a:rPr lang="en-US" sz="1800" dirty="0" smtClean="0"/>
                        <a:t>Magister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a:t>
                      </a:r>
                      <a:endParaRPr lang="en-US" sz="1800" dirty="0"/>
                    </a:p>
                  </a:txBody>
                  <a:tcPr marT="45724" marB="45724"/>
                </a:tc>
                <a:tc>
                  <a:txBody>
                    <a:bodyPr/>
                    <a:lstStyle/>
                    <a:p>
                      <a:pPr algn="ctr"/>
                      <a:r>
                        <a:rPr lang="en-US" sz="1800" dirty="0" smtClean="0"/>
                        <a:t>-</a:t>
                      </a:r>
                      <a:endParaRPr lang="en-US" sz="1800" dirty="0"/>
                    </a:p>
                  </a:txBody>
                  <a:tcPr marT="45724" marB="45724"/>
                </a:tc>
              </a:tr>
              <a:tr h="365793">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B</a:t>
                      </a:r>
                      <a:endParaRPr lang="en-US" sz="1800" dirty="0"/>
                    </a:p>
                  </a:txBody>
                  <a:tcPr marT="45724" marB="45724"/>
                </a:tc>
                <a:tc>
                  <a:txBody>
                    <a:bodyPr/>
                    <a:lstStyle/>
                    <a:p>
                      <a:pPr algn="ctr"/>
                      <a:r>
                        <a:rPr lang="en-US" sz="1800" dirty="0" smtClean="0"/>
                        <a:t>B</a:t>
                      </a:r>
                      <a:endParaRPr lang="en-US" sz="1800" dirty="0"/>
                    </a:p>
                  </a:txBody>
                  <a:tcPr marT="45724" marB="45724"/>
                </a:tc>
              </a:tr>
              <a:tr h="365793">
                <a:tc rowSpan="2">
                  <a:txBody>
                    <a:bodyPr/>
                    <a:lstStyle/>
                    <a:p>
                      <a:r>
                        <a:rPr lang="en-US" sz="1800" dirty="0" smtClean="0"/>
                        <a:t>2</a:t>
                      </a:r>
                      <a:endParaRPr lang="en-US" sz="1800" dirty="0"/>
                    </a:p>
                  </a:txBody>
                  <a:tcPr marT="45724" marB="45724"/>
                </a:tc>
                <a:tc rowSpan="2">
                  <a:txBody>
                    <a:bodyPr/>
                    <a:lstStyle/>
                    <a:p>
                      <a:r>
                        <a:rPr lang="en-US" sz="1800" dirty="0" err="1" smtClean="0"/>
                        <a:t>Lektor</a:t>
                      </a:r>
                      <a:endParaRPr lang="en-US" sz="1800" dirty="0"/>
                    </a:p>
                  </a:txBody>
                  <a:tcPr marT="45724" marB="45724"/>
                </a:tc>
                <a:tc>
                  <a:txBody>
                    <a:bodyPr/>
                    <a:lstStyle/>
                    <a:p>
                      <a:pPr algn="ctr"/>
                      <a:r>
                        <a:rPr lang="en-US" sz="1800" dirty="0" smtClean="0"/>
                        <a:t>Magister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a:t>
                      </a:r>
                      <a:endParaRPr lang="en-US" sz="1800" dirty="0"/>
                    </a:p>
                  </a:txBody>
                  <a:tcPr marT="45724" marB="45724"/>
                </a:tc>
                <a:tc>
                  <a:txBody>
                    <a:bodyPr/>
                    <a:lstStyle/>
                    <a:p>
                      <a:pPr algn="ctr"/>
                      <a:r>
                        <a:rPr lang="en-US" sz="1800" dirty="0" smtClean="0"/>
                        <a:t>-</a:t>
                      </a:r>
                      <a:endParaRPr lang="en-US" sz="1800" dirty="0"/>
                    </a:p>
                  </a:txBody>
                  <a:tcPr marT="45724" marB="45724"/>
                </a:tc>
              </a:tr>
              <a:tr h="365793">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B</a:t>
                      </a:r>
                      <a:endParaRPr lang="en-US" sz="1800" dirty="0"/>
                    </a:p>
                  </a:txBody>
                  <a:tcPr marT="45724" marB="45724"/>
                </a:tc>
              </a:tr>
              <a:tr h="365793">
                <a:tc>
                  <a:txBody>
                    <a:bodyPr/>
                    <a:lstStyle/>
                    <a:p>
                      <a:r>
                        <a:rPr lang="en-US" sz="1800" dirty="0" smtClean="0"/>
                        <a:t>3</a:t>
                      </a:r>
                      <a:endParaRPr lang="en-US" sz="1800" dirty="0"/>
                    </a:p>
                  </a:txBody>
                  <a:tcPr marT="45724" marB="45724"/>
                </a:tc>
                <a:tc>
                  <a:txBody>
                    <a:bodyPr/>
                    <a:lstStyle/>
                    <a:p>
                      <a:r>
                        <a:rPr lang="en-US" sz="1800" dirty="0" err="1" smtClean="0"/>
                        <a:t>Lektor</a:t>
                      </a:r>
                      <a:r>
                        <a:rPr lang="en-US" sz="1800" dirty="0" smtClean="0"/>
                        <a:t> </a:t>
                      </a:r>
                      <a:r>
                        <a:rPr lang="en-US" sz="1800" dirty="0" err="1" smtClean="0"/>
                        <a:t>Kepala</a:t>
                      </a:r>
                      <a:endParaRPr lang="en-US" sz="1800" dirty="0"/>
                    </a:p>
                  </a:txBody>
                  <a:tcPr marT="45724" marB="45724"/>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r>
              <a:tr h="365793">
                <a:tc>
                  <a:txBody>
                    <a:bodyPr/>
                    <a:lstStyle/>
                    <a:p>
                      <a:r>
                        <a:rPr lang="en-US" sz="1800" dirty="0" smtClean="0"/>
                        <a:t>4</a:t>
                      </a:r>
                      <a:endParaRPr lang="en-US" sz="1800" dirty="0"/>
                    </a:p>
                  </a:txBody>
                  <a:tcPr marT="45724" marB="45724"/>
                </a:tc>
                <a:tc>
                  <a:txBody>
                    <a:bodyPr/>
                    <a:lstStyle/>
                    <a:p>
                      <a:r>
                        <a:rPr lang="en-US" sz="1800" dirty="0" err="1" smtClean="0"/>
                        <a:t>Profesor</a:t>
                      </a:r>
                      <a:endParaRPr lang="en-US" sz="1800" dirty="0"/>
                    </a:p>
                  </a:txBody>
                  <a:tcPr marT="45724" marB="45724"/>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fontScale="90000"/>
          </a:bodyPr>
          <a:lstStyle/>
          <a:p>
            <a:r>
              <a:rPr lang="id-ID" sz="3200" dirty="0" smtClean="0"/>
              <a:t>tugas, wewenang  dan tanggung jawab mengajar program studi</a:t>
            </a:r>
            <a:br>
              <a:rPr lang="id-ID" sz="3200" dirty="0" smtClean="0"/>
            </a:br>
            <a:r>
              <a:rPr lang="id-ID" sz="3200" dirty="0" smtClean="0"/>
              <a:t> Revisi permenpan &amp; RB no. 46/2013</a:t>
            </a:r>
            <a:endParaRPr lang="id-ID" sz="32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6" name="Table 5"/>
          <p:cNvGraphicFramePr>
            <a:graphicFrameLocks noGrp="1"/>
          </p:cNvGraphicFramePr>
          <p:nvPr>
            <p:extLst>
              <p:ext uri="{D42A27DB-BD31-4B8C-83A1-F6EECF244321}">
                <p14:modId xmlns:p14="http://schemas.microsoft.com/office/powerpoint/2010/main" xmlns="" val="1323092051"/>
              </p:ext>
            </p:extLst>
          </p:nvPr>
        </p:nvGraphicFramePr>
        <p:xfrm>
          <a:off x="577850" y="1890713"/>
          <a:ext cx="10815864" cy="3475034"/>
        </p:xfrm>
        <a:graphic>
          <a:graphicData uri="http://schemas.openxmlformats.org/drawingml/2006/table">
            <a:tbl>
              <a:tblPr firstRow="1" bandRow="1">
                <a:tableStyleId>{5C22544A-7EE6-4342-B048-85BDC9FD1C3A}</a:tableStyleId>
              </a:tblPr>
              <a:tblGrid>
                <a:gridCol w="749615"/>
                <a:gridCol w="2463017"/>
                <a:gridCol w="2034666"/>
                <a:gridCol w="2355929"/>
                <a:gridCol w="1606317"/>
                <a:gridCol w="1606320"/>
              </a:tblGrid>
              <a:tr h="464671">
                <a:tc rowSpan="2">
                  <a:txBody>
                    <a:bodyPr/>
                    <a:lstStyle/>
                    <a:p>
                      <a:pPr algn="ctr"/>
                      <a:r>
                        <a:rPr lang="en-US" sz="1800" dirty="0" smtClean="0"/>
                        <a:t>NO</a:t>
                      </a:r>
                      <a:endParaRPr lang="en-US" sz="1800" b="1" dirty="0">
                        <a:solidFill>
                          <a:schemeClr val="bg1"/>
                        </a:solidFill>
                      </a:endParaRPr>
                    </a:p>
                  </a:txBody>
                  <a:tcPr marT="45724" marB="45724" anchor="ctr"/>
                </a:tc>
                <a:tc rowSpan="2">
                  <a:txBody>
                    <a:bodyPr/>
                    <a:lstStyle/>
                    <a:p>
                      <a:pPr algn="ctr"/>
                      <a:r>
                        <a:rPr lang="en-US" sz="1800" dirty="0" smtClean="0"/>
                        <a:t>JABATAN AKADEMIK DOSEN</a:t>
                      </a:r>
                      <a:endParaRPr lang="en-US" sz="1800" b="1" dirty="0">
                        <a:solidFill>
                          <a:schemeClr val="bg1"/>
                        </a:solidFill>
                      </a:endParaRPr>
                    </a:p>
                  </a:txBody>
                  <a:tcPr marT="45724" marB="45724" anchor="ctr"/>
                </a:tc>
                <a:tc rowSpan="2">
                  <a:txBody>
                    <a:bodyPr/>
                    <a:lstStyle/>
                    <a:p>
                      <a:pPr algn="ctr"/>
                      <a:r>
                        <a:rPr lang="en-US" sz="1600" dirty="0" smtClean="0"/>
                        <a:t>KUALIFIKASI AKADEMIK</a:t>
                      </a:r>
                      <a:endParaRPr lang="en-US" sz="1600" b="1" dirty="0">
                        <a:solidFill>
                          <a:schemeClr val="bg1"/>
                        </a:solidFill>
                      </a:endParaRPr>
                    </a:p>
                  </a:txBody>
                  <a:tcPr marT="45724" marB="45724" anchor="ctr"/>
                </a:tc>
                <a:tc gridSpan="3">
                  <a:txBody>
                    <a:bodyPr/>
                    <a:lstStyle/>
                    <a:p>
                      <a:pPr algn="ctr"/>
                      <a:r>
                        <a:rPr lang="en-US" sz="1800" dirty="0" smtClean="0"/>
                        <a:t>PROGRAM STUDI</a:t>
                      </a:r>
                      <a:endParaRPr lang="en-US" sz="1800" b="1" dirty="0">
                        <a:solidFill>
                          <a:schemeClr val="bg1"/>
                        </a:solidFill>
                      </a:endParaRPr>
                    </a:p>
                  </a:txBody>
                  <a:tcPr marT="45724" marB="45724" anchor="ctr"/>
                </a:tc>
                <a:tc hMerge="1">
                  <a:txBody>
                    <a:bodyPr/>
                    <a:lstStyle/>
                    <a:p>
                      <a:endParaRPr lang="en-US" dirty="0"/>
                    </a:p>
                  </a:txBody>
                  <a:tcPr/>
                </a:tc>
                <a:tc hMerge="1">
                  <a:txBody>
                    <a:bodyPr/>
                    <a:lstStyle/>
                    <a:p>
                      <a:endParaRPr lang="en-US" dirty="0"/>
                    </a:p>
                  </a:txBody>
                  <a:tcPr/>
                </a:tc>
              </a:tr>
              <a:tr h="449812">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600" dirty="0" smtClean="0">
                          <a:solidFill>
                            <a:schemeClr val="tx1"/>
                          </a:solidFill>
                        </a:rPr>
                        <a:t>Diploma/</a:t>
                      </a:r>
                      <a:r>
                        <a:rPr lang="en-US" sz="1600" dirty="0" err="1" smtClean="0">
                          <a:solidFill>
                            <a:schemeClr val="tx1"/>
                          </a:solidFill>
                        </a:rPr>
                        <a:t>Sarjana</a:t>
                      </a:r>
                      <a:endParaRPr lang="en-US" sz="1600" b="1" dirty="0">
                        <a:solidFill>
                          <a:schemeClr val="tx1"/>
                        </a:solidFill>
                      </a:endParaRPr>
                    </a:p>
                  </a:txBody>
                  <a:tcPr marT="45724" marB="45724" anchor="ctr">
                    <a:solidFill>
                      <a:schemeClr val="accent1"/>
                    </a:solidFill>
                  </a:tcPr>
                </a:tc>
                <a:tc>
                  <a:txBody>
                    <a:bodyPr/>
                    <a:lstStyle/>
                    <a:p>
                      <a:pPr algn="ctr"/>
                      <a:r>
                        <a:rPr lang="en-US" sz="1800" dirty="0" smtClean="0">
                          <a:solidFill>
                            <a:schemeClr val="tx1"/>
                          </a:solidFill>
                        </a:rPr>
                        <a:t>Magister</a:t>
                      </a:r>
                      <a:endParaRPr lang="en-US" sz="1800" b="1" dirty="0">
                        <a:solidFill>
                          <a:schemeClr val="tx1"/>
                        </a:solidFill>
                      </a:endParaRPr>
                    </a:p>
                  </a:txBody>
                  <a:tcPr marT="45724" marB="45724" anchor="ctr">
                    <a:solidFill>
                      <a:schemeClr val="accent1"/>
                    </a:solidFill>
                  </a:tcPr>
                </a:tc>
                <a:tc>
                  <a:txBody>
                    <a:bodyPr/>
                    <a:lstStyle/>
                    <a:p>
                      <a:pPr algn="ctr"/>
                      <a:r>
                        <a:rPr lang="en-US" sz="1800" dirty="0" err="1" smtClean="0">
                          <a:solidFill>
                            <a:schemeClr val="tx1"/>
                          </a:solidFill>
                        </a:rPr>
                        <a:t>Doktor</a:t>
                      </a:r>
                      <a:endParaRPr lang="en-US" sz="1800" b="1" dirty="0">
                        <a:solidFill>
                          <a:schemeClr val="tx1"/>
                        </a:solidFill>
                      </a:endParaRPr>
                    </a:p>
                  </a:txBody>
                  <a:tcPr marT="45724" marB="45724" anchor="ctr">
                    <a:solidFill>
                      <a:schemeClr val="accent1"/>
                    </a:solidFill>
                  </a:tcPr>
                </a:tc>
              </a:tr>
              <a:tr h="365793">
                <a:tc rowSpan="2">
                  <a:txBody>
                    <a:bodyPr/>
                    <a:lstStyle/>
                    <a:p>
                      <a:r>
                        <a:rPr lang="en-US" sz="1800" dirty="0" smtClean="0"/>
                        <a:t>1</a:t>
                      </a:r>
                      <a:endParaRPr lang="en-US" sz="1800" dirty="0"/>
                    </a:p>
                  </a:txBody>
                  <a:tcPr marT="45724" marB="45724"/>
                </a:tc>
                <a:tc rowSpan="2">
                  <a:txBody>
                    <a:bodyPr/>
                    <a:lstStyle/>
                    <a:p>
                      <a:r>
                        <a:rPr lang="en-US" sz="1800" dirty="0" err="1" smtClean="0"/>
                        <a:t>Asisten</a:t>
                      </a:r>
                      <a:r>
                        <a:rPr lang="en-US" sz="1800" baseline="0" dirty="0" smtClean="0"/>
                        <a:t> </a:t>
                      </a:r>
                      <a:r>
                        <a:rPr lang="en-US" sz="1800" baseline="0" dirty="0" err="1" smtClean="0"/>
                        <a:t>Ahli</a:t>
                      </a:r>
                      <a:endParaRPr lang="en-US" sz="1800" dirty="0"/>
                    </a:p>
                  </a:txBody>
                  <a:tcPr marT="45724" marB="45724"/>
                </a:tc>
                <a:tc>
                  <a:txBody>
                    <a:bodyPr/>
                    <a:lstStyle/>
                    <a:p>
                      <a:pPr algn="ctr"/>
                      <a:r>
                        <a:rPr lang="en-US" sz="1800" dirty="0" smtClean="0"/>
                        <a:t>Magister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a:t>
                      </a:r>
                      <a:endParaRPr lang="en-US" sz="1800" dirty="0"/>
                    </a:p>
                  </a:txBody>
                  <a:tcPr marT="45724" marB="45724"/>
                </a:tc>
                <a:tc>
                  <a:txBody>
                    <a:bodyPr/>
                    <a:lstStyle/>
                    <a:p>
                      <a:pPr algn="ctr"/>
                      <a:r>
                        <a:rPr lang="en-US" sz="1800" dirty="0" smtClean="0"/>
                        <a:t>-</a:t>
                      </a:r>
                      <a:endParaRPr lang="en-US" sz="1800" dirty="0"/>
                    </a:p>
                  </a:txBody>
                  <a:tcPr marT="45724" marB="45724"/>
                </a:tc>
              </a:tr>
              <a:tr h="365793">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B</a:t>
                      </a:r>
                      <a:endParaRPr lang="en-US" sz="1800" dirty="0"/>
                    </a:p>
                  </a:txBody>
                  <a:tcPr marT="45724" marB="45724"/>
                </a:tc>
                <a:tc>
                  <a:txBody>
                    <a:bodyPr/>
                    <a:lstStyle/>
                    <a:p>
                      <a:pPr algn="ctr"/>
                      <a:r>
                        <a:rPr lang="en-US" sz="1800" dirty="0" smtClean="0"/>
                        <a:t>B</a:t>
                      </a:r>
                      <a:endParaRPr lang="en-US" sz="1800" dirty="0"/>
                    </a:p>
                  </a:txBody>
                  <a:tcPr marT="45724" marB="45724"/>
                </a:tc>
              </a:tr>
              <a:tr h="365793">
                <a:tc rowSpan="2">
                  <a:txBody>
                    <a:bodyPr/>
                    <a:lstStyle/>
                    <a:p>
                      <a:r>
                        <a:rPr lang="en-US" sz="1800" dirty="0" smtClean="0"/>
                        <a:t>2</a:t>
                      </a:r>
                      <a:endParaRPr lang="en-US" sz="1800" dirty="0"/>
                    </a:p>
                  </a:txBody>
                  <a:tcPr marT="45724" marB="45724"/>
                </a:tc>
                <a:tc rowSpan="2">
                  <a:txBody>
                    <a:bodyPr/>
                    <a:lstStyle/>
                    <a:p>
                      <a:r>
                        <a:rPr lang="en-US" sz="1800" dirty="0" err="1" smtClean="0"/>
                        <a:t>Lektor</a:t>
                      </a:r>
                      <a:endParaRPr lang="en-US" sz="1800" dirty="0"/>
                    </a:p>
                  </a:txBody>
                  <a:tcPr marT="45724" marB="45724"/>
                </a:tc>
                <a:tc>
                  <a:txBody>
                    <a:bodyPr/>
                    <a:lstStyle/>
                    <a:p>
                      <a:pPr algn="ctr"/>
                      <a:r>
                        <a:rPr lang="en-US" sz="1800" dirty="0" smtClean="0"/>
                        <a:t>Magister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a:t>
                      </a:r>
                      <a:endParaRPr lang="en-US" sz="1800" dirty="0"/>
                    </a:p>
                  </a:txBody>
                  <a:tcPr marT="45724" marB="45724"/>
                </a:tc>
                <a:tc>
                  <a:txBody>
                    <a:bodyPr/>
                    <a:lstStyle/>
                    <a:p>
                      <a:pPr algn="ctr"/>
                      <a:r>
                        <a:rPr lang="en-US" sz="1800" dirty="0" smtClean="0"/>
                        <a:t>-</a:t>
                      </a:r>
                      <a:endParaRPr lang="en-US" sz="1800" dirty="0"/>
                    </a:p>
                  </a:txBody>
                  <a:tcPr marT="45724" marB="45724"/>
                </a:tc>
              </a:tr>
              <a:tr h="365793">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B</a:t>
                      </a:r>
                      <a:endParaRPr lang="en-US" sz="1800" dirty="0"/>
                    </a:p>
                  </a:txBody>
                  <a:tcPr marT="45724" marB="45724"/>
                </a:tc>
              </a:tr>
              <a:tr h="365793">
                <a:tc rowSpan="2">
                  <a:txBody>
                    <a:bodyPr/>
                    <a:lstStyle/>
                    <a:p>
                      <a:r>
                        <a:rPr lang="en-US" sz="1800" dirty="0" smtClean="0"/>
                        <a:t>3</a:t>
                      </a:r>
                      <a:endParaRPr lang="en-US" sz="1800" dirty="0"/>
                    </a:p>
                  </a:txBody>
                  <a:tcPr marT="45724" marB="45724"/>
                </a:tc>
                <a:tc rowSpan="2">
                  <a:txBody>
                    <a:bodyPr/>
                    <a:lstStyle/>
                    <a:p>
                      <a:r>
                        <a:rPr lang="en-US" sz="1800" dirty="0" err="1" smtClean="0"/>
                        <a:t>Lektor</a:t>
                      </a:r>
                      <a:r>
                        <a:rPr lang="en-US" sz="1800" dirty="0" smtClean="0"/>
                        <a:t> </a:t>
                      </a:r>
                      <a:r>
                        <a:rPr lang="en-US" sz="1800" dirty="0" err="1" smtClean="0"/>
                        <a:t>Kepala</a:t>
                      </a:r>
                      <a:endParaRPr lang="en-US" sz="1800" dirty="0"/>
                    </a:p>
                  </a:txBody>
                  <a:tcPr marT="45724" marB="45724"/>
                </a:tc>
                <a:tc>
                  <a:txBody>
                    <a:bodyPr/>
                    <a:lstStyle/>
                    <a:p>
                      <a:pPr algn="ctr"/>
                      <a:r>
                        <a:rPr lang="en-US" sz="1800" dirty="0" smtClean="0"/>
                        <a:t>Magister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solidFill>
                            <a:srgbClr val="FF0000"/>
                          </a:solidFill>
                        </a:rPr>
                        <a:t>M</a:t>
                      </a:r>
                      <a:endParaRPr lang="en-US" sz="1800" dirty="0">
                        <a:solidFill>
                          <a:srgbClr val="FF0000"/>
                        </a:solidFill>
                      </a:endParaRPr>
                    </a:p>
                  </a:txBody>
                  <a:tcPr marT="45724" marB="45724"/>
                </a:tc>
                <a:tc>
                  <a:txBody>
                    <a:bodyPr/>
                    <a:lstStyle/>
                    <a:p>
                      <a:pPr algn="ctr"/>
                      <a:r>
                        <a:rPr lang="en-US" sz="1800" dirty="0" smtClean="0">
                          <a:solidFill>
                            <a:srgbClr val="FF0000"/>
                          </a:solidFill>
                        </a:rPr>
                        <a:t>B</a:t>
                      </a:r>
                      <a:endParaRPr lang="en-US" sz="1800" dirty="0">
                        <a:solidFill>
                          <a:srgbClr val="FF0000"/>
                        </a:solidFill>
                      </a:endParaRPr>
                    </a:p>
                  </a:txBody>
                  <a:tcPr marT="45724" marB="45724"/>
                </a:tc>
              </a:tr>
              <a:tr h="365793">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r>
              <a:tr h="365793">
                <a:tc>
                  <a:txBody>
                    <a:bodyPr/>
                    <a:lstStyle/>
                    <a:p>
                      <a:r>
                        <a:rPr lang="en-US" sz="1800" dirty="0" smtClean="0"/>
                        <a:t>4</a:t>
                      </a:r>
                      <a:endParaRPr lang="en-US" sz="1800" dirty="0"/>
                    </a:p>
                  </a:txBody>
                  <a:tcPr marT="45724" marB="45724"/>
                </a:tc>
                <a:tc>
                  <a:txBody>
                    <a:bodyPr/>
                    <a:lstStyle/>
                    <a:p>
                      <a:r>
                        <a:rPr lang="en-US" sz="1800" dirty="0" err="1" smtClean="0"/>
                        <a:t>Profesor</a:t>
                      </a:r>
                      <a:endParaRPr lang="en-US" sz="1800" dirty="0"/>
                    </a:p>
                  </a:txBody>
                  <a:tcPr marT="45724" marB="45724"/>
                </a:tc>
                <a:tc>
                  <a:txBody>
                    <a:bodyPr/>
                    <a:lstStyle/>
                    <a:p>
                      <a:pPr algn="ctr"/>
                      <a:r>
                        <a:rPr lang="en-US" sz="1800" dirty="0" err="1" smtClean="0"/>
                        <a:t>Doktor</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c>
                  <a:txBody>
                    <a:bodyPr/>
                    <a:lstStyle/>
                    <a:p>
                      <a:pPr algn="ctr"/>
                      <a:r>
                        <a:rPr lang="en-US" sz="1800" dirty="0" smtClean="0"/>
                        <a:t>M</a:t>
                      </a:r>
                      <a:endParaRPr lang="en-US" sz="1800" dirty="0"/>
                    </a:p>
                  </a:txBody>
                  <a:tcPr marT="45724" marB="45724"/>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Lampiran VI permenpan &amp; rb no. 17/2013</a:t>
            </a:r>
            <a:br>
              <a:rPr lang="id-ID" sz="3200" dirty="0" smtClean="0"/>
            </a:br>
            <a:r>
              <a:rPr lang="id-ID" sz="3200" dirty="0" smtClean="0"/>
              <a:t>tugas, wewenang  dan tanggung jawab membimbing</a:t>
            </a:r>
            <a:endParaRPr lang="id-ID" sz="32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7" name="Table 6"/>
          <p:cNvGraphicFramePr>
            <a:graphicFrameLocks noGrp="1"/>
          </p:cNvGraphicFramePr>
          <p:nvPr/>
        </p:nvGraphicFramePr>
        <p:xfrm>
          <a:off x="577850" y="1449387"/>
          <a:ext cx="10873920" cy="3239336"/>
        </p:xfrm>
        <a:graphic>
          <a:graphicData uri="http://schemas.openxmlformats.org/drawingml/2006/table">
            <a:tbl>
              <a:tblPr firstRow="1" bandRow="1">
                <a:tableStyleId>{5C22544A-7EE6-4342-B048-85BDC9FD1C3A}</a:tableStyleId>
              </a:tblPr>
              <a:tblGrid>
                <a:gridCol w="753639"/>
                <a:gridCol w="2476237"/>
                <a:gridCol w="2045588"/>
                <a:gridCol w="2368575"/>
                <a:gridCol w="1614939"/>
                <a:gridCol w="1614942"/>
              </a:tblGrid>
              <a:tr h="464776">
                <a:tc rowSpan="2">
                  <a:txBody>
                    <a:bodyPr/>
                    <a:lstStyle/>
                    <a:p>
                      <a:pPr algn="ctr"/>
                      <a:r>
                        <a:rPr lang="en-US" sz="1800" dirty="0" smtClean="0"/>
                        <a:t>NO</a:t>
                      </a:r>
                      <a:endParaRPr lang="en-US" sz="1800" b="1" dirty="0">
                        <a:solidFill>
                          <a:schemeClr val="bg1"/>
                        </a:solidFill>
                      </a:endParaRPr>
                    </a:p>
                  </a:txBody>
                  <a:tcPr marT="45735" marB="45735" anchor="ctr"/>
                </a:tc>
                <a:tc rowSpan="2">
                  <a:txBody>
                    <a:bodyPr/>
                    <a:lstStyle/>
                    <a:p>
                      <a:pPr algn="ctr"/>
                      <a:r>
                        <a:rPr lang="en-US" sz="1800" dirty="0" smtClean="0"/>
                        <a:t>JABATAN AKADEMIK DOSEN</a:t>
                      </a:r>
                      <a:endParaRPr lang="en-US" sz="1800" b="1" dirty="0">
                        <a:solidFill>
                          <a:schemeClr val="bg1"/>
                        </a:solidFill>
                      </a:endParaRPr>
                    </a:p>
                  </a:txBody>
                  <a:tcPr marT="45735" marB="45735" anchor="ctr"/>
                </a:tc>
                <a:tc rowSpan="2">
                  <a:txBody>
                    <a:bodyPr/>
                    <a:lstStyle/>
                    <a:p>
                      <a:pPr algn="ctr"/>
                      <a:r>
                        <a:rPr lang="en-US" sz="1600" dirty="0" smtClean="0"/>
                        <a:t>KUALIFIKASI AKADEMIK</a:t>
                      </a:r>
                      <a:endParaRPr lang="en-US" sz="1600" b="1" dirty="0">
                        <a:solidFill>
                          <a:schemeClr val="bg1"/>
                        </a:solidFill>
                      </a:endParaRPr>
                    </a:p>
                  </a:txBody>
                  <a:tcPr marT="45735" marB="45735" anchor="ctr"/>
                </a:tc>
                <a:tc gridSpan="3">
                  <a:txBody>
                    <a:bodyPr/>
                    <a:lstStyle/>
                    <a:p>
                      <a:pPr algn="ctr"/>
                      <a:r>
                        <a:rPr lang="en-US" sz="1800" dirty="0" smtClean="0"/>
                        <a:t>BIMBINGAN TUGAS AKHIR</a:t>
                      </a:r>
                      <a:endParaRPr lang="en-US" sz="1800" b="1" dirty="0">
                        <a:solidFill>
                          <a:schemeClr val="bg1"/>
                        </a:solidFill>
                      </a:endParaRPr>
                    </a:p>
                  </a:txBody>
                  <a:tcPr marT="45735" marB="45735" anchor="ctr"/>
                </a:tc>
                <a:tc hMerge="1">
                  <a:txBody>
                    <a:bodyPr/>
                    <a:lstStyle/>
                    <a:p>
                      <a:endParaRPr lang="en-US" dirty="0"/>
                    </a:p>
                  </a:txBody>
                  <a:tcPr/>
                </a:tc>
                <a:tc hMerge="1">
                  <a:txBody>
                    <a:bodyPr/>
                    <a:lstStyle/>
                    <a:p>
                      <a:endParaRPr lang="en-US" dirty="0"/>
                    </a:p>
                  </a:txBody>
                  <a:tcPr/>
                </a:tc>
              </a:tr>
              <a:tr h="579304">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600" b="1" dirty="0" err="1" smtClean="0"/>
                        <a:t>Skripsi</a:t>
                      </a:r>
                      <a:r>
                        <a:rPr lang="en-US" sz="1600" b="1" dirty="0" smtClean="0"/>
                        <a:t>/</a:t>
                      </a:r>
                      <a:r>
                        <a:rPr lang="en-US" sz="1600" b="1" dirty="0" err="1" smtClean="0"/>
                        <a:t>Tugas</a:t>
                      </a:r>
                      <a:r>
                        <a:rPr lang="en-US" sz="1600" b="1" dirty="0" smtClean="0"/>
                        <a:t> </a:t>
                      </a:r>
                      <a:r>
                        <a:rPr lang="en-US" sz="1600" b="1" dirty="0" err="1" smtClean="0"/>
                        <a:t>Akhir</a:t>
                      </a:r>
                      <a:endParaRPr lang="en-US" sz="1600" b="1" dirty="0">
                        <a:solidFill>
                          <a:schemeClr val="bg1"/>
                        </a:solidFill>
                      </a:endParaRPr>
                    </a:p>
                  </a:txBody>
                  <a:tcPr marT="45735" marB="45735" anchor="ctr">
                    <a:solidFill>
                      <a:schemeClr val="accent1"/>
                    </a:solidFill>
                  </a:tcPr>
                </a:tc>
                <a:tc>
                  <a:txBody>
                    <a:bodyPr/>
                    <a:lstStyle/>
                    <a:p>
                      <a:pPr algn="ctr"/>
                      <a:r>
                        <a:rPr lang="en-US" sz="1800" b="1" dirty="0" err="1" smtClean="0"/>
                        <a:t>Tesis</a:t>
                      </a:r>
                      <a:endParaRPr lang="en-US" sz="1800" b="1" dirty="0">
                        <a:solidFill>
                          <a:schemeClr val="bg1"/>
                        </a:solidFill>
                      </a:endParaRPr>
                    </a:p>
                  </a:txBody>
                  <a:tcPr marT="45735" marB="45735" anchor="ctr">
                    <a:solidFill>
                      <a:schemeClr val="accent1"/>
                    </a:solidFill>
                  </a:tcPr>
                </a:tc>
                <a:tc>
                  <a:txBody>
                    <a:bodyPr/>
                    <a:lstStyle/>
                    <a:p>
                      <a:pPr algn="ctr"/>
                      <a:r>
                        <a:rPr lang="en-US" sz="1800" b="1" dirty="0" err="1" smtClean="0"/>
                        <a:t>Disertasi</a:t>
                      </a:r>
                      <a:endParaRPr lang="en-US" sz="1800" b="1" dirty="0">
                        <a:solidFill>
                          <a:schemeClr val="bg1"/>
                        </a:solidFill>
                      </a:endParaRPr>
                    </a:p>
                  </a:txBody>
                  <a:tcPr marT="45735" marB="45735" anchor="ctr">
                    <a:solidFill>
                      <a:schemeClr val="accent1"/>
                    </a:solidFill>
                  </a:tcPr>
                </a:tc>
              </a:tr>
              <a:tr h="365876">
                <a:tc rowSpan="2">
                  <a:txBody>
                    <a:bodyPr/>
                    <a:lstStyle/>
                    <a:p>
                      <a:r>
                        <a:rPr lang="en-US" sz="1800" dirty="0" smtClean="0"/>
                        <a:t>1</a:t>
                      </a:r>
                      <a:endParaRPr lang="en-US" sz="1800" dirty="0"/>
                    </a:p>
                  </a:txBody>
                  <a:tcPr marT="45735" marB="45735"/>
                </a:tc>
                <a:tc rowSpan="2">
                  <a:txBody>
                    <a:bodyPr/>
                    <a:lstStyle/>
                    <a:p>
                      <a:r>
                        <a:rPr lang="en-US" sz="1800" dirty="0" err="1" smtClean="0"/>
                        <a:t>Asisten</a:t>
                      </a:r>
                      <a:r>
                        <a:rPr lang="en-US" sz="1800" baseline="0" dirty="0" smtClean="0"/>
                        <a:t> </a:t>
                      </a:r>
                      <a:r>
                        <a:rPr lang="en-US" sz="1800" baseline="0" dirty="0" err="1" smtClean="0"/>
                        <a:t>Ahli</a:t>
                      </a:r>
                      <a:endParaRPr lang="en-US" sz="1800" dirty="0"/>
                    </a:p>
                  </a:txBody>
                  <a:tcPr marT="45735" marB="45735"/>
                </a:tc>
                <a:tc>
                  <a:txBody>
                    <a:bodyPr/>
                    <a:lstStyle/>
                    <a:p>
                      <a:pPr algn="ctr"/>
                      <a:r>
                        <a:rPr lang="en-US" sz="1800" dirty="0" smtClean="0"/>
                        <a:t>Magister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a:t>
                      </a:r>
                      <a:endParaRPr lang="en-US" sz="1800" dirty="0"/>
                    </a:p>
                  </a:txBody>
                  <a:tcPr marT="45735" marB="45735"/>
                </a:tc>
                <a:tc>
                  <a:txBody>
                    <a:bodyPr/>
                    <a:lstStyle/>
                    <a:p>
                      <a:pPr algn="ctr"/>
                      <a:r>
                        <a:rPr lang="en-US" sz="1800" dirty="0" smtClean="0"/>
                        <a:t>-</a:t>
                      </a:r>
                      <a:endParaRPr lang="en-US" sz="1800" dirty="0"/>
                    </a:p>
                  </a:txBody>
                  <a:tcPr marT="45735" marB="45735"/>
                </a:tc>
              </a:tr>
              <a:tr h="365876">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a:t>
                      </a:r>
                      <a:endParaRPr lang="en-US" sz="1800" dirty="0"/>
                    </a:p>
                  </a:txBody>
                  <a:tcPr marT="45735" marB="45735"/>
                </a:tc>
                <a:tc>
                  <a:txBody>
                    <a:bodyPr/>
                    <a:lstStyle/>
                    <a:p>
                      <a:pPr algn="ctr"/>
                      <a:r>
                        <a:rPr lang="en-US" sz="1800" dirty="0" smtClean="0"/>
                        <a:t>-</a:t>
                      </a:r>
                      <a:endParaRPr lang="en-US" sz="1800" dirty="0"/>
                    </a:p>
                  </a:txBody>
                  <a:tcPr marT="45735" marB="45735"/>
                </a:tc>
              </a:tr>
              <a:tr h="365876">
                <a:tc rowSpan="2">
                  <a:txBody>
                    <a:bodyPr/>
                    <a:lstStyle/>
                    <a:p>
                      <a:r>
                        <a:rPr lang="en-US" sz="1800" dirty="0" smtClean="0"/>
                        <a:t>2</a:t>
                      </a:r>
                      <a:endParaRPr lang="en-US" sz="1800" dirty="0"/>
                    </a:p>
                  </a:txBody>
                  <a:tcPr marT="45735" marB="45735"/>
                </a:tc>
                <a:tc rowSpan="2">
                  <a:txBody>
                    <a:bodyPr/>
                    <a:lstStyle/>
                    <a:p>
                      <a:r>
                        <a:rPr lang="en-US" sz="1800" dirty="0" err="1" smtClean="0"/>
                        <a:t>Lektor</a:t>
                      </a:r>
                      <a:endParaRPr lang="en-US" sz="1800" dirty="0"/>
                    </a:p>
                  </a:txBody>
                  <a:tcPr marT="45735" marB="45735"/>
                </a:tc>
                <a:tc>
                  <a:txBody>
                    <a:bodyPr/>
                    <a:lstStyle/>
                    <a:p>
                      <a:pPr algn="ctr"/>
                      <a:r>
                        <a:rPr lang="en-US" sz="1800" dirty="0" smtClean="0"/>
                        <a:t>Magister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a:t>
                      </a:r>
                      <a:endParaRPr lang="en-US" sz="1800" dirty="0"/>
                    </a:p>
                  </a:txBody>
                  <a:tcPr marT="45735" marB="45735"/>
                </a:tc>
                <a:tc>
                  <a:txBody>
                    <a:bodyPr/>
                    <a:lstStyle/>
                    <a:p>
                      <a:pPr algn="ctr"/>
                      <a:r>
                        <a:rPr lang="en-US" sz="1800" dirty="0" smtClean="0"/>
                        <a:t>-</a:t>
                      </a:r>
                      <a:endParaRPr lang="en-US" sz="1800" dirty="0"/>
                    </a:p>
                  </a:txBody>
                  <a:tcPr marT="45735" marB="45735"/>
                </a:tc>
              </a:tr>
              <a:tr h="365876">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a:t>
                      </a:r>
                      <a:endParaRPr lang="en-US" sz="1800" dirty="0"/>
                    </a:p>
                  </a:txBody>
                  <a:tcPr marT="45735" marB="45735"/>
                </a:tc>
              </a:tr>
              <a:tr h="365876">
                <a:tc>
                  <a:txBody>
                    <a:bodyPr/>
                    <a:lstStyle/>
                    <a:p>
                      <a:r>
                        <a:rPr lang="en-US" sz="1800" dirty="0" smtClean="0"/>
                        <a:t>3</a:t>
                      </a:r>
                      <a:endParaRPr lang="en-US" sz="1800" dirty="0"/>
                    </a:p>
                  </a:txBody>
                  <a:tcPr marT="45735" marB="45735"/>
                </a:tc>
                <a:tc>
                  <a:txBody>
                    <a:bodyPr/>
                    <a:lstStyle/>
                    <a:p>
                      <a:r>
                        <a:rPr lang="en-US" sz="1800" dirty="0" err="1" smtClean="0"/>
                        <a:t>Lektor</a:t>
                      </a:r>
                      <a:r>
                        <a:rPr lang="en-US" sz="1800" dirty="0" smtClean="0"/>
                        <a:t> </a:t>
                      </a:r>
                      <a:r>
                        <a:rPr lang="en-US" sz="1800" dirty="0" err="1" smtClean="0"/>
                        <a:t>Kepala</a:t>
                      </a:r>
                      <a:endParaRPr lang="en-US" sz="1800" dirty="0"/>
                    </a:p>
                  </a:txBody>
                  <a:tcPr marT="45735" marB="45735"/>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B/M**</a:t>
                      </a:r>
                      <a:endParaRPr lang="en-US" sz="1800" dirty="0"/>
                    </a:p>
                  </a:txBody>
                  <a:tcPr marT="45735" marB="45735"/>
                </a:tc>
              </a:tr>
              <a:tr h="365876">
                <a:tc>
                  <a:txBody>
                    <a:bodyPr/>
                    <a:lstStyle/>
                    <a:p>
                      <a:r>
                        <a:rPr lang="en-US" sz="1800" dirty="0" smtClean="0"/>
                        <a:t>4</a:t>
                      </a:r>
                      <a:endParaRPr lang="en-US" sz="1800" dirty="0"/>
                    </a:p>
                  </a:txBody>
                  <a:tcPr marT="45735" marB="45735"/>
                </a:tc>
                <a:tc>
                  <a:txBody>
                    <a:bodyPr/>
                    <a:lstStyle/>
                    <a:p>
                      <a:r>
                        <a:rPr lang="en-US" sz="1800" dirty="0" err="1" smtClean="0"/>
                        <a:t>Profesor</a:t>
                      </a:r>
                      <a:endParaRPr lang="en-US" sz="1800" dirty="0"/>
                    </a:p>
                  </a:txBody>
                  <a:tcPr marT="45735" marB="45735"/>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r>
            </a:tbl>
          </a:graphicData>
        </a:graphic>
      </p:graphicFrame>
      <p:sp>
        <p:nvSpPr>
          <p:cNvPr id="8" name="TextBox 2"/>
          <p:cNvSpPr txBox="1">
            <a:spLocks noChangeArrowheads="1"/>
          </p:cNvSpPr>
          <p:nvPr/>
        </p:nvSpPr>
        <p:spPr bwMode="auto">
          <a:xfrm>
            <a:off x="2685143" y="4978401"/>
            <a:ext cx="9274629" cy="1200329"/>
          </a:xfrm>
          <a:prstGeom prst="rect">
            <a:avLst/>
          </a:prstGeom>
          <a:noFill/>
          <a:ln w="9525">
            <a:noFill/>
            <a:miter lim="800000"/>
            <a:headEnd/>
            <a:tailEnd/>
          </a:ln>
        </p:spPr>
        <p:txBody>
          <a:bodyPr wrap="square">
            <a:spAutoFit/>
          </a:bodyPr>
          <a:lstStyle/>
          <a:p>
            <a:pPr eaLnBrk="1" hangingPunct="1"/>
            <a:r>
              <a:rPr lang="en-US" altLang="en-US" dirty="0" smtClean="0"/>
              <a:t>   </a:t>
            </a:r>
            <a:r>
              <a:rPr lang="id-ID" altLang="en-US" dirty="0" smtClean="0"/>
              <a:t>*</a:t>
            </a:r>
            <a:r>
              <a:rPr lang="en-US" altLang="en-US" dirty="0" smtClean="0"/>
              <a:t>   = </a:t>
            </a:r>
            <a:r>
              <a:rPr lang="id-ID" altLang="en-US" dirty="0" smtClean="0"/>
              <a:t>Golongan </a:t>
            </a:r>
            <a:r>
              <a:rPr lang="id-ID" altLang="en-US" dirty="0"/>
              <a:t>III </a:t>
            </a:r>
            <a:r>
              <a:rPr lang="en-US" altLang="en-US" dirty="0"/>
              <a:t>d</a:t>
            </a:r>
          </a:p>
          <a:p>
            <a:pPr eaLnBrk="1" hangingPunct="1"/>
            <a:r>
              <a:rPr lang="id-ID" altLang="en-US" dirty="0"/>
              <a:t>** </a:t>
            </a:r>
            <a:r>
              <a:rPr lang="en-US" altLang="en-US" dirty="0" smtClean="0"/>
              <a:t>   = </a:t>
            </a:r>
            <a:r>
              <a:rPr lang="id-ID" altLang="en-US" dirty="0" smtClean="0"/>
              <a:t>Lektor </a:t>
            </a:r>
            <a:r>
              <a:rPr lang="id-ID" altLang="en-US" dirty="0"/>
              <a:t>Kepala sebagai penulis utama pada jurnal internasional </a:t>
            </a:r>
            <a:r>
              <a:rPr lang="id-ID" altLang="en-US" dirty="0" smtClean="0"/>
              <a:t>bereputasi</a:t>
            </a:r>
            <a:endParaRPr lang="en-US" altLang="en-US" dirty="0" smtClean="0"/>
          </a:p>
          <a:p>
            <a:pPr eaLnBrk="1" hangingPunct="1"/>
            <a:r>
              <a:rPr lang="en-US" altLang="en-US" dirty="0" smtClean="0"/>
              <a:t>M     = </a:t>
            </a:r>
            <a:r>
              <a:rPr lang="en-US" altLang="en-US" dirty="0" err="1" smtClean="0"/>
              <a:t>Melaksanakan</a:t>
            </a:r>
            <a:endParaRPr lang="en-US" altLang="en-US" dirty="0" smtClean="0"/>
          </a:p>
          <a:p>
            <a:pPr eaLnBrk="1" hangingPunct="1"/>
            <a:r>
              <a:rPr lang="en-US" altLang="en-US" dirty="0" smtClean="0"/>
              <a:t>B      = </a:t>
            </a:r>
            <a:r>
              <a:rPr lang="en-US" altLang="en-US" dirty="0" err="1" smtClean="0"/>
              <a:t>Membantu</a:t>
            </a:r>
            <a:endParaRPr lang="en-US" altLang="en-US" dirty="0"/>
          </a:p>
        </p:txBody>
      </p:sp>
      <p:sp>
        <p:nvSpPr>
          <p:cNvPr id="9" name="Flowchart: Connector 8"/>
          <p:cNvSpPr/>
          <p:nvPr/>
        </p:nvSpPr>
        <p:spPr>
          <a:xfrm>
            <a:off x="1537449" y="5161372"/>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tugas, wewenang  dan tanggung jawab membimbing</a:t>
            </a:r>
            <a:br>
              <a:rPr lang="id-ID" sz="3200" dirty="0" smtClean="0"/>
            </a:br>
            <a:r>
              <a:rPr lang="id-ID" sz="3200" dirty="0" smtClean="0"/>
              <a:t> Revisi permenpan &amp; RB no. 46/2013</a:t>
            </a:r>
            <a:endParaRPr lang="id-ID" sz="32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extBox 2"/>
          <p:cNvSpPr txBox="1">
            <a:spLocks noChangeArrowheads="1"/>
          </p:cNvSpPr>
          <p:nvPr/>
        </p:nvSpPr>
        <p:spPr bwMode="auto">
          <a:xfrm>
            <a:off x="2685143" y="5065485"/>
            <a:ext cx="9274629" cy="1200329"/>
          </a:xfrm>
          <a:prstGeom prst="rect">
            <a:avLst/>
          </a:prstGeom>
          <a:noFill/>
          <a:ln w="9525">
            <a:noFill/>
            <a:miter lim="800000"/>
            <a:headEnd/>
            <a:tailEnd/>
          </a:ln>
        </p:spPr>
        <p:txBody>
          <a:bodyPr wrap="square">
            <a:spAutoFit/>
          </a:bodyPr>
          <a:lstStyle/>
          <a:p>
            <a:pPr eaLnBrk="1" hangingPunct="1"/>
            <a:r>
              <a:rPr lang="en-US" altLang="en-US" dirty="0" smtClean="0"/>
              <a:t>   </a:t>
            </a:r>
            <a:r>
              <a:rPr lang="id-ID" altLang="en-US" dirty="0" smtClean="0"/>
              <a:t>*</a:t>
            </a:r>
            <a:r>
              <a:rPr lang="en-US" altLang="en-US" dirty="0" smtClean="0"/>
              <a:t>   = </a:t>
            </a:r>
            <a:r>
              <a:rPr lang="id-ID" altLang="en-US" dirty="0" smtClean="0"/>
              <a:t>Golongan </a:t>
            </a:r>
            <a:r>
              <a:rPr lang="id-ID" altLang="en-US" dirty="0"/>
              <a:t>III </a:t>
            </a:r>
            <a:r>
              <a:rPr lang="en-US" altLang="en-US" dirty="0"/>
              <a:t>d</a:t>
            </a:r>
          </a:p>
          <a:p>
            <a:pPr eaLnBrk="1" hangingPunct="1"/>
            <a:r>
              <a:rPr lang="id-ID" altLang="en-US" dirty="0"/>
              <a:t>** </a:t>
            </a:r>
            <a:r>
              <a:rPr lang="en-US" altLang="en-US" dirty="0" smtClean="0"/>
              <a:t>   = </a:t>
            </a:r>
            <a:r>
              <a:rPr lang="id-ID" altLang="en-US" dirty="0" smtClean="0"/>
              <a:t>Lektor </a:t>
            </a:r>
            <a:r>
              <a:rPr lang="id-ID" altLang="en-US" dirty="0"/>
              <a:t>Kepala sebagai penulis utama pada jurnal internasional </a:t>
            </a:r>
            <a:r>
              <a:rPr lang="id-ID" altLang="en-US" dirty="0" smtClean="0"/>
              <a:t>bereputasi</a:t>
            </a:r>
            <a:endParaRPr lang="en-US" altLang="en-US" dirty="0" smtClean="0"/>
          </a:p>
          <a:p>
            <a:pPr eaLnBrk="1" hangingPunct="1"/>
            <a:r>
              <a:rPr lang="en-US" altLang="en-US" dirty="0" smtClean="0"/>
              <a:t>M     = </a:t>
            </a:r>
            <a:r>
              <a:rPr lang="en-US" altLang="en-US" dirty="0" err="1" smtClean="0"/>
              <a:t>Melaksanakan</a:t>
            </a:r>
            <a:endParaRPr lang="en-US" altLang="en-US" dirty="0" smtClean="0"/>
          </a:p>
          <a:p>
            <a:pPr eaLnBrk="1" hangingPunct="1"/>
            <a:r>
              <a:rPr lang="en-US" altLang="en-US" dirty="0" smtClean="0"/>
              <a:t>B      = </a:t>
            </a:r>
            <a:r>
              <a:rPr lang="en-US" altLang="en-US" dirty="0" err="1" smtClean="0"/>
              <a:t>Membantu</a:t>
            </a:r>
            <a:endParaRPr lang="en-US" altLang="en-US" dirty="0"/>
          </a:p>
        </p:txBody>
      </p:sp>
      <p:sp>
        <p:nvSpPr>
          <p:cNvPr id="9" name="Flowchart: Connector 8"/>
          <p:cNvSpPr/>
          <p:nvPr/>
        </p:nvSpPr>
        <p:spPr>
          <a:xfrm>
            <a:off x="1537449" y="5190400"/>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graphicFrame>
        <p:nvGraphicFramePr>
          <p:cNvPr id="10" name="Table 9"/>
          <p:cNvGraphicFramePr>
            <a:graphicFrameLocks noGrp="1"/>
          </p:cNvGraphicFramePr>
          <p:nvPr>
            <p:extLst>
              <p:ext uri="{D42A27DB-BD31-4B8C-83A1-F6EECF244321}">
                <p14:modId xmlns:p14="http://schemas.microsoft.com/office/powerpoint/2010/main" xmlns="" val="1986940238"/>
              </p:ext>
            </p:extLst>
          </p:nvPr>
        </p:nvGraphicFramePr>
        <p:xfrm>
          <a:off x="621392" y="1368878"/>
          <a:ext cx="11077121" cy="3563824"/>
        </p:xfrm>
        <a:graphic>
          <a:graphicData uri="http://schemas.openxmlformats.org/drawingml/2006/table">
            <a:tbl>
              <a:tblPr firstRow="1" bandRow="1">
                <a:tableStyleId>{5C22544A-7EE6-4342-B048-85BDC9FD1C3A}</a:tableStyleId>
              </a:tblPr>
              <a:tblGrid>
                <a:gridCol w="767722"/>
                <a:gridCol w="2522511"/>
                <a:gridCol w="2083813"/>
                <a:gridCol w="2412837"/>
                <a:gridCol w="1645118"/>
                <a:gridCol w="1645120"/>
              </a:tblGrid>
              <a:tr h="446620">
                <a:tc rowSpan="2">
                  <a:txBody>
                    <a:bodyPr/>
                    <a:lstStyle/>
                    <a:p>
                      <a:pPr algn="ctr"/>
                      <a:r>
                        <a:rPr lang="en-US" sz="1800" dirty="0" smtClean="0"/>
                        <a:t>NO</a:t>
                      </a:r>
                      <a:endParaRPr lang="en-US" sz="1800" b="1" dirty="0">
                        <a:solidFill>
                          <a:schemeClr val="bg1"/>
                        </a:solidFill>
                      </a:endParaRPr>
                    </a:p>
                  </a:txBody>
                  <a:tcPr marT="45735" marB="45735" anchor="ctr"/>
                </a:tc>
                <a:tc rowSpan="2">
                  <a:txBody>
                    <a:bodyPr/>
                    <a:lstStyle/>
                    <a:p>
                      <a:pPr algn="ctr"/>
                      <a:r>
                        <a:rPr lang="en-US" sz="1800" dirty="0" smtClean="0"/>
                        <a:t>JABATAN AKADEMIK DOSEN</a:t>
                      </a:r>
                      <a:endParaRPr lang="en-US" sz="1800" b="1" dirty="0">
                        <a:solidFill>
                          <a:schemeClr val="bg1"/>
                        </a:solidFill>
                      </a:endParaRPr>
                    </a:p>
                  </a:txBody>
                  <a:tcPr marT="45735" marB="45735" anchor="ctr"/>
                </a:tc>
                <a:tc rowSpan="2">
                  <a:txBody>
                    <a:bodyPr/>
                    <a:lstStyle/>
                    <a:p>
                      <a:pPr algn="ctr"/>
                      <a:r>
                        <a:rPr lang="en-US" sz="1600" dirty="0" smtClean="0"/>
                        <a:t>KUALIFIKASI AKADEMIK</a:t>
                      </a:r>
                      <a:endParaRPr lang="en-US" sz="1600" b="1" dirty="0">
                        <a:solidFill>
                          <a:schemeClr val="bg1"/>
                        </a:solidFill>
                      </a:endParaRPr>
                    </a:p>
                  </a:txBody>
                  <a:tcPr marT="45735" marB="45735" anchor="ctr"/>
                </a:tc>
                <a:tc gridSpan="3">
                  <a:txBody>
                    <a:bodyPr/>
                    <a:lstStyle/>
                    <a:p>
                      <a:pPr algn="ctr"/>
                      <a:r>
                        <a:rPr lang="en-US" sz="1800" dirty="0" smtClean="0"/>
                        <a:t>BIMBINGAN TUGAS AKHIR</a:t>
                      </a:r>
                      <a:endParaRPr lang="en-US" sz="1800" b="1" dirty="0">
                        <a:solidFill>
                          <a:schemeClr val="bg1"/>
                        </a:solidFill>
                      </a:endParaRPr>
                    </a:p>
                  </a:txBody>
                  <a:tcPr marT="45735" marB="45735" anchor="ctr"/>
                </a:tc>
                <a:tc hMerge="1">
                  <a:txBody>
                    <a:bodyPr/>
                    <a:lstStyle/>
                    <a:p>
                      <a:endParaRPr lang="en-US" dirty="0"/>
                    </a:p>
                  </a:txBody>
                  <a:tcPr/>
                </a:tc>
                <a:tc hMerge="1">
                  <a:txBody>
                    <a:bodyPr/>
                    <a:lstStyle/>
                    <a:p>
                      <a:endParaRPr lang="en-US" dirty="0"/>
                    </a:p>
                  </a:txBody>
                  <a:tcPr/>
                </a:tc>
              </a:tr>
              <a:tr h="556674">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r>
                        <a:rPr lang="en-US" sz="1600" b="1" dirty="0" err="1" smtClean="0">
                          <a:solidFill>
                            <a:schemeClr val="tx1"/>
                          </a:solidFill>
                        </a:rPr>
                        <a:t>Skripsi</a:t>
                      </a:r>
                      <a:r>
                        <a:rPr lang="en-US" sz="1600" b="1" dirty="0" smtClean="0">
                          <a:solidFill>
                            <a:schemeClr val="tx1"/>
                          </a:solidFill>
                        </a:rPr>
                        <a:t>/</a:t>
                      </a:r>
                      <a:r>
                        <a:rPr lang="en-US" sz="1600" b="1" dirty="0" err="1" smtClean="0">
                          <a:solidFill>
                            <a:schemeClr val="tx1"/>
                          </a:solidFill>
                        </a:rPr>
                        <a:t>Tugas</a:t>
                      </a:r>
                      <a:r>
                        <a:rPr lang="en-US" sz="1600" b="1" dirty="0" smtClean="0">
                          <a:solidFill>
                            <a:schemeClr val="tx1"/>
                          </a:solidFill>
                        </a:rPr>
                        <a:t> </a:t>
                      </a:r>
                      <a:r>
                        <a:rPr lang="en-US" sz="1600" b="1" dirty="0" err="1" smtClean="0">
                          <a:solidFill>
                            <a:schemeClr val="tx1"/>
                          </a:solidFill>
                        </a:rPr>
                        <a:t>Akhir</a:t>
                      </a:r>
                      <a:endParaRPr lang="en-US" sz="1600" b="1" dirty="0">
                        <a:solidFill>
                          <a:schemeClr val="tx1"/>
                        </a:solidFill>
                      </a:endParaRPr>
                    </a:p>
                  </a:txBody>
                  <a:tcPr marT="45735" marB="45735" anchor="ctr">
                    <a:solidFill>
                      <a:schemeClr val="accent1"/>
                    </a:solidFill>
                  </a:tcPr>
                </a:tc>
                <a:tc>
                  <a:txBody>
                    <a:bodyPr/>
                    <a:lstStyle/>
                    <a:p>
                      <a:pPr algn="ctr"/>
                      <a:r>
                        <a:rPr lang="en-US" sz="1800" b="1" dirty="0" err="1" smtClean="0">
                          <a:solidFill>
                            <a:schemeClr val="tx1"/>
                          </a:solidFill>
                        </a:rPr>
                        <a:t>Tesis</a:t>
                      </a:r>
                      <a:endParaRPr lang="en-US" sz="1800" b="1" dirty="0">
                        <a:solidFill>
                          <a:schemeClr val="tx1"/>
                        </a:solidFill>
                      </a:endParaRPr>
                    </a:p>
                  </a:txBody>
                  <a:tcPr marT="45735" marB="45735" anchor="ctr">
                    <a:solidFill>
                      <a:schemeClr val="accent1"/>
                    </a:solidFill>
                  </a:tcPr>
                </a:tc>
                <a:tc>
                  <a:txBody>
                    <a:bodyPr/>
                    <a:lstStyle/>
                    <a:p>
                      <a:pPr algn="ctr"/>
                      <a:r>
                        <a:rPr lang="en-US" sz="1800" b="1" dirty="0" err="1" smtClean="0">
                          <a:solidFill>
                            <a:schemeClr val="tx1"/>
                          </a:solidFill>
                        </a:rPr>
                        <a:t>Disertasi</a:t>
                      </a:r>
                      <a:endParaRPr lang="en-US" sz="1800" b="1" dirty="0">
                        <a:solidFill>
                          <a:schemeClr val="tx1"/>
                        </a:solidFill>
                      </a:endParaRPr>
                    </a:p>
                  </a:txBody>
                  <a:tcPr marT="45735" marB="45735" anchor="ctr">
                    <a:solidFill>
                      <a:schemeClr val="accent1"/>
                    </a:solidFill>
                  </a:tcPr>
                </a:tc>
              </a:tr>
              <a:tr h="351584">
                <a:tc rowSpan="2">
                  <a:txBody>
                    <a:bodyPr/>
                    <a:lstStyle/>
                    <a:p>
                      <a:r>
                        <a:rPr lang="en-US" sz="1800" dirty="0" smtClean="0"/>
                        <a:t>1</a:t>
                      </a:r>
                      <a:endParaRPr lang="en-US" sz="1800" dirty="0"/>
                    </a:p>
                  </a:txBody>
                  <a:tcPr marT="45735" marB="45735"/>
                </a:tc>
                <a:tc rowSpan="2">
                  <a:txBody>
                    <a:bodyPr/>
                    <a:lstStyle/>
                    <a:p>
                      <a:r>
                        <a:rPr lang="en-US" sz="1800" dirty="0" err="1" smtClean="0"/>
                        <a:t>Asisten</a:t>
                      </a:r>
                      <a:r>
                        <a:rPr lang="en-US" sz="1800" baseline="0" dirty="0" smtClean="0"/>
                        <a:t> </a:t>
                      </a:r>
                      <a:r>
                        <a:rPr lang="en-US" sz="1800" baseline="0" dirty="0" err="1" smtClean="0"/>
                        <a:t>Ahli</a:t>
                      </a:r>
                      <a:endParaRPr lang="en-US" sz="1800" dirty="0"/>
                    </a:p>
                  </a:txBody>
                  <a:tcPr marT="45735" marB="45735"/>
                </a:tc>
                <a:tc>
                  <a:txBody>
                    <a:bodyPr/>
                    <a:lstStyle/>
                    <a:p>
                      <a:pPr algn="ctr"/>
                      <a:r>
                        <a:rPr lang="en-US" sz="1800" dirty="0" smtClean="0"/>
                        <a:t>Magister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a:t>
                      </a:r>
                      <a:endParaRPr lang="en-US" sz="1800" dirty="0"/>
                    </a:p>
                  </a:txBody>
                  <a:tcPr marT="45735" marB="45735"/>
                </a:tc>
                <a:tc>
                  <a:txBody>
                    <a:bodyPr/>
                    <a:lstStyle/>
                    <a:p>
                      <a:pPr algn="ctr"/>
                      <a:r>
                        <a:rPr lang="en-US" sz="1800" dirty="0" smtClean="0"/>
                        <a:t>-</a:t>
                      </a:r>
                      <a:endParaRPr lang="en-US" sz="1800" dirty="0"/>
                    </a:p>
                  </a:txBody>
                  <a:tcPr marT="45735" marB="45735"/>
                </a:tc>
              </a:tr>
              <a:tr h="351584">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a:t>
                      </a:r>
                      <a:endParaRPr lang="en-US" sz="1800" dirty="0"/>
                    </a:p>
                  </a:txBody>
                  <a:tcPr marT="45735" marB="45735"/>
                </a:tc>
                <a:tc>
                  <a:txBody>
                    <a:bodyPr/>
                    <a:lstStyle/>
                    <a:p>
                      <a:pPr algn="ctr"/>
                      <a:r>
                        <a:rPr lang="en-US" sz="1800" dirty="0" smtClean="0"/>
                        <a:t>-</a:t>
                      </a:r>
                      <a:endParaRPr lang="en-US" sz="1800" dirty="0"/>
                    </a:p>
                  </a:txBody>
                  <a:tcPr marT="45735" marB="45735"/>
                </a:tc>
              </a:tr>
              <a:tr h="351584">
                <a:tc rowSpan="2">
                  <a:txBody>
                    <a:bodyPr/>
                    <a:lstStyle/>
                    <a:p>
                      <a:r>
                        <a:rPr lang="en-US" sz="1800" dirty="0" smtClean="0"/>
                        <a:t>2</a:t>
                      </a:r>
                      <a:endParaRPr lang="en-US" sz="1800" dirty="0"/>
                    </a:p>
                  </a:txBody>
                  <a:tcPr marT="45735" marB="45735"/>
                </a:tc>
                <a:tc rowSpan="2">
                  <a:txBody>
                    <a:bodyPr/>
                    <a:lstStyle/>
                    <a:p>
                      <a:r>
                        <a:rPr lang="en-US" sz="1800" dirty="0" err="1" smtClean="0"/>
                        <a:t>Lektor</a:t>
                      </a:r>
                      <a:endParaRPr lang="en-US" sz="1800" dirty="0"/>
                    </a:p>
                  </a:txBody>
                  <a:tcPr marT="45735" marB="45735"/>
                </a:tc>
                <a:tc>
                  <a:txBody>
                    <a:bodyPr/>
                    <a:lstStyle/>
                    <a:p>
                      <a:pPr algn="ctr"/>
                      <a:r>
                        <a:rPr lang="en-US" sz="1800" dirty="0" smtClean="0"/>
                        <a:t>Magister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solidFill>
                            <a:srgbClr val="FF0000"/>
                          </a:solidFill>
                        </a:rPr>
                        <a:t>B*</a:t>
                      </a:r>
                      <a:endParaRPr lang="en-US" sz="1800" dirty="0">
                        <a:solidFill>
                          <a:srgbClr val="FF0000"/>
                        </a:solidFill>
                      </a:endParaRPr>
                    </a:p>
                  </a:txBody>
                  <a:tcPr marT="45735" marB="45735"/>
                </a:tc>
                <a:tc>
                  <a:txBody>
                    <a:bodyPr/>
                    <a:lstStyle/>
                    <a:p>
                      <a:pPr algn="ctr"/>
                      <a:r>
                        <a:rPr lang="en-US" sz="1800" dirty="0" smtClean="0"/>
                        <a:t>-</a:t>
                      </a:r>
                      <a:endParaRPr lang="en-US" sz="1800" dirty="0"/>
                    </a:p>
                  </a:txBody>
                  <a:tcPr marT="45735" marB="45735"/>
                </a:tc>
              </a:tr>
              <a:tr h="351584">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a:t>
                      </a:r>
                      <a:endParaRPr lang="en-US" sz="1800" dirty="0"/>
                    </a:p>
                  </a:txBody>
                  <a:tcPr marT="45735" marB="45735"/>
                </a:tc>
              </a:tr>
              <a:tr h="351584">
                <a:tc rowSpan="2">
                  <a:txBody>
                    <a:bodyPr/>
                    <a:lstStyle/>
                    <a:p>
                      <a:r>
                        <a:rPr lang="en-US" sz="1800" dirty="0" smtClean="0"/>
                        <a:t>3</a:t>
                      </a:r>
                      <a:endParaRPr lang="en-US" sz="1800" dirty="0"/>
                    </a:p>
                  </a:txBody>
                  <a:tcPr marT="45735" marB="45735"/>
                </a:tc>
                <a:tc rowSpan="2">
                  <a:txBody>
                    <a:bodyPr/>
                    <a:lstStyle/>
                    <a:p>
                      <a:r>
                        <a:rPr lang="en-US" sz="1800" dirty="0" err="1" smtClean="0"/>
                        <a:t>Lektor</a:t>
                      </a:r>
                      <a:r>
                        <a:rPr lang="en-US" sz="1800" dirty="0" smtClean="0"/>
                        <a:t> </a:t>
                      </a:r>
                      <a:r>
                        <a:rPr lang="en-US" sz="1800" dirty="0" err="1" smtClean="0"/>
                        <a:t>Kepala</a:t>
                      </a:r>
                      <a:endParaRPr lang="en-US" sz="1800" dirty="0"/>
                    </a:p>
                  </a:txBody>
                  <a:tcPr marT="45735" marB="45735"/>
                </a:tc>
                <a:tc>
                  <a:txBody>
                    <a:bodyPr/>
                    <a:lstStyle/>
                    <a:p>
                      <a:pPr algn="ctr"/>
                      <a:r>
                        <a:rPr lang="en-US" sz="1800" dirty="0" smtClean="0"/>
                        <a:t>Magister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solidFill>
                            <a:srgbClr val="FF0000"/>
                          </a:solidFill>
                        </a:rPr>
                        <a:t>M</a:t>
                      </a:r>
                      <a:endParaRPr lang="en-US" sz="1800" dirty="0">
                        <a:solidFill>
                          <a:srgbClr val="FF0000"/>
                        </a:solidFill>
                      </a:endParaRPr>
                    </a:p>
                  </a:txBody>
                  <a:tcPr marT="45735" marB="45735"/>
                </a:tc>
                <a:tc>
                  <a:txBody>
                    <a:bodyPr/>
                    <a:lstStyle/>
                    <a:p>
                      <a:pPr algn="ctr"/>
                      <a:r>
                        <a:rPr lang="en-US" sz="1800" dirty="0" smtClean="0">
                          <a:solidFill>
                            <a:srgbClr val="FF0000"/>
                          </a:solidFill>
                        </a:rPr>
                        <a:t>B</a:t>
                      </a:r>
                      <a:endParaRPr lang="en-US" sz="1800" dirty="0">
                        <a:solidFill>
                          <a:srgbClr val="FF0000"/>
                        </a:solidFill>
                      </a:endParaRPr>
                    </a:p>
                  </a:txBody>
                  <a:tcPr marT="45735" marB="45735"/>
                </a:tc>
              </a:tr>
              <a:tr h="351584">
                <a:tc vMerge="1">
                  <a:txBody>
                    <a:bodyPr/>
                    <a:lstStyle/>
                    <a:p>
                      <a:endParaRPr lang="en-US" dirty="0"/>
                    </a:p>
                  </a:txBody>
                  <a:tcPr/>
                </a:tc>
                <a:tc vMerge="1">
                  <a:txBody>
                    <a:bodyPr/>
                    <a:lstStyle/>
                    <a:p>
                      <a:endParaRPr lang="en-US" dirty="0"/>
                    </a:p>
                  </a:txBody>
                  <a:tcPr/>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B/M**</a:t>
                      </a:r>
                      <a:endParaRPr lang="en-US" sz="1800" dirty="0"/>
                    </a:p>
                  </a:txBody>
                  <a:tcPr marT="45735" marB="45735"/>
                </a:tc>
              </a:tr>
              <a:tr h="351584">
                <a:tc>
                  <a:txBody>
                    <a:bodyPr/>
                    <a:lstStyle/>
                    <a:p>
                      <a:r>
                        <a:rPr lang="en-US" sz="1800" dirty="0" smtClean="0"/>
                        <a:t>4</a:t>
                      </a:r>
                      <a:endParaRPr lang="en-US" sz="1800" dirty="0"/>
                    </a:p>
                  </a:txBody>
                  <a:tcPr marT="45735" marB="45735"/>
                </a:tc>
                <a:tc>
                  <a:txBody>
                    <a:bodyPr/>
                    <a:lstStyle/>
                    <a:p>
                      <a:r>
                        <a:rPr lang="en-US" sz="1800" dirty="0" err="1" smtClean="0"/>
                        <a:t>Profesor</a:t>
                      </a:r>
                      <a:endParaRPr lang="en-US" sz="1800" dirty="0"/>
                    </a:p>
                  </a:txBody>
                  <a:tcPr marT="45735" marB="45735"/>
                </a:tc>
                <a:tc>
                  <a:txBody>
                    <a:bodyPr/>
                    <a:lstStyle/>
                    <a:p>
                      <a:pPr algn="ctr"/>
                      <a:r>
                        <a:rPr lang="en-US" sz="1800" dirty="0" err="1" smtClean="0"/>
                        <a:t>Doktor</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c>
                  <a:txBody>
                    <a:bodyPr/>
                    <a:lstStyle/>
                    <a:p>
                      <a:pPr algn="ctr"/>
                      <a:r>
                        <a:rPr lang="en-US" sz="1800" dirty="0" smtClean="0"/>
                        <a:t>M</a:t>
                      </a:r>
                      <a:endParaRPr lang="en-US" sz="1800" dirty="0"/>
                    </a:p>
                  </a:txBody>
                  <a:tcPr marT="45735" marB="45735"/>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Jabatan akademik dosen</a:t>
            </a:r>
            <a:endParaRPr lang="id-ID" dirty="0"/>
          </a:p>
        </p:txBody>
      </p:sp>
      <p:sp>
        <p:nvSpPr>
          <p:cNvPr id="4" name="Content Placeholder 2"/>
          <p:cNvSpPr>
            <a:spLocks noGrp="1"/>
          </p:cNvSpPr>
          <p:nvPr>
            <p:ph idx="1"/>
          </p:nvPr>
        </p:nvSpPr>
        <p:spPr>
          <a:xfrm>
            <a:off x="1571502" y="1971517"/>
            <a:ext cx="10218602" cy="510425"/>
          </a:xfrm>
        </p:spPr>
        <p:txBody>
          <a:bodyPr>
            <a:normAutofit/>
          </a:bodyPr>
          <a:lstStyle/>
          <a:p>
            <a:pPr marL="0" indent="0">
              <a:buNone/>
            </a:pPr>
            <a:r>
              <a:rPr lang="id-ID" dirty="0" smtClean="0">
                <a:latin typeface="Montserrat Light" pitchFamily="50" charset="0"/>
              </a:rPr>
              <a:t>Jabatan Karier</a:t>
            </a:r>
            <a:endParaRPr lang="en-US" dirty="0">
              <a:latin typeface="Montserrat Light" pitchFamily="50" charset="0"/>
            </a:endParaRPr>
          </a:p>
        </p:txBody>
      </p:sp>
      <p:sp>
        <p:nvSpPr>
          <p:cNvPr id="5" name="Flowchart: Connector 4"/>
          <p:cNvSpPr/>
          <p:nvPr/>
        </p:nvSpPr>
        <p:spPr>
          <a:xfrm>
            <a:off x="856607" y="1890226"/>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
        <p:nvSpPr>
          <p:cNvPr id="6" name="Content Placeholder 2"/>
          <p:cNvSpPr txBox="1">
            <a:spLocks/>
          </p:cNvSpPr>
          <p:nvPr/>
        </p:nvSpPr>
        <p:spPr>
          <a:xfrm>
            <a:off x="1564247" y="2936721"/>
            <a:ext cx="10218602" cy="887798"/>
          </a:xfrm>
          <a:prstGeom prst="rect">
            <a:avLst/>
          </a:prstGeom>
        </p:spPr>
        <p:txBody>
          <a:bodyPr vert="horz" lIns="91440" tIns="45720" rIns="91440" bIns="45720" rtlCol="0">
            <a:normAutofit/>
          </a:bodyPr>
          <a:lstStyle/>
          <a:p>
            <a:pPr>
              <a:lnSpc>
                <a:spcPct val="90000"/>
              </a:lnSpc>
              <a:spcBef>
                <a:spcPts val="1000"/>
              </a:spcBef>
            </a:pPr>
            <a:r>
              <a:rPr lang="en-US" sz="2800" dirty="0" err="1" smtClean="0">
                <a:latin typeface="Montserrat Light" pitchFamily="50" charset="0"/>
              </a:rPr>
              <a:t>Tugas</a:t>
            </a:r>
            <a:r>
              <a:rPr lang="en-US" sz="2800" dirty="0" smtClean="0">
                <a:latin typeface="Montserrat Light" pitchFamily="50" charset="0"/>
              </a:rPr>
              <a:t> </a:t>
            </a:r>
            <a:r>
              <a:rPr lang="en-US" sz="2800" dirty="0" err="1" smtClean="0">
                <a:latin typeface="Montserrat Light" pitchFamily="50" charset="0"/>
              </a:rPr>
              <a:t>pokok</a:t>
            </a:r>
            <a:r>
              <a:rPr lang="en-US" sz="2800" dirty="0" smtClean="0">
                <a:latin typeface="Montserrat Light" pitchFamily="50" charset="0"/>
              </a:rPr>
              <a:t>: </a:t>
            </a:r>
            <a:r>
              <a:rPr lang="id-ID" sz="2800" dirty="0" smtClean="0">
                <a:latin typeface="Montserrat Light" pitchFamily="50" charset="0"/>
              </a:rPr>
              <a:t>melaksanakan pendidikan, penelitian, dan pengabdian kepada masyarakat</a:t>
            </a:r>
            <a:endParaRPr lang="en-US" sz="2800" dirty="0" smtClean="0">
              <a:latin typeface="Montserrat Light" pitchFamily="50"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20" name="Rectangle 19"/>
          <p:cNvSpPr/>
          <p:nvPr/>
        </p:nvSpPr>
        <p:spPr>
          <a:xfrm>
            <a:off x="841829" y="1335314"/>
            <a:ext cx="4717142" cy="580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Flowchart: Connector 11"/>
          <p:cNvSpPr/>
          <p:nvPr/>
        </p:nvSpPr>
        <p:spPr>
          <a:xfrm>
            <a:off x="863867" y="3044092"/>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3200" dirty="0" smtClean="0"/>
              <a:t>Pedoman operasional</a:t>
            </a:r>
            <a:br>
              <a:rPr lang="id-ID" sz="3200" dirty="0" smtClean="0"/>
            </a:br>
            <a:r>
              <a:rPr lang="id-ID" sz="3200" dirty="0" smtClean="0"/>
              <a:t>tugas, wewenang  dan tanggung jawab membimbing</a:t>
            </a:r>
            <a:endParaRPr lang="id-ID" sz="32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7" name="Table 6"/>
          <p:cNvGraphicFramePr>
            <a:graphicFrameLocks noGrp="1"/>
          </p:cNvGraphicFramePr>
          <p:nvPr/>
        </p:nvGraphicFramePr>
        <p:xfrm>
          <a:off x="246744" y="1543330"/>
          <a:ext cx="11495314" cy="4273463"/>
        </p:xfrm>
        <a:graphic>
          <a:graphicData uri="http://schemas.openxmlformats.org/drawingml/2006/table">
            <a:tbl>
              <a:tblPr firstRow="1" firstCol="1" bandRow="1">
                <a:tableStyleId>{5C22544A-7EE6-4342-B048-85BDC9FD1C3A}</a:tableStyleId>
              </a:tblPr>
              <a:tblGrid>
                <a:gridCol w="925872"/>
                <a:gridCol w="2950732"/>
                <a:gridCol w="2034988"/>
                <a:gridCol w="1933239"/>
                <a:gridCol w="336296"/>
                <a:gridCol w="1495192"/>
                <a:gridCol w="564023"/>
                <a:gridCol w="438506"/>
                <a:gridCol w="574801"/>
                <a:gridCol w="241665"/>
              </a:tblGrid>
              <a:tr h="285216">
                <a:tc rowSpan="2">
                  <a:txBody>
                    <a:bodyPr/>
                    <a:lstStyle/>
                    <a:p>
                      <a:pPr marL="0" marR="0" algn="ctr">
                        <a:lnSpc>
                          <a:spcPct val="100000"/>
                        </a:lnSpc>
                        <a:spcBef>
                          <a:spcPts val="0"/>
                        </a:spcBef>
                        <a:spcAft>
                          <a:spcPts val="0"/>
                        </a:spcAft>
                      </a:pPr>
                      <a:r>
                        <a:rPr lang="id-ID" sz="1800" dirty="0">
                          <a:effectLst/>
                        </a:rPr>
                        <a:t>NO</a:t>
                      </a:r>
                      <a:endParaRPr lang="en-US" sz="1800" b="1"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rowSpan="2">
                  <a:txBody>
                    <a:bodyPr/>
                    <a:lstStyle/>
                    <a:p>
                      <a:pPr marL="0" marR="0" algn="ctr">
                        <a:lnSpc>
                          <a:spcPct val="100000"/>
                        </a:lnSpc>
                        <a:spcBef>
                          <a:spcPts val="0"/>
                        </a:spcBef>
                        <a:spcAft>
                          <a:spcPts val="0"/>
                        </a:spcAft>
                      </a:pPr>
                      <a:r>
                        <a:rPr lang="id-ID" sz="1800" dirty="0">
                          <a:effectLst/>
                        </a:rPr>
                        <a:t>JABATAN </a:t>
                      </a:r>
                      <a:r>
                        <a:rPr lang="id-ID" sz="1800" dirty="0" smtClean="0">
                          <a:effectLst/>
                        </a:rPr>
                        <a:t>KADEMIK </a:t>
                      </a:r>
                      <a:r>
                        <a:rPr lang="id-ID" sz="1800" dirty="0">
                          <a:effectLst/>
                        </a:rPr>
                        <a:t>DOSEN</a:t>
                      </a:r>
                      <a:endParaRPr lang="en-US" sz="1800" b="1"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rowSpan="2">
                  <a:txBody>
                    <a:bodyPr/>
                    <a:lstStyle/>
                    <a:p>
                      <a:pPr marL="0" marR="0" algn="ctr">
                        <a:lnSpc>
                          <a:spcPct val="100000"/>
                        </a:lnSpc>
                        <a:spcBef>
                          <a:spcPts val="0"/>
                        </a:spcBef>
                        <a:spcAft>
                          <a:spcPts val="0"/>
                        </a:spcAft>
                      </a:pPr>
                      <a:r>
                        <a:rPr lang="id-ID" sz="1800" dirty="0">
                          <a:effectLst/>
                        </a:rPr>
                        <a:t>KUALIFIKASI PENDIDIKAN</a:t>
                      </a:r>
                      <a:endParaRPr lang="en-US" sz="1800" b="1"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7">
                  <a:txBody>
                    <a:bodyPr/>
                    <a:lstStyle/>
                    <a:p>
                      <a:pPr marL="0" marR="0" algn="ctr">
                        <a:lnSpc>
                          <a:spcPct val="100000"/>
                        </a:lnSpc>
                        <a:spcBef>
                          <a:spcPts val="0"/>
                        </a:spcBef>
                        <a:spcAft>
                          <a:spcPts val="0"/>
                        </a:spcAft>
                      </a:pPr>
                      <a:r>
                        <a:rPr lang="id-ID" sz="1800" dirty="0">
                          <a:effectLst/>
                        </a:rPr>
                        <a:t>BIMBINGAN TUGAS AKHIR</a:t>
                      </a:r>
                      <a:endParaRPr lang="en-US" sz="1800" b="1"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pPr marL="0" marR="0" algn="ctr">
                        <a:lnSpc>
                          <a:spcPct val="100000"/>
                        </a:lnSpc>
                        <a:spcBef>
                          <a:spcPts val="0"/>
                        </a:spcBef>
                        <a:spcAft>
                          <a:spcPts val="0"/>
                        </a:spcAft>
                      </a:pPr>
                      <a:endParaRPr lang="en-US" sz="1600" b="1">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043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00000"/>
                        </a:lnSpc>
                        <a:spcBef>
                          <a:spcPts val="0"/>
                        </a:spcBef>
                        <a:spcAft>
                          <a:spcPts val="0"/>
                        </a:spcAft>
                      </a:pPr>
                      <a:r>
                        <a:rPr lang="id-ID" sz="1800" b="1" dirty="0" smtClean="0">
                          <a:solidFill>
                            <a:schemeClr val="tx1"/>
                          </a:solidFill>
                          <a:effectLst/>
                        </a:rPr>
                        <a:t>Skripsi/         Tugas Akhir</a:t>
                      </a:r>
                      <a:endParaRPr lang="en-US" sz="1800" b="1"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accent1"/>
                    </a:solidFill>
                  </a:tcPr>
                </a:tc>
                <a:tc gridSpan="2">
                  <a:txBody>
                    <a:bodyPr/>
                    <a:lstStyle/>
                    <a:p>
                      <a:pPr marL="0" marR="0" algn="ctr">
                        <a:lnSpc>
                          <a:spcPct val="100000"/>
                        </a:lnSpc>
                        <a:spcBef>
                          <a:spcPts val="0"/>
                        </a:spcBef>
                        <a:spcAft>
                          <a:spcPts val="0"/>
                        </a:spcAft>
                      </a:pPr>
                      <a:r>
                        <a:rPr lang="id-ID" sz="1800" b="1" dirty="0" smtClean="0">
                          <a:solidFill>
                            <a:schemeClr val="tx1"/>
                          </a:solidFill>
                          <a:effectLst/>
                        </a:rPr>
                        <a:t>Tesis</a:t>
                      </a:r>
                      <a:endParaRPr lang="en-US" sz="1800" b="1"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accent1"/>
                    </a:solidFill>
                  </a:tcPr>
                </a:tc>
                <a:tc hMerge="1">
                  <a:txBody>
                    <a:bodyPr/>
                    <a:lstStyle/>
                    <a:p>
                      <a:pPr marL="0" marR="0" algn="ctr">
                        <a:lnSpc>
                          <a:spcPct val="100000"/>
                        </a:lnSpc>
                        <a:spcBef>
                          <a:spcPts val="0"/>
                        </a:spcBef>
                        <a:spcAft>
                          <a:spcPts val="0"/>
                        </a:spcAft>
                      </a:pPr>
                      <a:endParaRPr lang="en-US" sz="1600" b="1"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b="1" dirty="0" smtClean="0">
                          <a:solidFill>
                            <a:schemeClr val="tx1"/>
                          </a:solidFill>
                          <a:effectLst/>
                        </a:rPr>
                        <a:t>Disertasi</a:t>
                      </a:r>
                      <a:endParaRPr lang="en-US" sz="1800" b="1"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85216">
                <a:tc rowSpan="2">
                  <a:txBody>
                    <a:bodyPr/>
                    <a:lstStyle/>
                    <a:p>
                      <a:pPr marL="0" marR="0" algn="ctr">
                        <a:lnSpc>
                          <a:spcPct val="100000"/>
                        </a:lnSpc>
                        <a:spcBef>
                          <a:spcPts val="0"/>
                        </a:spcBef>
                        <a:spcAft>
                          <a:spcPts val="0"/>
                        </a:spcAft>
                      </a:pPr>
                      <a:r>
                        <a:rPr lang="id-ID" sz="1800">
                          <a:effectLst/>
                        </a:rPr>
                        <a:t>1</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rowSpan="2">
                  <a:txBody>
                    <a:bodyPr/>
                    <a:lstStyle/>
                    <a:p>
                      <a:pPr marL="0" marR="0">
                        <a:lnSpc>
                          <a:spcPct val="100000"/>
                        </a:lnSpc>
                        <a:spcBef>
                          <a:spcPts val="0"/>
                        </a:spcBef>
                        <a:spcAft>
                          <a:spcPts val="0"/>
                        </a:spcAft>
                      </a:pPr>
                      <a:r>
                        <a:rPr lang="id-ID" sz="1800" dirty="0">
                          <a:effectLst/>
                        </a:rPr>
                        <a:t>Asisten Ahli</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Magister</a:t>
                      </a:r>
                      <a:endParaRPr lang="en-US" sz="1800" b="0">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t>
                      </a:r>
                      <a:endParaRPr lang="en-US" sz="1800" b="0">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algn="ctr">
                        <a:lnSpc>
                          <a:spcPct val="100000"/>
                        </a:lnSpc>
                        <a:spcBef>
                          <a:spcPts val="0"/>
                        </a:spcBef>
                        <a:spcAft>
                          <a:spcPts val="0"/>
                        </a:spcAft>
                      </a:pPr>
                      <a:r>
                        <a:rPr lang="id-ID" sz="1800">
                          <a:effectLst/>
                        </a:rPr>
                        <a:t>-</a:t>
                      </a:r>
                      <a:endParaRPr lang="en-US" sz="1800" b="0">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a:t>
                      </a:r>
                      <a:endParaRPr lang="en-US" sz="1800" b="0" dirty="0">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85216">
                <a:tc vMerge="1">
                  <a:txBody>
                    <a:bodyPr/>
                    <a:lstStyle/>
                    <a:p>
                      <a:endParaRPr lang="en-US"/>
                    </a:p>
                  </a:txBody>
                  <a:tcPr/>
                </a:tc>
                <a:tc vMerge="1">
                  <a:txBody>
                    <a:bodyPr/>
                    <a:lstStyle/>
                    <a:p>
                      <a:endParaRPr lang="en-US"/>
                    </a:p>
                  </a:txBody>
                  <a:tcPr/>
                </a:tc>
                <a:tc>
                  <a:txBody>
                    <a:bodyPr/>
                    <a:lstStyle/>
                    <a:p>
                      <a:pPr marL="0" marR="0" algn="ctr">
                        <a:lnSpc>
                          <a:spcPct val="100000"/>
                        </a:lnSpc>
                        <a:spcBef>
                          <a:spcPts val="0"/>
                        </a:spcBef>
                        <a:spcAft>
                          <a:spcPts val="0"/>
                        </a:spcAft>
                      </a:pPr>
                      <a:r>
                        <a:rPr lang="id-ID" sz="1800" dirty="0">
                          <a:effectLst/>
                        </a:rPr>
                        <a:t>Doktor</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algn="ctr">
                        <a:lnSpc>
                          <a:spcPct val="100000"/>
                        </a:lnSpc>
                        <a:spcBef>
                          <a:spcPts val="0"/>
                        </a:spcBef>
                        <a:spcAft>
                          <a:spcPts val="0"/>
                        </a:spcAft>
                      </a:pPr>
                      <a:r>
                        <a:rPr lang="id-ID" sz="1800" dirty="0">
                          <a:effectLst/>
                        </a:rPr>
                        <a:t>B</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85216">
                <a:tc rowSpan="2">
                  <a:txBody>
                    <a:bodyPr/>
                    <a:lstStyle/>
                    <a:p>
                      <a:pPr marL="0" marR="0" algn="ctr">
                        <a:lnSpc>
                          <a:spcPct val="100000"/>
                        </a:lnSpc>
                        <a:spcBef>
                          <a:spcPts val="0"/>
                        </a:spcBef>
                        <a:spcAft>
                          <a:spcPts val="0"/>
                        </a:spcAft>
                      </a:pPr>
                      <a:r>
                        <a:rPr lang="id-ID" sz="1800" dirty="0">
                          <a:effectLst/>
                        </a:rPr>
                        <a:t>2</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rowSpan="2">
                  <a:txBody>
                    <a:bodyPr/>
                    <a:lstStyle/>
                    <a:p>
                      <a:pPr marL="0" marR="0">
                        <a:lnSpc>
                          <a:spcPct val="100000"/>
                        </a:lnSpc>
                        <a:spcBef>
                          <a:spcPts val="0"/>
                        </a:spcBef>
                        <a:spcAft>
                          <a:spcPts val="0"/>
                        </a:spcAft>
                      </a:pPr>
                      <a:r>
                        <a:rPr lang="id-ID" sz="1800" dirty="0">
                          <a:effectLst/>
                        </a:rPr>
                        <a:t>Lektor</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Magister</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dirty="0" smtClean="0">
                          <a:effectLst/>
                        </a:rPr>
                        <a:t>-</a:t>
                      </a:r>
                      <a:endParaRPr lang="en-US" sz="1800" b="0" dirty="0" smtClean="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85216">
                <a:tc vMerge="1">
                  <a:txBody>
                    <a:bodyPr/>
                    <a:lstStyle/>
                    <a:p>
                      <a:endParaRPr lang="en-US"/>
                    </a:p>
                  </a:txBody>
                  <a:tcPr/>
                </a:tc>
                <a:tc vMerge="1">
                  <a:txBody>
                    <a:bodyPr/>
                    <a:lstStyle/>
                    <a:p>
                      <a:endParaRPr lang="en-US"/>
                    </a:p>
                  </a:txBody>
                  <a:tcPr/>
                </a:tc>
                <a:tc>
                  <a:txBody>
                    <a:bodyPr/>
                    <a:lstStyle/>
                    <a:p>
                      <a:pPr marL="0" marR="0" algn="ctr">
                        <a:lnSpc>
                          <a:spcPct val="100000"/>
                        </a:lnSpc>
                        <a:spcBef>
                          <a:spcPts val="0"/>
                        </a:spcBef>
                        <a:spcAft>
                          <a:spcPts val="0"/>
                        </a:spcAft>
                      </a:pPr>
                      <a:r>
                        <a:rPr lang="id-ID" sz="1800" dirty="0">
                          <a:effectLst/>
                        </a:rPr>
                        <a:t>Doktor</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B</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85216">
                <a:tc rowSpan="2">
                  <a:txBody>
                    <a:bodyPr/>
                    <a:lstStyle/>
                    <a:p>
                      <a:pPr marL="0" marR="0" algn="ctr">
                        <a:lnSpc>
                          <a:spcPct val="100000"/>
                        </a:lnSpc>
                        <a:spcBef>
                          <a:spcPts val="0"/>
                        </a:spcBef>
                        <a:spcAft>
                          <a:spcPts val="0"/>
                        </a:spcAft>
                      </a:pPr>
                      <a:r>
                        <a:rPr lang="id-ID" sz="1800" dirty="0">
                          <a:effectLst/>
                        </a:rPr>
                        <a:t>3</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rowSpan="2">
                  <a:txBody>
                    <a:bodyPr/>
                    <a:lstStyle/>
                    <a:p>
                      <a:pPr marL="0" marR="0">
                        <a:lnSpc>
                          <a:spcPct val="100000"/>
                        </a:lnSpc>
                        <a:spcBef>
                          <a:spcPts val="0"/>
                        </a:spcBef>
                        <a:spcAft>
                          <a:spcPts val="0"/>
                        </a:spcAft>
                      </a:pPr>
                      <a:r>
                        <a:rPr lang="id-ID" sz="1800" dirty="0">
                          <a:effectLst/>
                        </a:rPr>
                        <a:t>Lektor Kepala</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Magister</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dirty="0" smtClean="0">
                          <a:effectLst/>
                        </a:rPr>
                        <a:t>-</a:t>
                      </a:r>
                      <a:endParaRPr lang="en-US" sz="1800" b="0" dirty="0" smtClean="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strike="sngStrike" dirty="0">
                          <a:effectLst/>
                        </a:rPr>
                        <a:t>-</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302229">
                <a:tc vMerge="1">
                  <a:txBody>
                    <a:bodyPr/>
                    <a:lstStyle/>
                    <a:p>
                      <a:endParaRPr lang="en-US"/>
                    </a:p>
                  </a:txBody>
                  <a:tcPr/>
                </a:tc>
                <a:tc vMerge="1">
                  <a:txBody>
                    <a:bodyPr/>
                    <a:lstStyle/>
                    <a:p>
                      <a:endParaRPr lang="en-US"/>
                    </a:p>
                  </a:txBody>
                  <a:tcPr/>
                </a:tc>
                <a:tc>
                  <a:txBody>
                    <a:bodyPr/>
                    <a:lstStyle/>
                    <a:p>
                      <a:pPr marL="0" marR="0" algn="ctr">
                        <a:lnSpc>
                          <a:spcPct val="100000"/>
                        </a:lnSpc>
                        <a:spcBef>
                          <a:spcPts val="0"/>
                        </a:spcBef>
                        <a:spcAft>
                          <a:spcPts val="0"/>
                        </a:spcAft>
                      </a:pPr>
                      <a:r>
                        <a:rPr lang="id-ID" sz="1800" dirty="0">
                          <a:effectLst/>
                        </a:rPr>
                        <a:t>Doktor</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B/M*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85216">
                <a:tc>
                  <a:txBody>
                    <a:bodyPr/>
                    <a:lstStyle/>
                    <a:p>
                      <a:pPr marL="0" marR="0" algn="ctr">
                        <a:lnSpc>
                          <a:spcPct val="100000"/>
                        </a:lnSpc>
                        <a:spcBef>
                          <a:spcPts val="0"/>
                        </a:spcBef>
                        <a:spcAft>
                          <a:spcPts val="0"/>
                        </a:spcAft>
                      </a:pPr>
                      <a:r>
                        <a:rPr lang="id-ID" sz="1800">
                          <a:effectLst/>
                        </a:rPr>
                        <a:t>4</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nSpc>
                          <a:spcPct val="100000"/>
                        </a:lnSpc>
                        <a:spcBef>
                          <a:spcPts val="0"/>
                        </a:spcBef>
                        <a:spcAft>
                          <a:spcPts val="0"/>
                        </a:spcAft>
                      </a:pPr>
                      <a:r>
                        <a:rPr lang="id-ID" sz="1800" dirty="0">
                          <a:effectLst/>
                        </a:rPr>
                        <a:t>Profesor</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Doktor</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a:txBody>
                    <a:bodyPr/>
                    <a:lstStyle/>
                    <a:p>
                      <a:pPr marL="0" marR="0" algn="ctr">
                        <a:lnSpc>
                          <a:spcPct val="100000"/>
                        </a:lnSpc>
                        <a:spcBef>
                          <a:spcPts val="0"/>
                        </a:spcBef>
                        <a:spcAft>
                          <a:spcPts val="0"/>
                        </a:spcAft>
                      </a:pPr>
                      <a:r>
                        <a:rPr lang="id-ID" sz="1800">
                          <a:effectLst/>
                        </a:rPr>
                        <a:t>M</a:t>
                      </a: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gridSpan="2">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pPr marL="0" marR="0" algn="ctr">
                        <a:lnSpc>
                          <a:spcPct val="100000"/>
                        </a:lnSpc>
                        <a:spcBef>
                          <a:spcPts val="0"/>
                        </a:spcBef>
                        <a:spcAft>
                          <a:spcPts val="0"/>
                        </a:spcAft>
                      </a:pPr>
                      <a:endParaRPr lang="en-US" sz="1600" b="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8580" marR="68580" marT="0" marB="0" anchor="ctr"/>
                </a:tc>
                <a:tc gridSpan="4">
                  <a:txBody>
                    <a:bodyPr/>
                    <a:lstStyle/>
                    <a:p>
                      <a:pPr marL="0" marR="0" algn="ctr">
                        <a:lnSpc>
                          <a:spcPct val="100000"/>
                        </a:lnSpc>
                        <a:spcBef>
                          <a:spcPts val="0"/>
                        </a:spcBef>
                        <a:spcAft>
                          <a:spcPts val="0"/>
                        </a:spcAft>
                      </a:pPr>
                      <a:r>
                        <a:rPr lang="id-ID" sz="1800" dirty="0">
                          <a:effectLst/>
                        </a:rPr>
                        <a:t>M**</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523048">
                <a:tc>
                  <a:txBody>
                    <a:bodyPr/>
                    <a:lstStyle/>
                    <a:p>
                      <a:pPr marL="0" marR="0" algn="r">
                        <a:lnSpc>
                          <a:spcPct val="100000"/>
                        </a:lnSpc>
                        <a:spcBef>
                          <a:spcPts val="0"/>
                        </a:spcBef>
                        <a:spcAft>
                          <a:spcPts val="0"/>
                        </a:spcAft>
                      </a:pPr>
                      <a:endParaRPr lang="en-US" sz="1800" dirty="0" smtClean="0">
                        <a:solidFill>
                          <a:schemeClr val="bg1"/>
                        </a:solidFill>
                        <a:effectLst/>
                      </a:endParaRPr>
                    </a:p>
                    <a:p>
                      <a:pPr marL="0" marR="0" algn="r">
                        <a:lnSpc>
                          <a:spcPct val="100000"/>
                        </a:lnSpc>
                        <a:spcBef>
                          <a:spcPts val="0"/>
                        </a:spcBef>
                        <a:spcAft>
                          <a:spcPts val="0"/>
                        </a:spcAft>
                      </a:pPr>
                      <a:r>
                        <a:rPr lang="id-ID" sz="1800" dirty="0" smtClean="0">
                          <a:solidFill>
                            <a:schemeClr val="bg1"/>
                          </a:solidFill>
                          <a:effectLst/>
                        </a:rPr>
                        <a:t>*  </a:t>
                      </a:r>
                      <a:r>
                        <a:rPr lang="id-ID" sz="1800" dirty="0">
                          <a:solidFill>
                            <a:schemeClr val="bg1"/>
                          </a:solidFill>
                          <a:effectLst/>
                        </a:rPr>
                        <a:t>=</a:t>
                      </a:r>
                      <a:endParaRPr lang="en-US" sz="1800" b="0"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gridSpan="9">
                  <a:txBody>
                    <a:bodyPr/>
                    <a:lstStyle/>
                    <a:p>
                      <a:pPr marL="0" marR="0" algn="just">
                        <a:lnSpc>
                          <a:spcPct val="100000"/>
                        </a:lnSpc>
                        <a:spcBef>
                          <a:spcPts val="0"/>
                        </a:spcBef>
                        <a:spcAft>
                          <a:spcPts val="0"/>
                        </a:spcAft>
                      </a:pPr>
                      <a:endParaRPr lang="en-US" sz="1800" dirty="0" smtClean="0">
                        <a:effectLst/>
                      </a:endParaRPr>
                    </a:p>
                    <a:p>
                      <a:pPr marL="0" marR="0" algn="just">
                        <a:lnSpc>
                          <a:spcPct val="100000"/>
                        </a:lnSpc>
                        <a:spcBef>
                          <a:spcPts val="0"/>
                        </a:spcBef>
                        <a:spcAft>
                          <a:spcPts val="0"/>
                        </a:spcAft>
                      </a:pPr>
                      <a:r>
                        <a:rPr lang="id-ID" sz="1800" dirty="0" smtClean="0">
                          <a:effectLst/>
                        </a:rPr>
                        <a:t>Sebagai </a:t>
                      </a:r>
                      <a:r>
                        <a:rPr lang="id-ID" sz="1800" dirty="0">
                          <a:effectLst/>
                        </a:rPr>
                        <a:t>penulis pertama pada jurnal ilmiah internasional bereputasi</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5216">
                <a:tc>
                  <a:txBody>
                    <a:bodyPr/>
                    <a:lstStyle/>
                    <a:p>
                      <a:pPr marL="0" marR="0" algn="r">
                        <a:lnSpc>
                          <a:spcPct val="100000"/>
                        </a:lnSpc>
                        <a:spcBef>
                          <a:spcPts val="0"/>
                        </a:spcBef>
                        <a:spcAft>
                          <a:spcPts val="0"/>
                        </a:spcAft>
                      </a:pPr>
                      <a:r>
                        <a:rPr lang="id-ID" sz="1800" dirty="0">
                          <a:solidFill>
                            <a:schemeClr val="bg1"/>
                          </a:solidFill>
                          <a:effectLst/>
                        </a:rPr>
                        <a:t>**  =</a:t>
                      </a:r>
                      <a:endParaRPr lang="en-US" sz="1800" b="0"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gridSpan="9">
                  <a:txBody>
                    <a:bodyPr/>
                    <a:lstStyle/>
                    <a:p>
                      <a:pPr marL="0" marR="0" algn="just">
                        <a:lnSpc>
                          <a:spcPct val="100000"/>
                        </a:lnSpc>
                        <a:spcBef>
                          <a:spcPts val="0"/>
                        </a:spcBef>
                        <a:spcAft>
                          <a:spcPts val="0"/>
                        </a:spcAft>
                      </a:pPr>
                      <a:r>
                        <a:rPr lang="id-ID" sz="1800" dirty="0">
                          <a:effectLst/>
                        </a:rPr>
                        <a:t>Sesuai dengan Pasal 26 ayat 10 (b) Permendikbud Nomor 49 Tahun 2014 </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5216">
                <a:tc>
                  <a:txBody>
                    <a:bodyPr/>
                    <a:lstStyle/>
                    <a:p>
                      <a:pPr marL="0" marR="0" algn="r">
                        <a:lnSpc>
                          <a:spcPct val="100000"/>
                        </a:lnSpc>
                        <a:spcBef>
                          <a:spcPts val="0"/>
                        </a:spcBef>
                        <a:spcAft>
                          <a:spcPts val="0"/>
                        </a:spcAft>
                      </a:pPr>
                      <a:r>
                        <a:rPr lang="id-ID" sz="1800" dirty="0">
                          <a:solidFill>
                            <a:schemeClr val="bg1"/>
                          </a:solidFill>
                          <a:effectLst/>
                        </a:rPr>
                        <a:t>  M =</a:t>
                      </a:r>
                      <a:endParaRPr lang="en-US" sz="1800" b="0"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gridSpan="4">
                  <a:txBody>
                    <a:bodyPr/>
                    <a:lstStyle/>
                    <a:p>
                      <a:pPr marL="0" marR="0" algn="just">
                        <a:lnSpc>
                          <a:spcPct val="100000"/>
                        </a:lnSpc>
                        <a:spcBef>
                          <a:spcPts val="0"/>
                        </a:spcBef>
                        <a:spcAft>
                          <a:spcPts val="0"/>
                        </a:spcAft>
                      </a:pPr>
                      <a:r>
                        <a:rPr lang="id-ID" sz="1800" dirty="0">
                          <a:effectLst/>
                        </a:rPr>
                        <a:t>Melaksanakan</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c hMerge="1">
                  <a:txBody>
                    <a:bodyPr/>
                    <a:lstStyle/>
                    <a:p>
                      <a:endParaRPr lang="en-US"/>
                    </a:p>
                  </a:txBody>
                  <a:tcPr/>
                </a:tc>
                <a:tc>
                  <a:txBody>
                    <a:bodyPr/>
                    <a:lstStyle/>
                    <a:p>
                      <a:pPr>
                        <a:lnSpc>
                          <a:spcPct val="100000"/>
                        </a:lnSpc>
                        <a:spcAft>
                          <a:spcPts val="0"/>
                        </a:spcAft>
                      </a:pP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c>
                  <a:txBody>
                    <a:bodyPr/>
                    <a:lstStyle/>
                    <a:p>
                      <a:pPr>
                        <a:lnSpc>
                          <a:spcPct val="100000"/>
                        </a:lnSpc>
                        <a:spcAft>
                          <a:spcPts val="0"/>
                        </a:spcAft>
                      </a:pPr>
                      <a:endParaRPr lang="en-US" sz="1800" b="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r>
              <a:tr h="285216">
                <a:tc>
                  <a:txBody>
                    <a:bodyPr/>
                    <a:lstStyle/>
                    <a:p>
                      <a:pPr marL="0" marR="0" algn="r">
                        <a:lnSpc>
                          <a:spcPct val="100000"/>
                        </a:lnSpc>
                        <a:spcBef>
                          <a:spcPts val="0"/>
                        </a:spcBef>
                        <a:spcAft>
                          <a:spcPts val="0"/>
                        </a:spcAft>
                      </a:pPr>
                      <a:r>
                        <a:rPr lang="id-ID" sz="1800" dirty="0">
                          <a:solidFill>
                            <a:schemeClr val="bg1"/>
                          </a:solidFill>
                          <a:effectLst/>
                        </a:rPr>
                        <a:t>B =</a:t>
                      </a:r>
                      <a:endParaRPr lang="en-US" sz="1800" b="0" dirty="0">
                        <a:solidFill>
                          <a:schemeClr val="bg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gridSpan="4">
                  <a:txBody>
                    <a:bodyPr/>
                    <a:lstStyle/>
                    <a:p>
                      <a:pPr marL="0" marR="0">
                        <a:lnSpc>
                          <a:spcPct val="100000"/>
                        </a:lnSpc>
                        <a:spcBef>
                          <a:spcPts val="0"/>
                        </a:spcBef>
                        <a:spcAft>
                          <a:spcPts val="0"/>
                        </a:spcAft>
                      </a:pPr>
                      <a:r>
                        <a:rPr lang="id-ID" sz="1800" dirty="0">
                          <a:effectLst/>
                        </a:rPr>
                        <a:t>Membantu</a:t>
                      </a: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ctr">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c hMerge="1">
                  <a:txBody>
                    <a:bodyPr/>
                    <a:lstStyle/>
                    <a:p>
                      <a:endParaRPr lang="en-US"/>
                    </a:p>
                  </a:txBody>
                  <a:tcPr/>
                </a:tc>
                <a:tc>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c>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c>
                  <a:txBody>
                    <a:bodyPr/>
                    <a:lstStyle/>
                    <a:p>
                      <a:pPr>
                        <a:lnSpc>
                          <a:spcPct val="100000"/>
                        </a:lnSpc>
                        <a:spcAft>
                          <a:spcPts val="0"/>
                        </a:spcAft>
                      </a:pPr>
                      <a:endParaRPr lang="en-US" sz="1800" b="0" dirty="0">
                        <a:solidFill>
                          <a:schemeClr val="tx1"/>
                        </a:solidFill>
                        <a:effectLst/>
                        <a:latin typeface="+mj-lt"/>
                        <a:ea typeface="Arial Unicode MS" panose="020B0604020202020204" pitchFamily="34" charset="-128"/>
                        <a:cs typeface="Arial Unicode MS" panose="020B0604020202020204" pitchFamily="34" charset="-128"/>
                      </a:endParaRPr>
                    </a:p>
                  </a:txBody>
                  <a:tcPr marL="51435" marR="51435" marT="0" marB="0" anchor="b">
                    <a:solidFill>
                      <a:schemeClr val="tx1"/>
                    </a:solid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6" y="0"/>
            <a:ext cx="11078029" cy="1325563"/>
          </a:xfrm>
        </p:spPr>
        <p:txBody>
          <a:bodyPr>
            <a:normAutofit/>
          </a:bodyPr>
          <a:lstStyle/>
          <a:p>
            <a:r>
              <a:rPr lang="id-ID" sz="4000" dirty="0" smtClean="0"/>
              <a:t>Tugas dan tanggung jawab dalam publikasi ilmiah</a:t>
            </a:r>
            <a:endParaRPr lang="id-ID" sz="4000" dirty="0"/>
          </a:p>
        </p:txBody>
      </p:sp>
      <p:sp>
        <p:nvSpPr>
          <p:cNvPr id="20" name="Rectangle 19"/>
          <p:cNvSpPr/>
          <p:nvPr/>
        </p:nvSpPr>
        <p:spPr>
          <a:xfrm>
            <a:off x="812798" y="1042759"/>
            <a:ext cx="9071431" cy="748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5" name="Table 4"/>
          <p:cNvGraphicFramePr>
            <a:graphicFrameLocks noGrp="1"/>
          </p:cNvGraphicFramePr>
          <p:nvPr/>
        </p:nvGraphicFramePr>
        <p:xfrm>
          <a:off x="985835" y="1752364"/>
          <a:ext cx="10393364" cy="3232506"/>
        </p:xfrm>
        <a:graphic>
          <a:graphicData uri="http://schemas.openxmlformats.org/drawingml/2006/table">
            <a:tbl>
              <a:tblPr firstRow="1" firstCol="1" bandRow="1">
                <a:tableStyleId>{5C22544A-7EE6-4342-B048-85BDC9FD1C3A}</a:tableStyleId>
              </a:tblPr>
              <a:tblGrid>
                <a:gridCol w="570054"/>
                <a:gridCol w="2751362"/>
                <a:gridCol w="1334267"/>
                <a:gridCol w="1879585"/>
                <a:gridCol w="1978511"/>
                <a:gridCol w="1879585"/>
              </a:tblGrid>
              <a:tr h="1243166">
                <a:tc>
                  <a:txBody>
                    <a:bodyPr/>
                    <a:lstStyle/>
                    <a:p>
                      <a:pPr algn="ctr">
                        <a:lnSpc>
                          <a:spcPct val="100000"/>
                        </a:lnSpc>
                        <a:spcAft>
                          <a:spcPts val="0"/>
                        </a:spcAft>
                        <a:tabLst>
                          <a:tab pos="228600" algn="l"/>
                        </a:tabLst>
                      </a:pPr>
                      <a:r>
                        <a:rPr lang="id-ID" sz="1800" dirty="0">
                          <a:effectLst/>
                        </a:rPr>
                        <a:t>No</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Jabatan Akademik</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Jurnal Nasional</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Jurnal nasional terakreditasi</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Jurnal Internasional</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Jurnal Internasional bereputasi</a:t>
                      </a:r>
                      <a:endParaRPr lang="en-US" sz="1800" dirty="0">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r h="397868">
                <a:tc>
                  <a:txBody>
                    <a:bodyPr/>
                    <a:lstStyle/>
                    <a:p>
                      <a:pPr algn="ctr">
                        <a:lnSpc>
                          <a:spcPct val="100000"/>
                        </a:lnSpc>
                        <a:spcAft>
                          <a:spcPts val="0"/>
                        </a:spcAft>
                        <a:tabLst>
                          <a:tab pos="228600" algn="l"/>
                        </a:tabLst>
                      </a:pPr>
                      <a:r>
                        <a:rPr lang="id-ID" sz="1800" dirty="0">
                          <a:effectLst/>
                        </a:rPr>
                        <a:t>1</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just">
                        <a:lnSpc>
                          <a:spcPct val="100000"/>
                        </a:lnSpc>
                        <a:spcAft>
                          <a:spcPts val="0"/>
                        </a:spcAft>
                        <a:tabLst>
                          <a:tab pos="228600" algn="l"/>
                        </a:tabLst>
                      </a:pPr>
                      <a:r>
                        <a:rPr lang="id-ID" sz="1800" dirty="0">
                          <a:effectLst/>
                        </a:rPr>
                        <a:t>Asisten Ahli</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a:effectLst/>
                        </a:rPr>
                        <a:t>W</a:t>
                      </a:r>
                      <a:endParaRPr lang="en-US" sz="180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a:effectLst/>
                        </a:rPr>
                        <a:t>S</a:t>
                      </a:r>
                      <a:endParaRPr lang="en-US" sz="180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r h="397868">
                <a:tc>
                  <a:txBody>
                    <a:bodyPr/>
                    <a:lstStyle/>
                    <a:p>
                      <a:pPr algn="ctr">
                        <a:lnSpc>
                          <a:spcPct val="100000"/>
                        </a:lnSpc>
                        <a:spcAft>
                          <a:spcPts val="0"/>
                        </a:spcAft>
                        <a:tabLst>
                          <a:tab pos="228600" algn="l"/>
                        </a:tabLst>
                      </a:pPr>
                      <a:r>
                        <a:rPr lang="id-ID" sz="1800">
                          <a:effectLst/>
                        </a:rPr>
                        <a:t>2</a:t>
                      </a:r>
                      <a:endParaRPr lang="en-US" sz="180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just">
                        <a:lnSpc>
                          <a:spcPct val="100000"/>
                        </a:lnSpc>
                        <a:spcAft>
                          <a:spcPts val="0"/>
                        </a:spcAft>
                        <a:tabLst>
                          <a:tab pos="228600" algn="l"/>
                        </a:tabLst>
                      </a:pPr>
                      <a:r>
                        <a:rPr lang="id-ID" sz="1800" dirty="0">
                          <a:effectLst/>
                        </a:rPr>
                        <a:t>Lektor</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W</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r h="397868">
                <a:tc rowSpan="2">
                  <a:txBody>
                    <a:bodyPr/>
                    <a:lstStyle/>
                    <a:p>
                      <a:pPr algn="ctr">
                        <a:lnSpc>
                          <a:spcPct val="100000"/>
                        </a:lnSpc>
                        <a:spcAft>
                          <a:spcPts val="0"/>
                        </a:spcAft>
                        <a:tabLst>
                          <a:tab pos="228600" algn="l"/>
                        </a:tabLst>
                      </a:pPr>
                      <a:r>
                        <a:rPr lang="id-ID" sz="1800" dirty="0">
                          <a:effectLst/>
                        </a:rPr>
                        <a:t>3</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just">
                        <a:lnSpc>
                          <a:spcPct val="100000"/>
                        </a:lnSpc>
                        <a:spcAft>
                          <a:spcPts val="0"/>
                        </a:spcAft>
                        <a:tabLst>
                          <a:tab pos="228600" algn="l"/>
                        </a:tabLst>
                      </a:pPr>
                      <a:r>
                        <a:rPr lang="id-ID" sz="1800" dirty="0">
                          <a:effectLst/>
                        </a:rPr>
                        <a:t>Lektor </a:t>
                      </a:r>
                      <a:r>
                        <a:rPr lang="id-ID" sz="1800" dirty="0" smtClean="0">
                          <a:effectLst/>
                        </a:rPr>
                        <a:t>Kepala</a:t>
                      </a:r>
                      <a:r>
                        <a:rPr lang="en-US" sz="1800" dirty="0" smtClean="0">
                          <a:effectLst/>
                        </a:rPr>
                        <a:t>/Magister</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W</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r h="397868">
                <a:tc vMerge="1">
                  <a:txBody>
                    <a:bodyPr/>
                    <a:lstStyle/>
                    <a:p>
                      <a:pPr algn="ctr">
                        <a:lnSpc>
                          <a:spcPct val="100000"/>
                        </a:lnSpc>
                        <a:spcAft>
                          <a:spcPts val="0"/>
                        </a:spcAft>
                        <a:tabLst>
                          <a:tab pos="228600" algn="l"/>
                        </a:tabLst>
                      </a:pPr>
                      <a:endParaRPr lang="en-US" sz="17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solidFill>
                      <a:schemeClr val="tx2">
                        <a:lumMod val="20000"/>
                        <a:lumOff val="80000"/>
                      </a:schemeClr>
                    </a:solidFill>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tab pos="228600" algn="l"/>
                        </a:tabLst>
                        <a:defRPr/>
                      </a:pPr>
                      <a:r>
                        <a:rPr lang="id-ID" sz="1800" dirty="0" smtClean="0">
                          <a:effectLst/>
                        </a:rPr>
                        <a:t>Lektor Kepala</a:t>
                      </a:r>
                      <a:r>
                        <a:rPr lang="en-US" sz="1800" dirty="0" smtClean="0">
                          <a:effectLst/>
                        </a:rPr>
                        <a:t>/</a:t>
                      </a:r>
                      <a:r>
                        <a:rPr lang="en-US" sz="1800" dirty="0" err="1" smtClean="0">
                          <a:effectLst/>
                        </a:rPr>
                        <a:t>Doktor</a:t>
                      </a:r>
                      <a:endParaRPr lang="en-US" sz="1800" dirty="0" smtClean="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W</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smtClean="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r h="397868">
                <a:tc>
                  <a:txBody>
                    <a:bodyPr/>
                    <a:lstStyle/>
                    <a:p>
                      <a:pPr algn="ctr">
                        <a:lnSpc>
                          <a:spcPct val="100000"/>
                        </a:lnSpc>
                        <a:spcAft>
                          <a:spcPts val="0"/>
                        </a:spcAft>
                        <a:tabLst>
                          <a:tab pos="228600" algn="l"/>
                        </a:tabLst>
                      </a:pPr>
                      <a:r>
                        <a:rPr lang="id-ID" sz="1800" dirty="0">
                          <a:effectLst/>
                        </a:rPr>
                        <a:t>4</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just">
                        <a:lnSpc>
                          <a:spcPct val="100000"/>
                        </a:lnSpc>
                        <a:spcAft>
                          <a:spcPts val="0"/>
                        </a:spcAft>
                        <a:tabLst>
                          <a:tab pos="228600" algn="l"/>
                        </a:tabLst>
                      </a:pPr>
                      <a:r>
                        <a:rPr lang="id-ID" sz="1800" dirty="0">
                          <a:effectLst/>
                        </a:rPr>
                        <a:t>Profesor</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en-US" sz="1800" dirty="0">
                          <a:effectLst/>
                        </a:rPr>
                        <a:t>S</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c>
                  <a:txBody>
                    <a:bodyPr/>
                    <a:lstStyle/>
                    <a:p>
                      <a:pPr algn="ctr">
                        <a:lnSpc>
                          <a:spcPct val="100000"/>
                        </a:lnSpc>
                        <a:spcAft>
                          <a:spcPts val="0"/>
                        </a:spcAft>
                        <a:tabLst>
                          <a:tab pos="228600" algn="l"/>
                        </a:tabLst>
                      </a:pPr>
                      <a:r>
                        <a:rPr lang="id-ID" sz="1800" dirty="0">
                          <a:effectLst/>
                        </a:rPr>
                        <a:t>W</a:t>
                      </a:r>
                      <a:endParaRPr lang="en-US" sz="1800" dirty="0">
                        <a:solidFill>
                          <a:schemeClr val="tx1"/>
                        </a:solidFill>
                        <a:effectLst/>
                        <a:latin typeface="Constantia" pitchFamily="18" charset="0"/>
                        <a:ea typeface="Arial Unicode MS" panose="020B0604020202020204" pitchFamily="34" charset="-128"/>
                        <a:cs typeface="Arial Unicode MS" panose="020B0604020202020204" pitchFamily="34" charset="-128"/>
                      </a:endParaRPr>
                    </a:p>
                  </a:txBody>
                  <a:tcPr marL="68578" marR="68578" marT="0" marB="0" anchor="ctr"/>
                </a:tc>
              </a:tr>
            </a:tbl>
          </a:graphicData>
        </a:graphic>
      </p:graphicFrame>
      <p:sp>
        <p:nvSpPr>
          <p:cNvPr id="6" name="TextBox 5"/>
          <p:cNvSpPr txBox="1">
            <a:spLocks noChangeArrowheads="1"/>
          </p:cNvSpPr>
          <p:nvPr/>
        </p:nvSpPr>
        <p:spPr bwMode="auto">
          <a:xfrm>
            <a:off x="5677369" y="5647700"/>
            <a:ext cx="3810000" cy="707886"/>
          </a:xfrm>
          <a:prstGeom prst="rect">
            <a:avLst/>
          </a:prstGeom>
          <a:noFill/>
          <a:ln w="9525">
            <a:noFill/>
            <a:miter lim="800000"/>
            <a:headEnd/>
            <a:tailEnd/>
          </a:ln>
        </p:spPr>
        <p:txBody>
          <a:bodyPr>
            <a:spAutoFit/>
          </a:bodyPr>
          <a:lstStyle/>
          <a:p>
            <a:pPr eaLnBrk="1" hangingPunct="1"/>
            <a:r>
              <a:rPr lang="en-US" altLang="en-US" sz="2000" dirty="0">
                <a:ea typeface="Arial Unicode MS" pitchFamily="34" charset="-128"/>
                <a:cs typeface="Arial Unicode MS" pitchFamily="34" charset="-128"/>
              </a:rPr>
              <a:t>W:  </a:t>
            </a:r>
            <a:r>
              <a:rPr lang="en-US" altLang="en-US" sz="2000" dirty="0" err="1" smtClean="0">
                <a:ea typeface="Arial Unicode MS" pitchFamily="34" charset="-128"/>
                <a:cs typeface="Arial Unicode MS" pitchFamily="34" charset="-128"/>
              </a:rPr>
              <a:t>Wajib</a:t>
            </a:r>
            <a:r>
              <a:rPr lang="id-ID" altLang="en-US" sz="2000" dirty="0" smtClean="0">
                <a:ea typeface="Arial Unicode MS" pitchFamily="34" charset="-128"/>
                <a:cs typeface="Arial Unicode MS" pitchFamily="34" charset="-128"/>
              </a:rPr>
              <a:t>; </a:t>
            </a:r>
            <a:r>
              <a:rPr lang="en-US" altLang="en-US" sz="2000" dirty="0" smtClean="0">
                <a:ea typeface="Arial Unicode MS" pitchFamily="34" charset="-128"/>
                <a:cs typeface="Arial Unicode MS" pitchFamily="34" charset="-128"/>
              </a:rPr>
              <a:t> </a:t>
            </a:r>
            <a:endParaRPr lang="id-ID" altLang="en-US" sz="2000" dirty="0" smtClean="0">
              <a:ea typeface="Arial Unicode MS" pitchFamily="34" charset="-128"/>
              <a:cs typeface="Arial Unicode MS" pitchFamily="34" charset="-128"/>
            </a:endParaRPr>
          </a:p>
          <a:p>
            <a:pPr eaLnBrk="1" hangingPunct="1"/>
            <a:r>
              <a:rPr lang="en-US" altLang="en-US" sz="2000" dirty="0" smtClean="0">
                <a:ea typeface="Arial Unicode MS" pitchFamily="34" charset="-128"/>
                <a:cs typeface="Arial Unicode MS" pitchFamily="34" charset="-128"/>
              </a:rPr>
              <a:t>S</a:t>
            </a:r>
            <a:r>
              <a:rPr lang="en-US" altLang="en-US" sz="2000" dirty="0">
                <a:ea typeface="Arial Unicode MS" pitchFamily="34" charset="-128"/>
                <a:cs typeface="Arial Unicode MS" pitchFamily="34" charset="-128"/>
              </a:rPr>
              <a:t>:  </a:t>
            </a:r>
            <a:r>
              <a:rPr lang="en-US" altLang="en-US" sz="2000" dirty="0" err="1">
                <a:ea typeface="Arial Unicode MS" pitchFamily="34" charset="-128"/>
                <a:cs typeface="Arial Unicode MS" pitchFamily="34" charset="-128"/>
              </a:rPr>
              <a:t>Disarankan</a:t>
            </a:r>
            <a:endParaRPr lang="en-US" altLang="en-US" sz="2000" dirty="0">
              <a:ea typeface="Arial Unicode MS" pitchFamily="34" charset="-128"/>
              <a:cs typeface="Arial Unicode MS" pitchFamily="34" charset="-128"/>
            </a:endParaRPr>
          </a:p>
        </p:txBody>
      </p:sp>
      <p:sp>
        <p:nvSpPr>
          <p:cNvPr id="8" name="Flowchart: Connector 7"/>
          <p:cNvSpPr/>
          <p:nvPr/>
        </p:nvSpPr>
        <p:spPr>
          <a:xfrm>
            <a:off x="4570875" y="5509708"/>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3600" dirty="0" smtClean="0"/>
              <a:t>Pengangkatan pertama dosen dalam jabatan akademik asisten ahli</a:t>
            </a:r>
            <a:endParaRPr lang="id-ID" sz="3600" dirty="0"/>
          </a:p>
        </p:txBody>
      </p:sp>
      <p:sp>
        <p:nvSpPr>
          <p:cNvPr id="4" name="Content Placeholder 2"/>
          <p:cNvSpPr>
            <a:spLocks noGrp="1"/>
          </p:cNvSpPr>
          <p:nvPr>
            <p:ph idx="1"/>
          </p:nvPr>
        </p:nvSpPr>
        <p:spPr>
          <a:xfrm>
            <a:off x="1310245" y="1739289"/>
            <a:ext cx="10218602" cy="742655"/>
          </a:xfrm>
        </p:spPr>
        <p:txBody>
          <a:bodyPr>
            <a:normAutofit fontScale="70000" lnSpcReduction="20000"/>
          </a:bodyPr>
          <a:lstStyle/>
          <a:p>
            <a:pPr marL="0" indent="0">
              <a:lnSpc>
                <a:spcPct val="110000"/>
              </a:lnSpc>
              <a:buNone/>
            </a:pPr>
            <a:r>
              <a:rPr lang="sv-SE" altLang="en-US" sz="2400" dirty="0" smtClean="0">
                <a:latin typeface="Montserrat Light" pitchFamily="50" charset="0"/>
                <a:ea typeface="Arial Unicode MS" panose="020B0604020202020204" pitchFamily="34" charset="-128"/>
                <a:cs typeface="Arial Unicode MS" panose="020B0604020202020204" pitchFamily="34" charset="-128"/>
              </a:rPr>
              <a:t>memiliki ijazah magister atau yang sederajat dari perguruan tinggi dan/atau program studi terakreditasi sesuai dengan bidang ilmu penugasan</a:t>
            </a:r>
            <a:endParaRPr lang="en-US" sz="2400" dirty="0">
              <a:latin typeface="Montserrat Light" pitchFamily="50" charset="0"/>
            </a:endParaRPr>
          </a:p>
        </p:txBody>
      </p:sp>
      <p:sp>
        <p:nvSpPr>
          <p:cNvPr id="5" name="Flowchart: Connector 4"/>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317505" y="2588363"/>
            <a:ext cx="10218602" cy="430606"/>
          </a:xfrm>
          <a:prstGeom prst="rect">
            <a:avLst/>
          </a:prstGeom>
        </p:spPr>
        <p:txBody>
          <a:bodyPr vert="horz" lIns="91440" tIns="45720" rIns="91440" bIns="45720" rtlCol="0">
            <a:normAutofit fontScale="85000" lnSpcReduction="10000"/>
          </a:bodyPr>
          <a:lstStyle/>
          <a:p>
            <a:pPr lvl="0">
              <a:lnSpc>
                <a:spcPct val="90000"/>
              </a:lnSpc>
              <a:spcBef>
                <a:spcPts val="1000"/>
              </a:spcBef>
              <a:defRPr/>
            </a:pP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pangkat</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paling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rendah</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Penata</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Muda</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Tingkat I,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golongan</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ruang</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III/b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bagi</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PNS</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4" name="Flowchart: Connector 13"/>
          <p:cNvSpPr/>
          <p:nvPr/>
        </p:nvSpPr>
        <p:spPr>
          <a:xfrm>
            <a:off x="863867" y="257964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0" name="Content Placeholder 2"/>
          <p:cNvSpPr txBox="1">
            <a:spLocks/>
          </p:cNvSpPr>
          <p:nvPr/>
        </p:nvSpPr>
        <p:spPr>
          <a:xfrm>
            <a:off x="1324765" y="3248753"/>
            <a:ext cx="10218602" cy="430606"/>
          </a:xfrm>
          <a:prstGeom prst="rect">
            <a:avLst/>
          </a:prstGeom>
        </p:spPr>
        <p:txBody>
          <a:bodyPr vert="horz" lIns="91440" tIns="45720" rIns="91440" bIns="45720" rtlCol="0">
            <a:normAutofit fontScale="77500" lnSpcReduction="20000"/>
          </a:bodyPr>
          <a:lstStyle/>
          <a:p>
            <a:pPr lvl="0">
              <a:lnSpc>
                <a:spcPct val="90000"/>
              </a:lnSpc>
              <a:spcBef>
                <a:spcPts val="1000"/>
              </a:spcBef>
              <a:defRPr/>
            </a:pP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nilai</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prestasi</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kerja</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paling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kurang</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bernilai</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baik</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dalam</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1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satu</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tahun</a:t>
            </a:r>
            <a:r>
              <a:rPr lang="en-US" altLang="en-US" sz="20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latin typeface="Montserrat Light" pitchFamily="50" charset="0"/>
                <a:ea typeface="Arial Unicode MS" panose="020B0604020202020204" pitchFamily="34" charset="-128"/>
                <a:cs typeface="Arial Unicode MS" panose="020B0604020202020204" pitchFamily="34" charset="-128"/>
              </a:rPr>
              <a:t>terakhir</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1" name="Flowchart: Connector 10"/>
          <p:cNvSpPr/>
          <p:nvPr/>
        </p:nvSpPr>
        <p:spPr>
          <a:xfrm>
            <a:off x="871127" y="324003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2" name="Content Placeholder 2"/>
          <p:cNvSpPr txBox="1">
            <a:spLocks/>
          </p:cNvSpPr>
          <p:nvPr/>
        </p:nvSpPr>
        <p:spPr>
          <a:xfrm>
            <a:off x="1332025" y="3909143"/>
            <a:ext cx="10218602" cy="430606"/>
          </a:xfrm>
          <a:prstGeom prst="rect">
            <a:avLst/>
          </a:prstGeom>
        </p:spPr>
        <p:txBody>
          <a:bodyPr vert="horz" lIns="91440" tIns="45720" rIns="91440" bIns="45720" rtlCol="0">
            <a:normAutofit/>
          </a:bodyPr>
          <a:lstStyle/>
          <a:p>
            <a:pPr lvl="0">
              <a:lnSpc>
                <a:spcPct val="90000"/>
              </a:lnSpc>
              <a:spcBef>
                <a:spcPts val="1000"/>
              </a:spcBef>
              <a:defRPr/>
            </a:pPr>
            <a:r>
              <a:rPr lang="sv-SE" altLang="en-US" sz="2000" dirty="0" smtClean="0">
                <a:latin typeface="Montserrat Light" pitchFamily="50" charset="0"/>
                <a:ea typeface="Arial Unicode MS" panose="020B0604020202020204" pitchFamily="34" charset="-128"/>
                <a:cs typeface="Arial Unicode MS" panose="020B0604020202020204" pitchFamily="34" charset="-128"/>
              </a:rPr>
              <a:t>melaksanakan tugas mengajar paling singkat 1 (satu) tahun</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5" name="Flowchart: Connector 14"/>
          <p:cNvSpPr/>
          <p:nvPr/>
        </p:nvSpPr>
        <p:spPr>
          <a:xfrm>
            <a:off x="878387" y="390042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6" name="Content Placeholder 2"/>
          <p:cNvSpPr txBox="1">
            <a:spLocks/>
          </p:cNvSpPr>
          <p:nvPr/>
        </p:nvSpPr>
        <p:spPr>
          <a:xfrm>
            <a:off x="1339285" y="4569532"/>
            <a:ext cx="10218602" cy="626581"/>
          </a:xfrm>
          <a:prstGeom prst="rect">
            <a:avLst/>
          </a:prstGeom>
        </p:spPr>
        <p:txBody>
          <a:bodyPr vert="horz" lIns="91440" tIns="45720" rIns="91440" bIns="45720" rtlCol="0">
            <a:normAutofit fontScale="92500"/>
          </a:bodyPr>
          <a:lstStyle/>
          <a:p>
            <a:pPr lvl="0">
              <a:lnSpc>
                <a:spcPct val="90000"/>
              </a:lnSpc>
              <a:spcBef>
                <a:spcPts val="1000"/>
              </a:spcBef>
              <a:defRPr/>
            </a:pPr>
            <a:r>
              <a:rPr lang="sv-SE" altLang="en-US" sz="2000" dirty="0" smtClean="0">
                <a:latin typeface="Montserrat Light" pitchFamily="50" charset="0"/>
                <a:ea typeface="Arial Unicode MS" panose="020B0604020202020204" pitchFamily="34" charset="-128"/>
                <a:cs typeface="Arial Unicode MS" panose="020B0604020202020204" pitchFamily="34" charset="-128"/>
              </a:rPr>
              <a:t>mempunyai paling sedikit 1 (satu) karya ilmiah yang dipublikasikan pada jurnal ilmiah nasional sebagai penulis pertama</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9" name="Flowchart: Connector 18"/>
          <p:cNvSpPr/>
          <p:nvPr/>
        </p:nvSpPr>
        <p:spPr>
          <a:xfrm>
            <a:off x="885647" y="456081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21" name="Content Placeholder 2"/>
          <p:cNvSpPr txBox="1">
            <a:spLocks/>
          </p:cNvSpPr>
          <p:nvPr/>
        </p:nvSpPr>
        <p:spPr>
          <a:xfrm>
            <a:off x="1346545" y="5302492"/>
            <a:ext cx="10218602" cy="626581"/>
          </a:xfrm>
          <a:prstGeom prst="rect">
            <a:avLst/>
          </a:prstGeom>
        </p:spPr>
        <p:txBody>
          <a:bodyPr vert="horz" lIns="91440" tIns="45720" rIns="91440" bIns="45720" rtlCol="0">
            <a:normAutofit lnSpcReduction="10000"/>
          </a:bodyPr>
          <a:lstStyle/>
          <a:p>
            <a:pPr lvl="0">
              <a:lnSpc>
                <a:spcPct val="90000"/>
              </a:lnSpc>
              <a:spcBef>
                <a:spcPts val="1000"/>
              </a:spcBef>
              <a:defRPr/>
            </a:pPr>
            <a:r>
              <a:rPr lang="sv-SE" altLang="en-US" sz="2000" dirty="0" smtClean="0">
                <a:latin typeface="Montserrat Light" pitchFamily="50" charset="0"/>
                <a:ea typeface="Arial Unicode MS" pitchFamily="34" charset="-128"/>
                <a:cs typeface="Arial Unicode MS" pitchFamily="34" charset="-128"/>
              </a:rPr>
              <a:t>melaksanakan paling sedikit 1 (satu) kegiatan pengabdian kepada masyarakat</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22" name="Flowchart: Connector 21"/>
          <p:cNvSpPr/>
          <p:nvPr/>
        </p:nvSpPr>
        <p:spPr>
          <a:xfrm>
            <a:off x="892907" y="529377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3600" dirty="0" smtClean="0"/>
              <a:t>Pengangkatan pertama dosen dalam jabatan akademik asisten ahli</a:t>
            </a:r>
            <a:endParaRPr lang="id-ID" sz="3600" dirty="0"/>
          </a:p>
        </p:txBody>
      </p:sp>
      <p:sp>
        <p:nvSpPr>
          <p:cNvPr id="4" name="Content Placeholder 2"/>
          <p:cNvSpPr>
            <a:spLocks noGrp="1"/>
          </p:cNvSpPr>
          <p:nvPr>
            <p:ph idx="1"/>
          </p:nvPr>
        </p:nvSpPr>
        <p:spPr>
          <a:xfrm>
            <a:off x="1310245" y="1739289"/>
            <a:ext cx="10218602" cy="742655"/>
          </a:xfrm>
        </p:spPr>
        <p:txBody>
          <a:bodyPr>
            <a:noAutofit/>
          </a:bodyPr>
          <a:lstStyle/>
          <a:p>
            <a:pPr marL="0" indent="0">
              <a:lnSpc>
                <a:spcPct val="110000"/>
              </a:lnSpc>
              <a:buNone/>
            </a:pPr>
            <a:r>
              <a:rPr lang="sv-SE" altLang="en-US" sz="2000" dirty="0" smtClean="0">
                <a:latin typeface="Montserrat Light" pitchFamily="50" charset="0"/>
                <a:ea typeface="Arial Unicode MS" pitchFamily="34" charset="-128"/>
                <a:cs typeface="Arial Unicode MS" pitchFamily="34" charset="-128"/>
              </a:rPr>
              <a:t>telah memenuhi paling sedikit 10 (sepuluh) angka kredit di luar angka kredit ijazah yang dihitung sejak yang bersangkutan melaksanakan tugas sebagai dosen tetap termasuk angka kredit Pendidikan dan Pelatihan (Diklat) Prajabatan</a:t>
            </a:r>
            <a:endParaRPr lang="en-US" sz="2000" dirty="0">
              <a:latin typeface="Montserrat Light" pitchFamily="50" charset="0"/>
            </a:endParaRPr>
          </a:p>
        </p:txBody>
      </p:sp>
      <p:sp>
        <p:nvSpPr>
          <p:cNvPr id="5" name="Flowchart: Connector 4"/>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317505" y="3430175"/>
            <a:ext cx="10218602" cy="430606"/>
          </a:xfrm>
          <a:prstGeom prst="rect">
            <a:avLst/>
          </a:prstGeom>
        </p:spPr>
        <p:txBody>
          <a:bodyPr vert="horz" lIns="91440" tIns="45720" rIns="91440" bIns="45720" rtlCol="0">
            <a:normAutofit fontScale="85000" lnSpcReduction="10000"/>
          </a:bodyPr>
          <a:lstStyle/>
          <a:p>
            <a:pPr marL="285750" indent="-285750">
              <a:tabLst>
                <a:tab pos="285750" algn="l"/>
              </a:tabLst>
            </a:pPr>
            <a:r>
              <a:rPr lang="sv-SE" altLang="en-US" sz="2000" dirty="0" smtClean="0">
                <a:latin typeface="Montserrat Light" pitchFamily="50" charset="0"/>
                <a:ea typeface="Arial Unicode MS" pitchFamily="34" charset="-128"/>
                <a:cs typeface="Arial Unicode MS" pitchFamily="34" charset="-128"/>
              </a:rPr>
              <a:t>memiliki kinerja, integritas, </a:t>
            </a:r>
            <a:r>
              <a:rPr lang="en-US" altLang="en-US" sz="2000" dirty="0" err="1" smtClean="0">
                <a:latin typeface="Montserrat Light" pitchFamily="50" charset="0"/>
                <a:ea typeface="Arial Unicode MS" pitchFamily="34" charset="-128"/>
                <a:cs typeface="Arial Unicode MS" pitchFamily="34" charset="-128"/>
              </a:rPr>
              <a:t>etika</a:t>
            </a:r>
            <a:r>
              <a:rPr lang="en-US" altLang="en-US" sz="2000" dirty="0" smtClean="0">
                <a:latin typeface="Montserrat Light" pitchFamily="50" charset="0"/>
                <a:ea typeface="Arial Unicode MS" pitchFamily="34" charset="-128"/>
                <a:cs typeface="Arial Unicode MS" pitchFamily="34" charset="-128"/>
              </a:rPr>
              <a:t> </a:t>
            </a:r>
            <a:r>
              <a:rPr lang="en-US" altLang="en-US" sz="2000" dirty="0" err="1" smtClean="0">
                <a:latin typeface="Montserrat Light" pitchFamily="50" charset="0"/>
                <a:ea typeface="Arial Unicode MS" pitchFamily="34" charset="-128"/>
                <a:cs typeface="Arial Unicode MS" pitchFamily="34" charset="-128"/>
              </a:rPr>
              <a:t>dan</a:t>
            </a:r>
            <a:r>
              <a:rPr lang="en-US" altLang="en-US" sz="2000" dirty="0" smtClean="0">
                <a:latin typeface="Montserrat Light" pitchFamily="50" charset="0"/>
                <a:ea typeface="Arial Unicode MS" pitchFamily="34" charset="-128"/>
                <a:cs typeface="Arial Unicode MS" pitchFamily="34" charset="-128"/>
              </a:rPr>
              <a:t> </a:t>
            </a:r>
            <a:r>
              <a:rPr lang="en-US" altLang="en-US" sz="2000" dirty="0" err="1" smtClean="0">
                <a:latin typeface="Montserrat Light" pitchFamily="50" charset="0"/>
                <a:ea typeface="Arial Unicode MS" pitchFamily="34" charset="-128"/>
                <a:cs typeface="Arial Unicode MS" pitchFamily="34" charset="-128"/>
              </a:rPr>
              <a:t>tata</a:t>
            </a:r>
            <a:r>
              <a:rPr lang="en-US" altLang="en-US" sz="2000" dirty="0" smtClean="0">
                <a:latin typeface="Montserrat Light" pitchFamily="50" charset="0"/>
                <a:ea typeface="Arial Unicode MS" pitchFamily="34" charset="-128"/>
                <a:cs typeface="Arial Unicode MS" pitchFamily="34" charset="-128"/>
              </a:rPr>
              <a:t> </a:t>
            </a:r>
            <a:r>
              <a:rPr lang="en-US" altLang="en-US" sz="2000" dirty="0" err="1" smtClean="0">
                <a:latin typeface="Montserrat Light" pitchFamily="50" charset="0"/>
                <a:ea typeface="Arial Unicode MS" pitchFamily="34" charset="-128"/>
                <a:cs typeface="Arial Unicode MS" pitchFamily="34" charset="-128"/>
              </a:rPr>
              <a:t>krama</a:t>
            </a:r>
            <a:r>
              <a:rPr lang="en-US" altLang="en-US" sz="2000" dirty="0" smtClean="0">
                <a:latin typeface="Montserrat Light" pitchFamily="50" charset="0"/>
                <a:ea typeface="Arial Unicode MS" pitchFamily="34" charset="-128"/>
                <a:cs typeface="Arial Unicode MS" pitchFamily="34" charset="-128"/>
              </a:rPr>
              <a:t>, </a:t>
            </a:r>
            <a:r>
              <a:rPr lang="en-US" altLang="en-US" sz="2000" dirty="0" err="1" smtClean="0">
                <a:latin typeface="Montserrat Light" pitchFamily="50" charset="0"/>
                <a:ea typeface="Arial Unicode MS" pitchFamily="34" charset="-128"/>
                <a:cs typeface="Arial Unicode MS" pitchFamily="34" charset="-128"/>
              </a:rPr>
              <a:t>serta</a:t>
            </a:r>
            <a:r>
              <a:rPr lang="en-US" altLang="en-US" sz="2000" dirty="0" smtClean="0">
                <a:latin typeface="Montserrat Light" pitchFamily="50" charset="0"/>
                <a:ea typeface="Arial Unicode MS" pitchFamily="34" charset="-128"/>
                <a:cs typeface="Arial Unicode MS" pitchFamily="34" charset="-128"/>
              </a:rPr>
              <a:t> </a:t>
            </a:r>
            <a:r>
              <a:rPr lang="sv-SE" altLang="en-US" sz="2000" dirty="0" smtClean="0">
                <a:latin typeface="Montserrat Light" pitchFamily="50" charset="0"/>
                <a:ea typeface="Arial Unicode MS" pitchFamily="34" charset="-128"/>
                <a:cs typeface="Arial Unicode MS" pitchFamily="34" charset="-128"/>
              </a:rPr>
              <a:t>tanggung jawab</a:t>
            </a:r>
            <a:endParaRPr lang="en-US" altLang="en-US" sz="2000" dirty="0">
              <a:latin typeface="Montserrat Light" pitchFamily="50" charset="0"/>
              <a:ea typeface="Arial Unicode MS" panose="020B0604020202020204" pitchFamily="34" charset="-128"/>
              <a:cs typeface="Arial Unicode MS" panose="020B0604020202020204" pitchFamily="34" charset="-128"/>
            </a:endParaRPr>
          </a:p>
        </p:txBody>
      </p:sp>
      <p:sp>
        <p:nvSpPr>
          <p:cNvPr id="14" name="Flowchart: Connector 13"/>
          <p:cNvSpPr/>
          <p:nvPr/>
        </p:nvSpPr>
        <p:spPr>
          <a:xfrm>
            <a:off x="863867" y="3421456"/>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fontScale="90000"/>
          </a:bodyPr>
          <a:lstStyle/>
          <a:p>
            <a:r>
              <a:rPr lang="id-ID" sz="4800" dirty="0" smtClean="0"/>
              <a:t>Pengangkatan pertama dosen dalam jabatan Lektor</a:t>
            </a:r>
            <a:endParaRPr lang="id-ID" sz="4800" dirty="0"/>
          </a:p>
        </p:txBody>
      </p:sp>
      <p:sp>
        <p:nvSpPr>
          <p:cNvPr id="4" name="Content Placeholder 2"/>
          <p:cNvSpPr>
            <a:spLocks noGrp="1"/>
          </p:cNvSpPr>
          <p:nvPr>
            <p:ph idx="1"/>
          </p:nvPr>
        </p:nvSpPr>
        <p:spPr>
          <a:xfrm>
            <a:off x="1310245" y="1739289"/>
            <a:ext cx="10218602" cy="742655"/>
          </a:xfrm>
        </p:spPr>
        <p:txBody>
          <a:bodyPr>
            <a:noAutofit/>
          </a:bodyPr>
          <a:lstStyle/>
          <a:p>
            <a:pPr marL="0" indent="0">
              <a:lnSpc>
                <a:spcPct val="110000"/>
              </a:lnSpc>
              <a:buNone/>
            </a:pPr>
            <a:r>
              <a:rPr lang="sv-SE" altLang="en-US" sz="2000" dirty="0" smtClean="0">
                <a:latin typeface="Montserrat Light" pitchFamily="50" charset="0"/>
                <a:ea typeface="Arial Unicode MS" panose="020B0604020202020204" pitchFamily="34" charset="-128"/>
                <a:cs typeface="Arial Unicode MS" panose="020B0604020202020204" pitchFamily="34" charset="-128"/>
              </a:rPr>
              <a:t>memiliki ijazah doktor atau yang sederajat dari perguruan tinggi dan/atau program studi terakreditasi sesuai dengan penugasan</a:t>
            </a:r>
            <a:endParaRPr lang="en-US" sz="2000" dirty="0">
              <a:latin typeface="Montserrat Light" pitchFamily="50" charset="0"/>
            </a:endParaRPr>
          </a:p>
        </p:txBody>
      </p:sp>
      <p:sp>
        <p:nvSpPr>
          <p:cNvPr id="5" name="Flowchart: Connector 4"/>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317505" y="2748017"/>
            <a:ext cx="10218602" cy="430606"/>
          </a:xfrm>
          <a:prstGeom prst="rect">
            <a:avLst/>
          </a:prstGeom>
        </p:spPr>
        <p:txBody>
          <a:bodyPr vert="horz" lIns="91440" tIns="45720" rIns="91440" bIns="45720" rtlCol="0">
            <a:normAutofit/>
          </a:bodyPr>
          <a:lstStyle/>
          <a:p>
            <a:pPr lvl="0">
              <a:lnSpc>
                <a:spcPct val="90000"/>
              </a:lnSpc>
              <a:spcBef>
                <a:spcPts val="1000"/>
              </a:spcBef>
              <a:defRPr/>
            </a:pP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pangkat</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paling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rendah</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Penata</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golongan</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ruang</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III/</a:t>
            </a:r>
            <a:r>
              <a:rPr lang="id-ID"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c</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a:t>
            </a:r>
            <a:r>
              <a:rPr lang="en-US" altLang="en-US" sz="2000" dirty="0" err="1"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bagi</a:t>
            </a:r>
            <a:r>
              <a:rPr lang="en-US" altLang="en-US" sz="2000" dirty="0" smtClean="0">
                <a:effectLst>
                  <a:outerShdw blurRad="38100" dist="38100" dir="2700000" algn="tl">
                    <a:srgbClr val="000000">
                      <a:alpha val="43137"/>
                    </a:srgbClr>
                  </a:outerShdw>
                </a:effectLst>
                <a:latin typeface="Montserrat Light" pitchFamily="50" charset="0"/>
                <a:ea typeface="Arial Unicode MS" panose="020B0604020202020204" pitchFamily="34" charset="-128"/>
                <a:cs typeface="Arial Unicode MS" panose="020B0604020202020204" pitchFamily="34" charset="-128"/>
              </a:rPr>
              <a:t> PNS</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4" name="Flowchart: Connector 13"/>
          <p:cNvSpPr/>
          <p:nvPr/>
        </p:nvSpPr>
        <p:spPr>
          <a:xfrm>
            <a:off x="863867" y="27392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0" name="Content Placeholder 2"/>
          <p:cNvSpPr txBox="1">
            <a:spLocks/>
          </p:cNvSpPr>
          <p:nvPr/>
        </p:nvSpPr>
        <p:spPr>
          <a:xfrm>
            <a:off x="1324765" y="3408407"/>
            <a:ext cx="10218602" cy="430606"/>
          </a:xfrm>
          <a:prstGeom prst="rect">
            <a:avLst/>
          </a:prstGeom>
        </p:spPr>
        <p:txBody>
          <a:bodyPr vert="horz" lIns="91440" tIns="45720" rIns="91440" bIns="45720" rtlCol="0">
            <a:normAutofit/>
          </a:bodyPr>
          <a:lstStyle/>
          <a:p>
            <a:pPr lvl="0">
              <a:lnSpc>
                <a:spcPct val="90000"/>
              </a:lnSpc>
              <a:spcBef>
                <a:spcPts val="1000"/>
              </a:spcBef>
              <a:defRPr/>
            </a:pPr>
            <a:r>
              <a:rPr lang="id-ID" altLang="en-US" sz="2000" i="1" dirty="0" smtClean="0">
                <a:latin typeface="Montserrat Light" pitchFamily="50" charset="0"/>
                <a:ea typeface="Arial Unicode MS" panose="020B0604020202020204" pitchFamily="34" charset="-128"/>
                <a:cs typeface="Arial Unicode MS" panose="020B0604020202020204" pitchFamily="34" charset="-128"/>
              </a:rPr>
              <a:t>selanjutnya ....</a:t>
            </a:r>
            <a:endParaRPr kumimoji="0" lang="id-ID" sz="2000" b="0"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1" name="Flowchart: Connector 10"/>
          <p:cNvSpPr/>
          <p:nvPr/>
        </p:nvSpPr>
        <p:spPr>
          <a:xfrm>
            <a:off x="871127" y="339968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7" name="TextBox 4"/>
          <p:cNvSpPr txBox="1">
            <a:spLocks noChangeArrowheads="1"/>
          </p:cNvSpPr>
          <p:nvPr/>
        </p:nvSpPr>
        <p:spPr bwMode="auto">
          <a:xfrm>
            <a:off x="4122054" y="4441369"/>
            <a:ext cx="7474857" cy="830997"/>
          </a:xfrm>
          <a:prstGeom prst="rect">
            <a:avLst/>
          </a:prstGeom>
          <a:noFill/>
          <a:ln w="9525">
            <a:noFill/>
            <a:miter lim="800000"/>
            <a:headEnd/>
            <a:tailEnd/>
          </a:ln>
        </p:spPr>
        <p:txBody>
          <a:bodyPr wrap="square">
            <a:spAutoFit/>
          </a:bodyPr>
          <a:lstStyle/>
          <a:p>
            <a:pPr eaLnBrk="1" hangingPunct="1"/>
            <a:r>
              <a:rPr lang="en-US" altLang="en-US" sz="2400" i="1" dirty="0" err="1">
                <a:latin typeface="Montserrat Light" pitchFamily="50" charset="0"/>
              </a:rPr>
              <a:t>Syarat</a:t>
            </a:r>
            <a:r>
              <a:rPr lang="en-US" altLang="en-US" sz="2400" i="1" dirty="0">
                <a:latin typeface="Montserrat Light" pitchFamily="50" charset="0"/>
              </a:rPr>
              <a:t> </a:t>
            </a:r>
            <a:r>
              <a:rPr lang="en-US" altLang="en-US" sz="2400" i="1" dirty="0" err="1">
                <a:latin typeface="Montserrat Light" pitchFamily="50" charset="0"/>
              </a:rPr>
              <a:t>selanjutnya</a:t>
            </a:r>
            <a:r>
              <a:rPr lang="en-US" altLang="en-US" sz="2400" i="1" dirty="0">
                <a:latin typeface="Montserrat Light" pitchFamily="50" charset="0"/>
              </a:rPr>
              <a:t> idem </a:t>
            </a:r>
            <a:r>
              <a:rPr lang="en-US" altLang="en-US" sz="2400" i="1" dirty="0" err="1">
                <a:latin typeface="Montserrat Light" pitchFamily="50" charset="0"/>
              </a:rPr>
              <a:t>dengan</a:t>
            </a:r>
            <a:r>
              <a:rPr lang="en-US" altLang="en-US" sz="2400" i="1" dirty="0">
                <a:latin typeface="Montserrat Light" pitchFamily="50" charset="0"/>
              </a:rPr>
              <a:t> </a:t>
            </a:r>
            <a:r>
              <a:rPr lang="en-US" altLang="en-US" sz="2400" i="1" dirty="0" err="1">
                <a:latin typeface="Montserrat Light" pitchFamily="50" charset="0"/>
              </a:rPr>
              <a:t>pengangkatan</a:t>
            </a:r>
            <a:r>
              <a:rPr lang="en-US" altLang="en-US" sz="2400" i="1" dirty="0">
                <a:latin typeface="Montserrat Light" pitchFamily="50" charset="0"/>
              </a:rPr>
              <a:t> </a:t>
            </a:r>
            <a:r>
              <a:rPr lang="en-US" altLang="en-US" sz="2400" i="1" dirty="0" err="1">
                <a:latin typeface="Montserrat Light" pitchFamily="50" charset="0"/>
              </a:rPr>
              <a:t>pertama</a:t>
            </a:r>
            <a:r>
              <a:rPr lang="en-US" altLang="en-US" sz="2400" i="1" dirty="0">
                <a:latin typeface="Montserrat Light" pitchFamily="50" charset="0"/>
              </a:rPr>
              <a:t> </a:t>
            </a:r>
            <a:r>
              <a:rPr lang="en-US" altLang="en-US" sz="2400" i="1" dirty="0" err="1">
                <a:latin typeface="Montserrat Light" pitchFamily="50" charset="0"/>
              </a:rPr>
              <a:t>di</a:t>
            </a:r>
            <a:r>
              <a:rPr lang="en-US" altLang="en-US" sz="2400" i="1" dirty="0">
                <a:latin typeface="Montserrat Light" pitchFamily="50" charset="0"/>
              </a:rPr>
              <a:t> </a:t>
            </a:r>
            <a:r>
              <a:rPr lang="en-US" altLang="en-US" sz="2400" i="1" dirty="0" err="1">
                <a:latin typeface="Montserrat Light" pitchFamily="50" charset="0"/>
              </a:rPr>
              <a:t>jabatan</a:t>
            </a:r>
            <a:r>
              <a:rPr lang="en-US" altLang="en-US" sz="2400" i="1" dirty="0">
                <a:latin typeface="Montserrat Light" pitchFamily="50" charset="0"/>
              </a:rPr>
              <a:t> </a:t>
            </a:r>
            <a:r>
              <a:rPr lang="en-US" altLang="en-US" sz="2400" i="1" dirty="0" err="1">
                <a:latin typeface="Montserrat Light" pitchFamily="50" charset="0"/>
              </a:rPr>
              <a:t>Asisten</a:t>
            </a:r>
            <a:r>
              <a:rPr lang="en-US" altLang="en-US" sz="2400" i="1" dirty="0">
                <a:latin typeface="Montserrat Light" pitchFamily="50" charset="0"/>
              </a:rPr>
              <a:t> </a:t>
            </a:r>
            <a:r>
              <a:rPr lang="en-US" altLang="en-US" sz="2400" i="1" dirty="0" err="1">
                <a:latin typeface="Montserrat Light" pitchFamily="50" charset="0"/>
              </a:rPr>
              <a:t>Ahli</a:t>
            </a:r>
            <a:r>
              <a:rPr lang="en-US" altLang="en-US" sz="2400" i="1" dirty="0">
                <a:latin typeface="Montserrat Light" pitchFamily="50" charset="0"/>
              </a:rPr>
              <a:t> </a:t>
            </a:r>
          </a:p>
        </p:txBody>
      </p:sp>
      <p:sp>
        <p:nvSpPr>
          <p:cNvPr id="18" name="Flowchart: Connector 17"/>
          <p:cNvSpPr/>
          <p:nvPr/>
        </p:nvSpPr>
        <p:spPr>
          <a:xfrm>
            <a:off x="3162986" y="4421133"/>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ä</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257" y="1642382"/>
            <a:ext cx="5098143" cy="2929618"/>
          </a:xfrm>
        </p:spPr>
        <p:txBody>
          <a:bodyPr>
            <a:noAutofit/>
          </a:bodyPr>
          <a:lstStyle/>
          <a:p>
            <a:r>
              <a:rPr lang="id-ID" sz="5400" dirty="0" smtClean="0"/>
              <a:t>Kenaikan reguler </a:t>
            </a:r>
            <a:br>
              <a:rPr lang="id-ID" sz="5400" dirty="0" smtClean="0"/>
            </a:br>
            <a:r>
              <a:rPr lang="id-ID" sz="5400" dirty="0" smtClean="0"/>
              <a:t>jabatan  akademik </a:t>
            </a:r>
            <a:br>
              <a:rPr lang="id-ID" sz="5400" dirty="0" smtClean="0"/>
            </a:br>
            <a:r>
              <a:rPr lang="id-ID" sz="5400" dirty="0" smtClean="0"/>
              <a:t>dan pangkat</a:t>
            </a:r>
            <a:endParaRPr lang="id-ID" sz="5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Asisten ahli ke lektor</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lnSpcReduction="10000"/>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paling singkat 2 (dua) tahun menduduki jabatan Asisten Ahli;</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telah memenuhi angka kredit yang dipersyaratkan baik secara kumulatif maupun setiap unsur kegiatan sesuai dengan Lampiran;</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fi-FI" sz="2400" dirty="0" smtClean="0">
                <a:latin typeface="Montserrat Light" pitchFamily="50" charset="0"/>
                <a:ea typeface="Arial Unicode MS" panose="020B0604020202020204" pitchFamily="34" charset="-128"/>
                <a:cs typeface="Arial Unicode MS" panose="020B0604020202020204" pitchFamily="34" charset="-128"/>
              </a:rPr>
              <a:t>memiliki karya ilmiah yang dipublikasikan dalam jurnal ilmiah nasional sebagai penulis pertama; dan</a:t>
            </a:r>
          </a:p>
          <a:p>
            <a:pPr marL="457200" indent="-457200">
              <a:spcBef>
                <a:spcPts val="0"/>
              </a:spcBef>
              <a:buFontTx/>
              <a:buAutoNum type="alphaLcPeriod" startAt="3"/>
              <a:defRPr/>
            </a:pP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kinerja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integritas</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etika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dan</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tata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krama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serta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tanggung</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jawab</a:t>
            </a:r>
            <a:endParaRPr lang="en-US" sz="2400" dirty="0" smtClean="0">
              <a:latin typeface="Montserrat Light" pitchFamily="50" charset="0"/>
              <a:ea typeface="Arial Unicode MS" panose="020B0604020202020204" pitchFamily="34" charset="-128"/>
              <a:cs typeface="Arial Unicode MS" panose="020B0604020202020204" pitchFamily="34" charset="-128"/>
            </a:endParaRPr>
          </a:p>
          <a:p>
            <a:pPr>
              <a:buNone/>
            </a:pPr>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Lektor ke lektor kepala</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lnSpcReduction="10000"/>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paling singkat 2 (dua) tahun menduduki jabatan </a:t>
            </a:r>
            <a:r>
              <a:rPr lang="id-ID" sz="2400" dirty="0" smtClean="0">
                <a:latin typeface="Montserrat Light" pitchFamily="50" charset="0"/>
                <a:ea typeface="Arial Unicode MS" panose="020B0604020202020204" pitchFamily="34" charset="-128"/>
                <a:cs typeface="Arial Unicode MS" panose="020B0604020202020204" pitchFamily="34" charset="-128"/>
              </a:rPr>
              <a:t>Lektor</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telah memenuhi angka kredit yang dipersyaratkan baik secara kumulatif maupun setiap unsur kegiatan sesuai dengan Lampiran;</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karya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ilmiah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yang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dipublikasikan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dalam</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jurnal</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ilmiah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nasional</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terakreditasi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atau</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internasional</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sebagai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penulis</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pertama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bagi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yang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kualifikasi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akademik</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doktor</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(S3);</a:t>
            </a:r>
            <a:r>
              <a:rPr lang="id-ID" altLang="en-US" sz="2400" dirty="0" smtClean="0">
                <a:latin typeface="Montserrat Light" pitchFamily="50" charset="0"/>
                <a:ea typeface="Arial Unicode MS" panose="020B0604020202020204" pitchFamily="34" charset="-128"/>
                <a:cs typeface="Arial Unicode MS" panose="020B0604020202020204" pitchFamily="34" charset="-128"/>
              </a:rPr>
              <a:t> dan</a:t>
            </a:r>
          </a:p>
          <a:p>
            <a:pPr marL="457200" indent="-457200">
              <a:spcBef>
                <a:spcPts val="0"/>
              </a:spcBef>
              <a:buNone/>
              <a:defRPr/>
            </a:pP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kinerja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integritas</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etika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dan</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tata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krama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serta</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tanggung</a:t>
            </a:r>
            <a:r>
              <a:rPr 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sz="2400" dirty="0" err="1" smtClean="0">
                <a:latin typeface="Montserrat Light" pitchFamily="50" charset="0"/>
                <a:ea typeface="Arial Unicode MS" panose="020B0604020202020204" pitchFamily="34" charset="-128"/>
                <a:cs typeface="Arial Unicode MS" panose="020B0604020202020204" pitchFamily="34" charset="-128"/>
              </a:rPr>
              <a:t>jawab</a:t>
            </a:r>
            <a:endParaRPr lang="en-US" sz="2400" dirty="0" smtClean="0">
              <a:latin typeface="Montserrat Light" pitchFamily="50" charset="0"/>
              <a:ea typeface="Arial Unicode MS" panose="020B0604020202020204" pitchFamily="34" charset="-128"/>
              <a:cs typeface="Arial Unicode MS" panose="020B0604020202020204" pitchFamily="34" charset="-128"/>
            </a:endParaRPr>
          </a:p>
          <a:p>
            <a:pPr>
              <a:buNone/>
            </a:pPr>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Lektor kepala ke profesor (reguler)</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pengalaman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kerja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sebagai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dosen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tetap</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paling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singkat</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10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sepuluh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tahun</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kualifikasi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akademik</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doktor</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(S3)</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Paling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singkat</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3 (</a:t>
            </a:r>
            <a:r>
              <a:rPr lang="id-ID" altLang="en-US" sz="2400" dirty="0" smtClean="0">
                <a:latin typeface="Montserrat Light" pitchFamily="50" charset="0"/>
                <a:ea typeface="Arial Unicode MS" panose="020B0604020202020204" pitchFamily="34" charset="-128"/>
                <a:cs typeface="Arial Unicode MS" panose="020B0604020202020204" pitchFamily="34" charset="-128"/>
              </a:rPr>
              <a:t>tiga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id-ID" altLang="en-US" sz="2400" dirty="0" smtClean="0">
                <a:latin typeface="Montserrat Light" pitchFamily="50" charset="0"/>
                <a:ea typeface="Arial Unicode MS" panose="020B0604020202020204" pitchFamily="34" charset="-128"/>
                <a:cs typeface="Arial Unicode MS" panose="020B0604020202020204" pitchFamily="34" charset="-128"/>
              </a:rPr>
              <a:t>tahun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setelah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memperoleh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ijazah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doktor</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(S3)</a:t>
            </a:r>
            <a:r>
              <a:rPr lang="id-ID" altLang="en-US" sz="2400" dirty="0" smtClean="0">
                <a:latin typeface="Montserrat Light" pitchFamily="50" charset="0"/>
                <a:ea typeface="Arial Unicode MS" panose="020B0604020202020204" pitchFamily="34" charset="-128"/>
                <a:cs typeface="Arial Unicode MS" panose="020B0604020202020204" pitchFamily="34" charset="-128"/>
              </a:rPr>
              <a:t>;</a:t>
            </a:r>
          </a:p>
          <a:p>
            <a:pPr marL="457200" indent="-457200">
              <a:spcBef>
                <a:spcPts val="0"/>
              </a:spcBef>
              <a:buNone/>
              <a:defRPr/>
            </a:pP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Paling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singkat</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2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dua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tahun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menduduki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jabatan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Lektor</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Kepala</a:t>
            </a:r>
            <a:endParaRPr lang="en-US" sz="2400" dirty="0" smtClean="0">
              <a:latin typeface="Montserrat Light" pitchFamily="50" charset="0"/>
              <a:ea typeface="Arial Unicode MS" panose="020B0604020202020204" pitchFamily="34" charset="-128"/>
              <a:cs typeface="Arial Unicode MS" panose="020B0604020202020204" pitchFamily="34" charset="-128"/>
            </a:endParaRPr>
          </a:p>
          <a:p>
            <a:pPr>
              <a:buNone/>
            </a:pPr>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Lektor kepala ke profesor (reguler)</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Telah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memenuhi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angka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kredit</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yang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dipersyaratkan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baik</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secara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kumulatif</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maupun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setiap</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unsur</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kegiatan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sesuai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dengan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Lampiran</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karya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ilmiah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yang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dipublikasikan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dalam</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jurnal</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ilmiah</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internasional</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bereputasi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sebagai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penulis</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pertama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dan</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Memiliki</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kinerja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integritas</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etika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dan</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tata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krama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serta</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tanggung</a:t>
            </a:r>
            <a:r>
              <a:rPr lang="en-US" altLang="en-US" sz="2400" dirty="0" smtClean="0">
                <a:latin typeface="Montserrat Light" pitchFamily="50" charset="0"/>
                <a:ea typeface="Arial Unicode MS" panose="020B0604020202020204" pitchFamily="34" charset="-128"/>
                <a:cs typeface="Arial Unicode MS" panose="020B0604020202020204" pitchFamily="34" charset="-128"/>
              </a:rPr>
              <a:t> </a:t>
            </a:r>
            <a:r>
              <a:rPr lang="en-US" altLang="en-US" sz="2400" dirty="0" err="1" smtClean="0">
                <a:latin typeface="Montserrat Light" pitchFamily="50" charset="0"/>
                <a:ea typeface="Arial Unicode MS" panose="020B0604020202020204" pitchFamily="34" charset="-128"/>
                <a:cs typeface="Arial Unicode MS" panose="020B0604020202020204" pitchFamily="34" charset="-128"/>
              </a:rPr>
              <a:t>jawab</a:t>
            </a:r>
            <a:endParaRPr lang="en-US" altLang="en-US" sz="2400" dirty="0" smtClean="0">
              <a:latin typeface="Montserrat Light" pitchFamily="50" charset="0"/>
              <a:ea typeface="Arial Unicode MS" panose="020B0604020202020204" pitchFamily="34" charset="-128"/>
              <a:cs typeface="Arial Unicode MS" panose="020B0604020202020204"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Jenjang Jabatan akademik dosen</a:t>
            </a:r>
            <a:endParaRPr lang="id-ID" dirty="0"/>
          </a:p>
        </p:txBody>
      </p:sp>
      <p:sp>
        <p:nvSpPr>
          <p:cNvPr id="4" name="Content Placeholder 2"/>
          <p:cNvSpPr>
            <a:spLocks noGrp="1"/>
          </p:cNvSpPr>
          <p:nvPr>
            <p:ph idx="1"/>
          </p:nvPr>
        </p:nvSpPr>
        <p:spPr>
          <a:xfrm>
            <a:off x="1571502" y="1971517"/>
            <a:ext cx="10218602" cy="510425"/>
          </a:xfrm>
        </p:spPr>
        <p:txBody>
          <a:bodyPr>
            <a:normAutofit/>
          </a:bodyPr>
          <a:lstStyle/>
          <a:p>
            <a:pPr marL="0" indent="0">
              <a:buNone/>
            </a:pPr>
            <a:r>
              <a:rPr lang="id-ID" dirty="0" smtClean="0">
                <a:latin typeface="Montserrat Light" pitchFamily="50" charset="0"/>
              </a:rPr>
              <a:t>Asisten Ahli</a:t>
            </a:r>
            <a:endParaRPr lang="en-US" dirty="0">
              <a:latin typeface="Montserrat Light" pitchFamily="50" charset="0"/>
            </a:endParaRPr>
          </a:p>
        </p:txBody>
      </p:sp>
      <p:sp>
        <p:nvSpPr>
          <p:cNvPr id="5" name="Flowchart: Connector 4"/>
          <p:cNvSpPr/>
          <p:nvPr/>
        </p:nvSpPr>
        <p:spPr>
          <a:xfrm>
            <a:off x="856607" y="1890226"/>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
        <p:nvSpPr>
          <p:cNvPr id="6" name="Content Placeholder 2"/>
          <p:cNvSpPr txBox="1">
            <a:spLocks/>
          </p:cNvSpPr>
          <p:nvPr/>
        </p:nvSpPr>
        <p:spPr>
          <a:xfrm>
            <a:off x="1564247" y="2922210"/>
            <a:ext cx="10218602" cy="887798"/>
          </a:xfrm>
          <a:prstGeom prst="rect">
            <a:avLst/>
          </a:prstGeom>
        </p:spPr>
        <p:txBody>
          <a:bodyPr vert="horz" lIns="91440" tIns="45720" rIns="91440" bIns="45720" rtlCol="0">
            <a:normAutofit/>
          </a:bodyPr>
          <a:lstStyle/>
          <a:p>
            <a:pPr>
              <a:lnSpc>
                <a:spcPct val="90000"/>
              </a:lnSpc>
              <a:spcBef>
                <a:spcPts val="1000"/>
              </a:spcBef>
            </a:pPr>
            <a:r>
              <a:rPr lang="en-US" sz="2800" dirty="0" smtClean="0">
                <a:latin typeface="Montserrat Light" pitchFamily="50" charset="0"/>
              </a:rPr>
              <a:t>L</a:t>
            </a:r>
            <a:r>
              <a:rPr lang="id-ID" sz="2800" dirty="0" smtClean="0">
                <a:latin typeface="Montserrat Light" pitchFamily="50" charset="0"/>
              </a:rPr>
              <a:t>ektor</a:t>
            </a:r>
            <a:endParaRPr lang="en-US" sz="2800" dirty="0" smtClean="0">
              <a:latin typeface="Montserrat Light" pitchFamily="50"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20" name="Rectangle 19"/>
          <p:cNvSpPr/>
          <p:nvPr/>
        </p:nvSpPr>
        <p:spPr>
          <a:xfrm>
            <a:off x="841828" y="1335314"/>
            <a:ext cx="6168571" cy="580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Flowchart: Connector 11"/>
          <p:cNvSpPr/>
          <p:nvPr/>
        </p:nvSpPr>
        <p:spPr>
          <a:xfrm>
            <a:off x="863867" y="2869924"/>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
        <p:nvSpPr>
          <p:cNvPr id="8" name="Content Placeholder 2"/>
          <p:cNvSpPr txBox="1">
            <a:spLocks/>
          </p:cNvSpPr>
          <p:nvPr/>
        </p:nvSpPr>
        <p:spPr>
          <a:xfrm>
            <a:off x="1622302" y="3967235"/>
            <a:ext cx="10218602" cy="510425"/>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d-ID" sz="2800" dirty="0" smtClean="0">
                <a:latin typeface="Montserrat Light" pitchFamily="50" charset="0"/>
              </a:rPr>
              <a:t>Lektor Kepala</a:t>
            </a:r>
            <a:endParaRPr kumimoji="0" lang="en-US" sz="28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9" name="Flowchart: Connector 8"/>
          <p:cNvSpPr/>
          <p:nvPr/>
        </p:nvSpPr>
        <p:spPr>
          <a:xfrm>
            <a:off x="907407" y="3885944"/>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
        <p:nvSpPr>
          <p:cNvPr id="10" name="Content Placeholder 2"/>
          <p:cNvSpPr txBox="1">
            <a:spLocks/>
          </p:cNvSpPr>
          <p:nvPr/>
        </p:nvSpPr>
        <p:spPr>
          <a:xfrm>
            <a:off x="1615047" y="5005012"/>
            <a:ext cx="10218602" cy="887798"/>
          </a:xfrm>
          <a:prstGeom prst="rect">
            <a:avLst/>
          </a:prstGeom>
        </p:spPr>
        <p:txBody>
          <a:bodyPr vert="horz" lIns="91440" tIns="45720" rIns="91440" bIns="45720" rtlCol="0">
            <a:normAutofit/>
          </a:bodyPr>
          <a:lstStyle/>
          <a:p>
            <a:pPr>
              <a:lnSpc>
                <a:spcPct val="90000"/>
              </a:lnSpc>
              <a:spcBef>
                <a:spcPts val="1000"/>
              </a:spcBef>
            </a:pPr>
            <a:r>
              <a:rPr lang="id-ID" sz="2800" dirty="0" smtClean="0">
                <a:latin typeface="Montserrat Light" pitchFamily="50" charset="0"/>
              </a:rPr>
              <a:t>Profesor</a:t>
            </a:r>
            <a:endParaRPr lang="en-US" sz="2800" dirty="0" smtClean="0">
              <a:latin typeface="Montserrat Light" pitchFamily="50"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1" name="Flowchart: Connector 10"/>
          <p:cNvSpPr/>
          <p:nvPr/>
        </p:nvSpPr>
        <p:spPr>
          <a:xfrm>
            <a:off x="914667" y="4952726"/>
            <a:ext cx="623850" cy="63526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SOSA" pitchFamily="2" charset="0"/>
              </a:rPr>
              <a:t>k</a:t>
            </a:r>
            <a:endParaRPr lang="en-US" sz="28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Lektor kepala ke profesor (reguler)</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3062514" y="2410883"/>
            <a:ext cx="8679543" cy="2308324"/>
          </a:xfrm>
          <a:prstGeom prst="rect">
            <a:avLst/>
          </a:prstGeom>
        </p:spPr>
        <p:txBody>
          <a:bodyPr wrap="square">
            <a:spAutoFit/>
          </a:bodyPr>
          <a:lstStyle/>
          <a:p>
            <a:r>
              <a:rPr lang="id-ID" sz="2400" dirty="0" smtClean="0">
                <a:latin typeface="Montserrat Light" pitchFamily="50" charset="0"/>
              </a:rPr>
              <a:t>Dosen yang memperoleh gelar doktor dalam jabatan Lektor Kepala dapat dinaikkan dalam jabatan Profesor kurang dari 3 (tiga) tahun, apabila mempunyai tambahan karya ilmiah yang dipublikasikan jurnal ilmiah internasional bereputasi sebagai penulis pertama yang diperoleh setelah memperoleh gelar doktor (S3)</a:t>
            </a:r>
            <a:endParaRPr lang="en-US" sz="2400" dirty="0">
              <a:latin typeface="Montserrat Light" pitchFamily="50" charset="0"/>
            </a:endParaRPr>
          </a:p>
        </p:txBody>
      </p:sp>
      <p:sp>
        <p:nvSpPr>
          <p:cNvPr id="7" name="Flowchart: Connector 6"/>
          <p:cNvSpPr/>
          <p:nvPr/>
        </p:nvSpPr>
        <p:spPr>
          <a:xfrm>
            <a:off x="1551932" y="3027789"/>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o</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257" y="1642382"/>
            <a:ext cx="5736772" cy="2929618"/>
          </a:xfrm>
        </p:spPr>
        <p:txBody>
          <a:bodyPr>
            <a:noAutofit/>
          </a:bodyPr>
          <a:lstStyle/>
          <a:p>
            <a:r>
              <a:rPr lang="id-ID" sz="5400" dirty="0" smtClean="0"/>
              <a:t>Kenaikan jabatan  melalui  loncat jabatan</a:t>
            </a:r>
            <a:endParaRPr lang="id-ID" sz="5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Asisten ahli ke lektor kepala</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paling singkat 2 (dua) tahun menduduki jabatan Asisten Ahli;</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id-ID" sz="2400" dirty="0" smtClean="0">
                <a:latin typeface="Montserrat Light" pitchFamily="50" charset="0"/>
                <a:ea typeface="Arial Unicode MS" panose="020B0604020202020204" pitchFamily="34" charset="-128"/>
                <a:cs typeface="Arial Unicode MS" panose="020B0604020202020204" pitchFamily="34" charset="-128"/>
              </a:rPr>
              <a:t>memiliki ijazah Doktor (S3)</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id-ID" sz="2400" dirty="0" smtClean="0">
                <a:latin typeface="Montserrat Light" pitchFamily="50" charset="0"/>
              </a:rPr>
              <a:t>memiliki paling sedikit 2 (dua) karya ilmiah yang dipublikasikan pada jurnal ilmiah internasional bereputasi sebagai penulis pertama</a:t>
            </a:r>
            <a:r>
              <a:rPr lang="fi-FI" sz="2400" dirty="0" smtClean="0">
                <a:latin typeface="Montserrat Light" pitchFamily="50" charset="0"/>
                <a:ea typeface="Arial Unicode MS" panose="020B0604020202020204" pitchFamily="34" charset="-128"/>
                <a:cs typeface="Arial Unicode MS" panose="020B0604020202020204" pitchFamily="34" charset="-128"/>
              </a:rPr>
              <a:t>; dan</a:t>
            </a:r>
          </a:p>
          <a:p>
            <a:pPr marL="457200" indent="-457200">
              <a:spcBef>
                <a:spcPts val="0"/>
              </a:spcBef>
              <a:buFontTx/>
              <a:buAutoNum type="alphaLcPeriod" startAt="3"/>
              <a:defRPr/>
            </a:pP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id-ID" sz="2400" dirty="0" smtClean="0">
                <a:latin typeface="Montserrat Light" pitchFamily="50" charset="0"/>
              </a:rPr>
              <a:t>memenuhi syarat-syarat lainnya sebagaimana dimaksud Pasal 9 ayat (1) huruf b</a:t>
            </a:r>
            <a:endParaRPr lang="en-US" sz="2400" dirty="0" smtClean="0">
              <a:latin typeface="Montserrat Light" pitchFamily="50" charset="0"/>
              <a:ea typeface="Arial Unicode MS" panose="020B0604020202020204" pitchFamily="34" charset="-128"/>
              <a:cs typeface="Arial Unicode MS" panose="020B0604020202020204" pitchFamily="34" charset="-128"/>
            </a:endParaRPr>
          </a:p>
          <a:p>
            <a:pPr>
              <a:buNone/>
            </a:pPr>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Lektor ke profesor</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p:txBody>
          <a:bodyPr>
            <a:normAutofit/>
          </a:bodyPr>
          <a:lstStyle/>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latin typeface="Sosa" pitchFamily="2" charset="0"/>
                <a:ea typeface="Arial Unicode MS" panose="020B0604020202020204" pitchFamily="34" charset="-128"/>
                <a:cs typeface="Arial Unicode MS" panose="020B0604020202020204" pitchFamily="34" charset="-128"/>
              </a:rPr>
              <a:t> </a:t>
            </a:r>
            <a:r>
              <a:rPr lang="fi-FI" sz="2400" dirty="0" smtClean="0">
                <a:latin typeface="Montserrat Light" pitchFamily="50" charset="0"/>
                <a:ea typeface="Arial Unicode MS" panose="020B0604020202020204" pitchFamily="34" charset="-128"/>
                <a:cs typeface="Arial Unicode MS" panose="020B0604020202020204" pitchFamily="34" charset="-128"/>
              </a:rPr>
              <a:t>paling singkat 2 (dua) tahun menduduki jabatan </a:t>
            </a:r>
            <a:r>
              <a:rPr lang="id-ID" sz="2400" dirty="0" smtClean="0">
                <a:latin typeface="Montserrat Light" pitchFamily="50" charset="0"/>
                <a:ea typeface="Arial Unicode MS" panose="020B0604020202020204" pitchFamily="34" charset="-128"/>
                <a:cs typeface="Arial Unicode MS" panose="020B0604020202020204" pitchFamily="34" charset="-128"/>
              </a:rPr>
              <a:t>Lektor</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4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id-ID" sz="2400" dirty="0" smtClean="0">
                <a:latin typeface="Montserrat Light" pitchFamily="50" charset="0"/>
              </a:rPr>
              <a:t>memiliki paling sedikit 4 (empat) karya ilmiah yang dipublikasikan pada jurnal ilmiah internasional bereputasi sebagai penulis pertama</a:t>
            </a:r>
            <a:r>
              <a:rPr lang="fi-FI" sz="2400" dirty="0" smtClean="0">
                <a:latin typeface="Montserrat Light" pitchFamily="50" charset="0"/>
                <a:ea typeface="Arial Unicode MS" panose="020B0604020202020204" pitchFamily="34" charset="-128"/>
                <a:cs typeface="Arial Unicode MS" panose="020B0604020202020204" pitchFamily="34" charset="-128"/>
              </a:rPr>
              <a:t>;</a:t>
            </a:r>
            <a:endParaRPr lang="id-ID"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sz="32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id-ID" sz="2400" dirty="0" smtClean="0">
                <a:latin typeface="Montserrat Light" pitchFamily="50" charset="0"/>
              </a:rPr>
              <a:t>memenuhi syarat-syarat lainnya sebagaimana dimaksud dalam Pasal 10 ayat (1) huruf a, huruf b, dan huruf c</a:t>
            </a:r>
            <a:endParaRPr lang="fi-FI" sz="24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id-ID" sz="2400" dirty="0" smtClean="0">
              <a:latin typeface="Montserrat Light" pitchFamily="50" charset="0"/>
              <a:ea typeface="Arial Unicode MS" panose="020B0604020202020204" pitchFamily="34" charset="-128"/>
              <a:cs typeface="Arial Unicode MS" panose="020B0604020202020204" pitchFamily="34" charset="-12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743" y="786039"/>
            <a:ext cx="5736772" cy="1391104"/>
          </a:xfrm>
        </p:spPr>
        <p:txBody>
          <a:bodyPr>
            <a:noAutofit/>
          </a:bodyPr>
          <a:lstStyle/>
          <a:p>
            <a:r>
              <a:rPr lang="id-ID" sz="5400" dirty="0" smtClean="0"/>
              <a:t>Kenaikan pangkat</a:t>
            </a:r>
            <a:endParaRPr lang="id-ID" sz="5400" dirty="0"/>
          </a:p>
        </p:txBody>
      </p:sp>
      <p:sp>
        <p:nvSpPr>
          <p:cNvPr id="8" name="Rectangle 7"/>
          <p:cNvSpPr/>
          <p:nvPr/>
        </p:nvSpPr>
        <p:spPr>
          <a:xfrm>
            <a:off x="2960914" y="3020483"/>
            <a:ext cx="8679543" cy="830997"/>
          </a:xfrm>
          <a:prstGeom prst="rect">
            <a:avLst/>
          </a:prstGeom>
        </p:spPr>
        <p:txBody>
          <a:bodyPr wrap="square">
            <a:spAutoFit/>
          </a:bodyPr>
          <a:lstStyle/>
          <a:p>
            <a:r>
              <a:rPr lang="id-ID" sz="2400" dirty="0" smtClean="0">
                <a:latin typeface="Montserrat Light" pitchFamily="50" charset="0"/>
              </a:rPr>
              <a:t>Kenaikan pangkat dapat dilakukan apabila paling singkat 2 (dua) tahun dalam pangkat terakhir</a:t>
            </a:r>
            <a:endParaRPr lang="en-US" sz="2400" dirty="0">
              <a:latin typeface="Montserrat Light" pitchFamily="50" charset="0"/>
            </a:endParaRPr>
          </a:p>
        </p:txBody>
      </p:sp>
      <p:sp>
        <p:nvSpPr>
          <p:cNvPr id="9" name="Flowchart: Connector 8"/>
          <p:cNvSpPr/>
          <p:nvPr/>
        </p:nvSpPr>
        <p:spPr>
          <a:xfrm>
            <a:off x="1551932" y="3027789"/>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b</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fontScale="90000"/>
          </a:bodyPr>
          <a:lstStyle/>
          <a:p>
            <a:r>
              <a:rPr lang="id-ID" sz="4800" dirty="0" smtClean="0"/>
              <a:t>Kenaikan pangkat dalam lingkup jabatan yang sama</a:t>
            </a:r>
            <a:endParaRPr lang="id-ID" sz="4800"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Content Placeholder 11"/>
          <p:cNvSpPr>
            <a:spLocks noGrp="1"/>
          </p:cNvSpPr>
          <p:nvPr>
            <p:ph idx="1"/>
          </p:nvPr>
        </p:nvSpPr>
        <p:spPr>
          <a:xfrm>
            <a:off x="838200" y="1825625"/>
            <a:ext cx="10515600" cy="3399518"/>
          </a:xfrm>
        </p:spPr>
        <p:txBody>
          <a:bodyPr>
            <a:normAutofit lnSpcReduction="10000"/>
          </a:bodyPr>
          <a:lstStyle/>
          <a:p>
            <a:pPr marL="457200" lvl="1" indent="-457200">
              <a:spcBef>
                <a:spcPts val="0"/>
              </a:spcBef>
              <a:buNone/>
              <a:defRPr/>
            </a:pPr>
            <a:r>
              <a:rPr lang="id-ID" sz="28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latin typeface="Sosa" pitchFamily="2" charset="0"/>
                <a:ea typeface="Arial Unicode MS" panose="020B0604020202020204" pitchFamily="34" charset="-128"/>
                <a:cs typeface="Arial Unicode MS" panose="020B0604020202020204" pitchFamily="34" charset="-128"/>
              </a:rPr>
              <a:t>  </a:t>
            </a:r>
            <a:r>
              <a:rPr lang="id-ID" sz="2000" dirty="0" smtClean="0">
                <a:latin typeface="Montserrat Light" pitchFamily="50" charset="0"/>
              </a:rPr>
              <a:t>telah memenuhi angka kredit yang dipersyaratkan baik secara kumulatif maupun setiap unsur kegiatan pada lingkup jabatan tersebut sesuai dengan Lampiran; </a:t>
            </a:r>
            <a:endParaRPr lang="en-US" sz="2000" dirty="0" smtClean="0">
              <a:latin typeface="Montserrat Light" pitchFamily="50" charset="0"/>
            </a:endParaRP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lvl="1" indent="-457200">
              <a:spcBef>
                <a:spcPts val="0"/>
              </a:spcBef>
              <a:buNone/>
              <a:defRPr/>
            </a:pPr>
            <a:r>
              <a:rPr lang="id-ID" sz="2800"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id-ID" sz="2000" dirty="0" smtClean="0">
                <a:latin typeface="Montserrat Light" pitchFamily="50" charset="0"/>
              </a:rPr>
              <a:t>memiliki karya ilmiah yang dipublikasikan dalam jurnal ilmiah nasional dan/atau internasional untuk jabatan Lektor dan Lektor Kepala sebagai penulis utama; dan</a:t>
            </a:r>
            <a:endParaRPr lang="en-US" sz="2000" dirty="0" smtClean="0">
              <a:latin typeface="Montserrat Light" pitchFamily="50" charset="0"/>
            </a:endParaRP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lvl="1" indent="-457200">
              <a:spcBef>
                <a:spcPts val="0"/>
              </a:spcBef>
              <a:buNone/>
              <a:defRPr/>
            </a:pPr>
            <a:r>
              <a:rPr lang="id-ID" sz="2800"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id-ID" sz="2000" dirty="0" smtClean="0">
                <a:latin typeface="Montserrat Light" pitchFamily="50" charset="0"/>
              </a:rPr>
              <a:t>memiliki karya ilmiah yang dipublikasikan dalam jurnal ilmiah nasional terakreditasi untuk jabatan Profesor sebagai penulis utama. </a:t>
            </a: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endParaRPr lang="id-ID" sz="2000" dirty="0" smtClean="0">
              <a:latin typeface="Montserrat Light" pitchFamily="50" charset="0"/>
              <a:ea typeface="Arial Unicode MS" panose="020B0604020202020204" pitchFamily="34" charset="-128"/>
              <a:cs typeface="Arial Unicode MS" panose="020B0604020202020204" pitchFamily="34" charset="-128"/>
            </a:endParaRPr>
          </a:p>
          <a:p>
            <a:pPr>
              <a:buNone/>
            </a:pPr>
            <a:endParaRPr lang="id-ID" sz="2000" dirty="0">
              <a:latin typeface="Montserrat Light" pitchFamily="50" charset="0"/>
            </a:endParaRPr>
          </a:p>
        </p:txBody>
      </p:sp>
      <p:sp>
        <p:nvSpPr>
          <p:cNvPr id="5" name="TextBox 4"/>
          <p:cNvSpPr txBox="1"/>
          <p:nvPr/>
        </p:nvSpPr>
        <p:spPr>
          <a:xfrm>
            <a:off x="3645609" y="5473689"/>
            <a:ext cx="8064896" cy="646331"/>
          </a:xfrm>
          <a:prstGeom prst="rect">
            <a:avLst/>
          </a:prstGeom>
          <a:noFill/>
        </p:spPr>
        <p:txBody>
          <a:bodyPr wrap="square" rtlCol="0">
            <a:spAutoFit/>
          </a:bodyPr>
          <a:lstStyle/>
          <a:p>
            <a:r>
              <a:rPr lang="id-ID" altLang="en-US" dirty="0">
                <a:latin typeface="Montserrat Light" pitchFamily="50" charset="0"/>
                <a:ea typeface="Arial Unicode MS" panose="020B0604020202020204" pitchFamily="34" charset="-128"/>
                <a:cs typeface="Arial Unicode MS" panose="020B0604020202020204" pitchFamily="34" charset="-128"/>
              </a:rPr>
              <a:t>Proporsi</a:t>
            </a:r>
            <a:r>
              <a:rPr lang="en-US" altLang="en-US" dirty="0">
                <a:latin typeface="Montserrat Light" pitchFamily="50" charset="0"/>
                <a:ea typeface="Arial Unicode MS" panose="020B0604020202020204" pitchFamily="34" charset="-128"/>
                <a:cs typeface="Arial Unicode MS" panose="020B0604020202020204" pitchFamily="34" charset="-128"/>
              </a:rPr>
              <a:t> </a:t>
            </a:r>
            <a:r>
              <a:rPr lang="en-US" altLang="en-US" dirty="0" err="1">
                <a:latin typeface="Montserrat Light" pitchFamily="50" charset="0"/>
                <a:ea typeface="Arial Unicode MS" panose="020B0604020202020204" pitchFamily="34" charset="-128"/>
                <a:cs typeface="Arial Unicode MS" panose="020B0604020202020204" pitchFamily="34" charset="-128"/>
              </a:rPr>
              <a:t>kegiatan</a:t>
            </a:r>
            <a:r>
              <a:rPr lang="en-US" altLang="en-US" dirty="0">
                <a:latin typeface="Montserrat Light" pitchFamily="50" charset="0"/>
                <a:ea typeface="Arial Unicode MS" panose="020B0604020202020204" pitchFamily="34" charset="-128"/>
                <a:cs typeface="Arial Unicode MS" panose="020B0604020202020204" pitchFamily="34" charset="-128"/>
              </a:rPr>
              <a:t> </a:t>
            </a:r>
            <a:r>
              <a:rPr lang="en-US" altLang="en-US" dirty="0" err="1">
                <a:latin typeface="Montserrat Light" pitchFamily="50" charset="0"/>
                <a:ea typeface="Arial Unicode MS" panose="020B0604020202020204" pitchFamily="34" charset="-128"/>
                <a:cs typeface="Arial Unicode MS" panose="020B0604020202020204" pitchFamily="34" charset="-128"/>
              </a:rPr>
              <a:t>Tridharma</a:t>
            </a:r>
            <a:r>
              <a:rPr lang="en-US" altLang="en-US" dirty="0">
                <a:latin typeface="Montserrat Light" pitchFamily="50" charset="0"/>
                <a:ea typeface="Arial Unicode MS" panose="020B0604020202020204" pitchFamily="34" charset="-128"/>
                <a:cs typeface="Arial Unicode MS" panose="020B0604020202020204" pitchFamily="34" charset="-128"/>
              </a:rPr>
              <a:t> </a:t>
            </a:r>
            <a:r>
              <a:rPr lang="id-ID" altLang="en-US" dirty="0">
                <a:latin typeface="Montserrat Light" pitchFamily="50" charset="0"/>
                <a:ea typeface="Arial Unicode MS" panose="020B0604020202020204" pitchFamily="34" charset="-128"/>
                <a:cs typeface="Arial Unicode MS" panose="020B0604020202020204" pitchFamily="34" charset="-128"/>
              </a:rPr>
              <a:t>kenaikan pangkat pada jabatan yang sama ditetapkan dalam Pedoman Operasional</a:t>
            </a:r>
            <a:endParaRPr lang="ru-RU" dirty="0"/>
          </a:p>
        </p:txBody>
      </p:sp>
      <p:sp>
        <p:nvSpPr>
          <p:cNvPr id="6" name="Flowchart: Connector 5"/>
          <p:cNvSpPr/>
          <p:nvPr/>
        </p:nvSpPr>
        <p:spPr>
          <a:xfrm>
            <a:off x="2625968" y="5335515"/>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b</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6914" y="1789224"/>
            <a:ext cx="7765143" cy="3046988"/>
          </a:xfrm>
          <a:prstGeom prst="rect">
            <a:avLst/>
          </a:prstGeom>
        </p:spPr>
        <p:txBody>
          <a:bodyPr wrap="square">
            <a:spAutoFit/>
          </a:bodyPr>
          <a:lstStyle/>
          <a:p>
            <a:r>
              <a:rPr lang="id-ID" sz="2400" dirty="0" smtClean="0">
                <a:latin typeface="Montserrat Light" pitchFamily="50" charset="0"/>
              </a:rPr>
              <a:t>Dosen yang telah memperoleh kenaikan jabatan secara reguler namun pangkatnya masih dalam lingkup jabatan sebelumnya, maka untuk kenaikan pangkat berikutnya tidak disyaratkan tambahan angka kredit sampai pada pangkat maksimum dalam lingkup jabatan tersebut apabila jumlah angka kredit yang telah ditetapkan memenuhi</a:t>
            </a:r>
            <a:endParaRPr lang="id-ID" sz="2400" dirty="0">
              <a:latin typeface="Montserrat Light"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o</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60800" y="889339"/>
            <a:ext cx="7765143" cy="4893647"/>
          </a:xfrm>
          <a:prstGeom prst="rect">
            <a:avLst/>
          </a:prstGeom>
        </p:spPr>
        <p:txBody>
          <a:bodyPr wrap="square">
            <a:spAutoFit/>
          </a:bodyPr>
          <a:lstStyle/>
          <a:p>
            <a:r>
              <a:rPr lang="id-ID" sz="2400" dirty="0" smtClean="0">
                <a:latin typeface="Montserrat Light" pitchFamily="50" charset="0"/>
              </a:rPr>
              <a:t>Dosen yang telah memperoleh kenaikan jabatan secara loncat jabatan, maka kenaikan pangkat berikutnya sampai pada pangkat maksimum dalam lingkup jabatan setingkat lebih tinggi dari jabatan semula tidak lagi disyaratkan tambahan angka kredit, sedangkan untuk kenaikan pangkat sampai pada pangkat maksimum dalam lingkup jabatan yang diperoleh melalui loncat jabatan sesuai dengan jumlah angka kredit yang telah ditetapkan, wajib mengumpulkan tambahan angka kredit sebanyak 30% dari unsur utama yang disyaratkan untuk kenaikan pangkat tersebut. </a:t>
            </a:r>
            <a:endParaRPr lang="en-US" sz="2400" dirty="0">
              <a:latin typeface="Montserrat Light"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o</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60800" y="889339"/>
            <a:ext cx="7765143" cy="4893647"/>
          </a:xfrm>
          <a:prstGeom prst="rect">
            <a:avLst/>
          </a:prstGeom>
        </p:spPr>
        <p:txBody>
          <a:bodyPr wrap="square">
            <a:spAutoFit/>
          </a:bodyPr>
          <a:lstStyle/>
          <a:p>
            <a:r>
              <a:rPr lang="id-ID" sz="2400" dirty="0" smtClean="0">
                <a:latin typeface="Montserrat Light" pitchFamily="50" charset="0"/>
              </a:rPr>
              <a:t>Dosen yang telah memperoleh kenaikan jabatan secara loncat jabatan, maka kenaikan pangkat berikutnya sampai pada pangkat maksimum dalam lingkup jabatan setingkat lebih tinggi dari jabatan semula tidak lagi disyaratkan tambahan angka kredit, sedangkan untuk kenaikan pangkat sampai pada pangkat maksimum dalam lingkup jabatan yang diperoleh melalui loncat jabatan sesuai dengan jumlah angka kredit yang telah ditetapkan, wajib mengumpulkan tambahan angka kredit sebanyak 30% dari unsur utama yang disyaratkan untuk kenaikan pangkat tersebut. </a:t>
            </a:r>
            <a:endParaRPr lang="en-US" sz="2400" dirty="0">
              <a:latin typeface="Montserrat Light"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o</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Dosen dalam masa belajar</a:t>
            </a:r>
            <a:endParaRPr lang="id-ID" sz="4800" dirty="0"/>
          </a:p>
        </p:txBody>
      </p:sp>
      <p:sp>
        <p:nvSpPr>
          <p:cNvPr id="20" name="Rectangle 19"/>
          <p:cNvSpPr/>
          <p:nvPr/>
        </p:nvSpPr>
        <p:spPr>
          <a:xfrm>
            <a:off x="856343" y="1407885"/>
            <a:ext cx="5660572"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3062514" y="2410883"/>
            <a:ext cx="8679543" cy="2677656"/>
          </a:xfrm>
          <a:prstGeom prst="rect">
            <a:avLst/>
          </a:prstGeom>
        </p:spPr>
        <p:txBody>
          <a:bodyPr wrap="square">
            <a:spAutoFit/>
          </a:bodyPr>
          <a:lstStyle/>
          <a:p>
            <a:r>
              <a:rPr lang="id-ID" sz="2400" dirty="0" smtClean="0">
                <a:latin typeface="Montserrat Light" pitchFamily="50" charset="0"/>
              </a:rPr>
              <a:t>Dosen yang sedang dalam masa tugas belajar dapat diproses kenaikan jabatan akademik/pangkat apabila memenuhi angka kredit dan syarat-syarat lainnya yang diperoleh sebelum dosen tersebut melaksanakan tugas belajar walaupun masa kerja dalam jabatan akademik/pangkat terakhir baru terpenuhi pada saat yang bersangkutan sedang dalam masa tugas belajar.</a:t>
            </a:r>
            <a:endParaRPr lang="ru-RU" sz="2400" dirty="0"/>
          </a:p>
        </p:txBody>
      </p:sp>
      <p:sp>
        <p:nvSpPr>
          <p:cNvPr id="7" name="Flowchart: Connector 6"/>
          <p:cNvSpPr/>
          <p:nvPr/>
        </p:nvSpPr>
        <p:spPr>
          <a:xfrm>
            <a:off x="1551932" y="3027789"/>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b</a:t>
            </a:r>
            <a:endParaRPr lang="en-US" sz="32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Jenjang pangkat, golongan ruang Jabatan akademik dosen</a:t>
            </a:r>
            <a:endParaRPr lang="id-ID" dirty="0"/>
          </a:p>
        </p:txBody>
      </p:sp>
      <p:sp>
        <p:nvSpPr>
          <p:cNvPr id="4" name="Content Placeholder 2"/>
          <p:cNvSpPr>
            <a:spLocks noGrp="1"/>
          </p:cNvSpPr>
          <p:nvPr>
            <p:ph idx="1"/>
          </p:nvPr>
        </p:nvSpPr>
        <p:spPr>
          <a:xfrm>
            <a:off x="1310245" y="1826374"/>
            <a:ext cx="10218602" cy="510425"/>
          </a:xfrm>
        </p:spPr>
        <p:txBody>
          <a:bodyPr>
            <a:normAutofit fontScale="85000" lnSpcReduction="10000"/>
          </a:bodyPr>
          <a:lstStyle/>
          <a:p>
            <a:pPr marL="0" indent="0">
              <a:buNone/>
            </a:pPr>
            <a:r>
              <a:rPr lang="id-ID" sz="2400" dirty="0" smtClean="0">
                <a:latin typeface="Montserrat Light" pitchFamily="50" charset="0"/>
              </a:rPr>
              <a:t>Asisten Ahli, pangkat Penata Muda Tingkat I, golongan ruang III/b</a:t>
            </a:r>
            <a:endParaRPr lang="en-US" sz="2400" dirty="0">
              <a:latin typeface="Montserrat Light" pitchFamily="50" charset="0"/>
            </a:endParaRPr>
          </a:p>
        </p:txBody>
      </p:sp>
      <p:sp>
        <p:nvSpPr>
          <p:cNvPr id="5" name="Flowchart: Connector 4"/>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317505" y="2457736"/>
            <a:ext cx="10218602" cy="1461121"/>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Lektor :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Sosa" pitchFamily="2" charset="0"/>
              </a:rPr>
              <a:t>l</a:t>
            </a:r>
            <a:r>
              <a:rPr kumimoji="0" lang="id-ID" sz="2400" b="0" i="0" u="none" strike="noStrike" kern="1200" cap="none" spc="0" normalizeH="0" noProof="0" dirty="0" smtClean="0">
                <a:ln>
                  <a:noFill/>
                </a:ln>
                <a:solidFill>
                  <a:schemeClr val="tx1"/>
                </a:solidFill>
                <a:effectLst/>
                <a:uLnTx/>
                <a:uFillTx/>
                <a:latin typeface="Montserrat Light" pitchFamily="50" charset="0"/>
              </a:rPr>
              <a:t> </a:t>
            </a:r>
            <a:r>
              <a:rPr kumimoji="0" lang="id-ID" sz="2400" b="0" i="0" u="none" strike="noStrike" kern="1200" cap="none" spc="0" normalizeH="0" baseline="0" noProof="0" dirty="0" smtClean="0">
                <a:ln>
                  <a:noFill/>
                </a:ln>
                <a:solidFill>
                  <a:schemeClr val="tx1"/>
                </a:solidFill>
                <a:effectLst/>
                <a:uLnTx/>
                <a:uFillTx/>
                <a:latin typeface="Montserrat Light" pitchFamily="50" charset="0"/>
              </a:rPr>
              <a:t>pangkat</a:t>
            </a: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 Penata, golongan ruang III/c</a:t>
            </a:r>
          </a:p>
          <a:p>
            <a:pPr lvl="0">
              <a:lnSpc>
                <a:spcPct val="90000"/>
              </a:lnSpc>
              <a:spcBef>
                <a:spcPts val="1000"/>
              </a:spcBef>
            </a:pPr>
            <a:r>
              <a:rPr lang="id-ID" sz="2400" dirty="0" smtClean="0">
                <a:latin typeface="Sosa" pitchFamily="2" charset="0"/>
              </a:rPr>
              <a:t>l</a:t>
            </a:r>
            <a:r>
              <a:rPr lang="id-ID" sz="2400" dirty="0" smtClean="0">
                <a:latin typeface="Montserrat Light" pitchFamily="50" charset="0"/>
              </a:rPr>
              <a:t> pangkat Penata Tingkat I, golongan ruang III/d</a:t>
            </a:r>
            <a:endParaRPr kumimoji="0" lang="en-US" sz="24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4" name="Flowchart: Connector 13"/>
          <p:cNvSpPr/>
          <p:nvPr/>
        </p:nvSpPr>
        <p:spPr>
          <a:xfrm>
            <a:off x="863867" y="2478046"/>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7" name="Content Placeholder 2"/>
          <p:cNvSpPr txBox="1">
            <a:spLocks/>
          </p:cNvSpPr>
          <p:nvPr/>
        </p:nvSpPr>
        <p:spPr>
          <a:xfrm>
            <a:off x="1324763" y="4090593"/>
            <a:ext cx="10218602" cy="1816721"/>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Lektor Kepala :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Sosa" pitchFamily="2" charset="0"/>
              </a:rPr>
              <a:t>l</a:t>
            </a:r>
            <a:r>
              <a:rPr kumimoji="0" lang="id-ID" sz="2400" b="0" i="0" u="none" strike="noStrike" kern="1200" cap="none" spc="0" normalizeH="0" noProof="0" dirty="0" smtClean="0">
                <a:ln>
                  <a:noFill/>
                </a:ln>
                <a:solidFill>
                  <a:schemeClr val="tx1"/>
                </a:solidFill>
                <a:effectLst/>
                <a:uLnTx/>
                <a:uFillTx/>
                <a:latin typeface="Montserrat Light" pitchFamily="50" charset="0"/>
              </a:rPr>
              <a:t> </a:t>
            </a:r>
            <a:r>
              <a:rPr kumimoji="0" lang="id-ID" sz="2400" b="0" i="0" u="none" strike="noStrike" kern="1200" cap="none" spc="0" normalizeH="0" baseline="0" noProof="0" dirty="0" smtClean="0">
                <a:ln>
                  <a:noFill/>
                </a:ln>
                <a:solidFill>
                  <a:schemeClr val="tx1"/>
                </a:solidFill>
                <a:effectLst/>
                <a:uLnTx/>
                <a:uFillTx/>
                <a:latin typeface="Montserrat Light" pitchFamily="50" charset="0"/>
              </a:rPr>
              <a:t>pangkat</a:t>
            </a: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 Pembina, golongan ruang IV/a</a:t>
            </a:r>
          </a:p>
          <a:p>
            <a:pPr lvl="0">
              <a:lnSpc>
                <a:spcPct val="90000"/>
              </a:lnSpc>
              <a:spcBef>
                <a:spcPts val="1000"/>
              </a:spcBef>
            </a:pPr>
            <a:r>
              <a:rPr lang="id-ID" sz="2400" dirty="0" smtClean="0">
                <a:latin typeface="Sosa" pitchFamily="2" charset="0"/>
              </a:rPr>
              <a:t>l</a:t>
            </a:r>
            <a:r>
              <a:rPr lang="id-ID" sz="2400" dirty="0" smtClean="0">
                <a:latin typeface="Montserrat Light" pitchFamily="50" charset="0"/>
              </a:rPr>
              <a:t> pangkat Pembina Tingkat I, golongan ruang IV/b</a:t>
            </a:r>
          </a:p>
          <a:p>
            <a:pPr lvl="0">
              <a:lnSpc>
                <a:spcPct val="90000"/>
              </a:lnSpc>
              <a:spcBef>
                <a:spcPts val="1000"/>
              </a:spcBef>
            </a:pPr>
            <a:r>
              <a:rPr lang="id-ID" sz="2400" dirty="0" smtClean="0">
                <a:latin typeface="Sosa" pitchFamily="2" charset="0"/>
              </a:rPr>
              <a:t>l</a:t>
            </a:r>
            <a:r>
              <a:rPr lang="id-ID" sz="2400" dirty="0" smtClean="0">
                <a:latin typeface="Montserrat Light" pitchFamily="50" charset="0"/>
              </a:rPr>
              <a:t> pangkat Pembina Utama Muda, golongan ruang IV/c</a:t>
            </a:r>
            <a:endParaRPr kumimoji="0" lang="en-US" sz="24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8" name="Flowchart: Connector 17"/>
          <p:cNvSpPr/>
          <p:nvPr/>
        </p:nvSpPr>
        <p:spPr>
          <a:xfrm>
            <a:off x="871125" y="4110903"/>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Kelebihan angka kredit</a:t>
            </a:r>
            <a:endParaRPr lang="id-ID" sz="4800" dirty="0"/>
          </a:p>
        </p:txBody>
      </p:sp>
      <p:sp>
        <p:nvSpPr>
          <p:cNvPr id="20" name="Rectangle 19"/>
          <p:cNvSpPr/>
          <p:nvPr/>
        </p:nvSpPr>
        <p:spPr>
          <a:xfrm>
            <a:off x="856343" y="1434738"/>
            <a:ext cx="5050971" cy="8926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1436913" y="1895012"/>
            <a:ext cx="9869715" cy="3785652"/>
          </a:xfrm>
          <a:prstGeom prst="rect">
            <a:avLst/>
          </a:prstGeom>
        </p:spPr>
        <p:txBody>
          <a:bodyPr wrap="square">
            <a:spAutoFit/>
          </a:bodyPr>
          <a:lstStyle/>
          <a:p>
            <a:pPr marL="457200" indent="-457200"/>
            <a:r>
              <a:rPr lang="id-ID" sz="2400" dirty="0" smtClean="0">
                <a:latin typeface="Montserrat Light" pitchFamily="50" charset="0"/>
              </a:rPr>
              <a:t>1   Kelebihan angka kredit yang diperoleh pada kenaikan jabatan dan/atau kenaikan pangkat terakhir yang dapat dipergunakan untuk kenaikan jabatan dan/atau pangkat berikutnya hanya dari unsur penelitian. </a:t>
            </a:r>
          </a:p>
          <a:p>
            <a:pPr marL="457200" indent="-457200"/>
            <a:endParaRPr lang="en-US" sz="2400" dirty="0" smtClean="0"/>
          </a:p>
          <a:p>
            <a:pPr marL="457200" indent="-457200"/>
            <a:r>
              <a:rPr lang="id-ID" sz="2400" dirty="0" smtClean="0">
                <a:latin typeface="Sosa" pitchFamily="2" charset="0"/>
              </a:rPr>
              <a:t> </a:t>
            </a:r>
            <a:r>
              <a:rPr lang="id-ID" sz="2400" dirty="0" smtClean="0">
                <a:latin typeface="Montserrat Light" pitchFamily="50" charset="0"/>
              </a:rPr>
              <a:t>2</a:t>
            </a:r>
            <a:r>
              <a:rPr lang="id-ID" sz="2400" dirty="0" smtClean="0">
                <a:latin typeface="Sosa" pitchFamily="2" charset="0"/>
              </a:rPr>
              <a:t>   </a:t>
            </a:r>
            <a:r>
              <a:rPr lang="id-ID" sz="2400" dirty="0" smtClean="0">
                <a:latin typeface="Montserrat Light" pitchFamily="50" charset="0"/>
              </a:rPr>
              <a:t>Kelebihan angka kredit pada unsur penelitian yang diperoleh pada kenaikan jabatan dan/atau kenaikan pangkat terakhir dapat dipergunakan untuk kenaikan jabatan dan/atau pangkat berikutnya jika kebutuhan minimal angka kredit unsur penelitian pada saat diusulkan sudah terpenuhi. </a:t>
            </a:r>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normAutofit/>
          </a:bodyPr>
          <a:lstStyle/>
          <a:p>
            <a:r>
              <a:rPr lang="id-ID" sz="4800" dirty="0" smtClean="0"/>
              <a:t>Kelebihan angka kredit</a:t>
            </a:r>
            <a:endParaRPr lang="id-ID" sz="4800" dirty="0"/>
          </a:p>
        </p:txBody>
      </p:sp>
      <p:sp>
        <p:nvSpPr>
          <p:cNvPr id="20" name="Rectangle 19"/>
          <p:cNvSpPr/>
          <p:nvPr/>
        </p:nvSpPr>
        <p:spPr>
          <a:xfrm>
            <a:off x="856343" y="1434738"/>
            <a:ext cx="5050971" cy="8926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1436913" y="1895012"/>
            <a:ext cx="9869715" cy="3785652"/>
          </a:xfrm>
          <a:prstGeom prst="rect">
            <a:avLst/>
          </a:prstGeom>
        </p:spPr>
        <p:txBody>
          <a:bodyPr wrap="square">
            <a:spAutoFit/>
          </a:bodyPr>
          <a:lstStyle/>
          <a:p>
            <a:pPr marL="457200" indent="-457200"/>
            <a:r>
              <a:rPr lang="id-ID" sz="2400" dirty="0" smtClean="0">
                <a:latin typeface="Montserrat Light" pitchFamily="50" charset="0"/>
              </a:rPr>
              <a:t>3  Kelebihan angka kredit pada unsur penelitian sebagaimana dimaksud pada ayat (2) dapat dipergunakan paling banyak 80% (delapan puluh persen) dari kebutuhan minimal unsur penelitian untuk kenaikan jabatan akademik/pangkat berikutnya. </a:t>
            </a:r>
          </a:p>
          <a:p>
            <a:pPr marL="457200" indent="-457200"/>
            <a:endParaRPr lang="en-US" sz="2400" dirty="0" smtClean="0">
              <a:latin typeface="Montserrat Light" pitchFamily="50" charset="0"/>
            </a:endParaRPr>
          </a:p>
          <a:p>
            <a:pPr marL="457200" indent="-457200"/>
            <a:r>
              <a:rPr lang="id-ID" sz="2400" dirty="0" smtClean="0">
                <a:latin typeface="Montserrat Light" pitchFamily="50" charset="0"/>
              </a:rPr>
              <a:t>4   Kelebihan angka kredit sebagaimana disebut pada ayat (3) tidak berlaku untuk pengangkatan pertama dalam jabatan akademik dosen. </a:t>
            </a:r>
            <a:endParaRPr lang="en-US" sz="2400" dirty="0" smtClean="0">
              <a:latin typeface="Montserrat Light" pitchFamily="50" charset="0"/>
            </a:endParaRPr>
          </a:p>
          <a:p>
            <a:pPr marL="457200" indent="-457200"/>
            <a:endParaRPr lang="id-ID" sz="2400" dirty="0">
              <a:latin typeface="Montserrat Light" pitchFamily="50"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257" y="1642382"/>
            <a:ext cx="5736772" cy="2929618"/>
          </a:xfrm>
        </p:spPr>
        <p:txBody>
          <a:bodyPr>
            <a:noAutofit/>
          </a:bodyPr>
          <a:lstStyle/>
          <a:p>
            <a:r>
              <a:rPr lang="id-ID" sz="5400" dirty="0" smtClean="0"/>
              <a:t>Perubahan </a:t>
            </a:r>
            <a:br>
              <a:rPr lang="id-ID" sz="5400" dirty="0" smtClean="0"/>
            </a:br>
            <a:r>
              <a:rPr lang="id-ID" sz="5400" dirty="0" smtClean="0"/>
              <a:t>pedoman operasional </a:t>
            </a:r>
            <a:br>
              <a:rPr lang="id-ID" sz="5400" dirty="0" smtClean="0"/>
            </a:br>
            <a:r>
              <a:rPr lang="id-ID" sz="5400" dirty="0" smtClean="0"/>
              <a:t>2016</a:t>
            </a:r>
            <a:endParaRPr lang="id-ID" sz="54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err="1" smtClean="0"/>
              <a:t>Indikator</a:t>
            </a:r>
            <a:r>
              <a:rPr lang="en-US" sz="4000" dirty="0" smtClean="0"/>
              <a:t> </a:t>
            </a:r>
            <a:r>
              <a:rPr lang="en-US" sz="4000" dirty="0" err="1" smtClean="0"/>
              <a:t>Jurnal</a:t>
            </a:r>
            <a:r>
              <a:rPr lang="en-US" sz="4000" dirty="0" smtClean="0"/>
              <a:t> </a:t>
            </a:r>
            <a:r>
              <a:rPr lang="en-US" sz="4000" dirty="0" err="1" smtClean="0"/>
              <a:t>internasional</a:t>
            </a:r>
            <a:r>
              <a:rPr lang="en-US" sz="4000" dirty="0" smtClean="0"/>
              <a:t>/</a:t>
            </a:r>
            <a:r>
              <a:rPr lang="en-US" sz="4000" dirty="0" err="1" smtClean="0"/>
              <a:t>internasional</a:t>
            </a:r>
            <a:r>
              <a:rPr lang="en-US" sz="4000" dirty="0" smtClean="0"/>
              <a:t> </a:t>
            </a:r>
            <a:r>
              <a:rPr lang="en-US" sz="4000" dirty="0" err="1" smtClean="0"/>
              <a:t>bereputasi</a:t>
            </a:r>
            <a:endParaRPr lang="id-ID" sz="4000" dirty="0"/>
          </a:p>
        </p:txBody>
      </p:sp>
      <p:sp>
        <p:nvSpPr>
          <p:cNvPr id="6" name="Content Placeholder 11"/>
          <p:cNvSpPr>
            <a:spLocks noGrp="1"/>
          </p:cNvSpPr>
          <p:nvPr>
            <p:ph idx="1"/>
          </p:nvPr>
        </p:nvSpPr>
        <p:spPr>
          <a:xfrm>
            <a:off x="1011194" y="1611442"/>
            <a:ext cx="10515600" cy="4351338"/>
          </a:xfrm>
        </p:spPr>
        <p:txBody>
          <a:bodyPr>
            <a:normAutofit/>
          </a:bodyPr>
          <a:lstStyle/>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latin typeface="Sosa" pitchFamily="2" charset="0"/>
                <a:ea typeface="Arial Unicode MS" panose="020B0604020202020204" pitchFamily="34" charset="-128"/>
                <a:cs typeface="Arial Unicode MS" panose="020B0604020202020204" pitchFamily="34" charset="-128"/>
              </a:rPr>
              <a:t> </a:t>
            </a:r>
            <a:r>
              <a:rPr lang="en-US" sz="2000" dirty="0" err="1">
                <a:latin typeface="Montserrat Light" panose="00000400000000000000" pitchFamily="50" charset="0"/>
              </a:rPr>
              <a:t>Diterbitkan</a:t>
            </a:r>
            <a:r>
              <a:rPr lang="en-US" sz="2000" dirty="0">
                <a:latin typeface="Montserrat Light" panose="00000400000000000000" pitchFamily="50" charset="0"/>
              </a:rPr>
              <a:t> </a:t>
            </a:r>
            <a:r>
              <a:rPr lang="en-US" sz="2000" dirty="0" err="1">
                <a:latin typeface="Montserrat Light" panose="00000400000000000000" pitchFamily="50" charset="0"/>
              </a:rPr>
              <a:t>oleh</a:t>
            </a:r>
            <a:r>
              <a:rPr lang="en-US" sz="2000" dirty="0">
                <a:latin typeface="Montserrat Light" panose="00000400000000000000" pitchFamily="50" charset="0"/>
              </a:rPr>
              <a:t> </a:t>
            </a:r>
            <a:r>
              <a:rPr lang="en-US" sz="2000" dirty="0" err="1">
                <a:latin typeface="Montserrat Light" panose="00000400000000000000" pitchFamily="50" charset="0"/>
              </a:rPr>
              <a:t>asosiasi</a:t>
            </a:r>
            <a:r>
              <a:rPr lang="en-US" sz="2000" dirty="0">
                <a:latin typeface="Montserrat Light" panose="00000400000000000000" pitchFamily="50" charset="0"/>
              </a:rPr>
              <a:t> </a:t>
            </a:r>
            <a:r>
              <a:rPr lang="en-US" sz="2000" dirty="0" err="1">
                <a:latin typeface="Montserrat Light" panose="00000400000000000000" pitchFamily="50" charset="0"/>
              </a:rPr>
              <a:t>profesi</a:t>
            </a:r>
            <a:r>
              <a:rPr lang="en-US" sz="2000" dirty="0">
                <a:latin typeface="Montserrat Light" panose="00000400000000000000" pitchFamily="50" charset="0"/>
              </a:rPr>
              <a:t> </a:t>
            </a:r>
            <a:r>
              <a:rPr lang="en-US" sz="2000" dirty="0" err="1">
                <a:latin typeface="Montserrat Light" panose="00000400000000000000" pitchFamily="50" charset="0"/>
              </a:rPr>
              <a:t>ternama</a:t>
            </a:r>
            <a:r>
              <a:rPr lang="en-US" sz="2000" dirty="0">
                <a:latin typeface="Montserrat Light" panose="00000400000000000000" pitchFamily="50" charset="0"/>
              </a:rPr>
              <a:t> di </a:t>
            </a:r>
            <a:r>
              <a:rPr lang="en-US" sz="2000" dirty="0" err="1">
                <a:latin typeface="Montserrat Light" panose="00000400000000000000" pitchFamily="50" charset="0"/>
              </a:rPr>
              <a:t>dunia</a:t>
            </a:r>
            <a:r>
              <a:rPr lang="en-US" sz="2000" dirty="0">
                <a:latin typeface="Montserrat Light" panose="00000400000000000000" pitchFamily="50" charset="0"/>
              </a:rPr>
              <a:t>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Perguruan</a:t>
            </a:r>
            <a:r>
              <a:rPr lang="en-US" sz="2000" dirty="0">
                <a:latin typeface="Montserrat Light" panose="00000400000000000000" pitchFamily="50" charset="0"/>
              </a:rPr>
              <a:t> </a:t>
            </a:r>
            <a:r>
              <a:rPr lang="en-US" sz="2000" dirty="0" err="1">
                <a:latin typeface="Montserrat Light" panose="00000400000000000000" pitchFamily="50" charset="0"/>
              </a:rPr>
              <a:t>Tinggi</a:t>
            </a:r>
            <a:r>
              <a:rPr lang="en-US" sz="2000" dirty="0">
                <a:latin typeface="Montserrat Light" panose="00000400000000000000" pitchFamily="50" charset="0"/>
              </a:rPr>
              <a:t>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Penerbit</a:t>
            </a:r>
            <a:r>
              <a:rPr lang="en-US" sz="2000" dirty="0">
                <a:latin typeface="Montserrat Light" panose="00000400000000000000" pitchFamily="50" charset="0"/>
              </a:rPr>
              <a:t> (Publisher) </a:t>
            </a:r>
            <a:r>
              <a:rPr lang="en-US" sz="2000" dirty="0" err="1" smtClean="0">
                <a:latin typeface="Montserrat Light" panose="00000400000000000000" pitchFamily="50" charset="0"/>
              </a:rPr>
              <a:t>kredibel</a:t>
            </a:r>
            <a:endParaRPr lang="en-US" sz="2000" dirty="0" smtClean="0">
              <a:latin typeface="Montserrat Light" panose="00000400000000000000" pitchFamily="50" charset="0"/>
            </a:endParaRP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sz="2000" dirty="0" err="1">
                <a:latin typeface="Montserrat Light" panose="00000400000000000000" pitchFamily="50" charset="0"/>
              </a:rPr>
              <a:t>Terindeks</a:t>
            </a:r>
            <a:r>
              <a:rPr lang="en-US" sz="2000" dirty="0">
                <a:latin typeface="Montserrat Light" panose="00000400000000000000" pitchFamily="50" charset="0"/>
              </a:rPr>
              <a:t> </a:t>
            </a:r>
            <a:r>
              <a:rPr lang="en-US" sz="2000" dirty="0" err="1">
                <a:latin typeface="Montserrat Light" panose="00000400000000000000" pitchFamily="50" charset="0"/>
              </a:rPr>
              <a:t>oleh</a:t>
            </a:r>
            <a:r>
              <a:rPr lang="en-US" sz="2000" dirty="0">
                <a:latin typeface="Montserrat Light" panose="00000400000000000000" pitchFamily="50" charset="0"/>
              </a:rPr>
              <a:t> </a:t>
            </a:r>
            <a:r>
              <a:rPr lang="en-US" sz="2000" dirty="0" err="1">
                <a:latin typeface="Montserrat Light" panose="00000400000000000000" pitchFamily="50" charset="0"/>
              </a:rPr>
              <a:t>pemeringkat</a:t>
            </a:r>
            <a:r>
              <a:rPr lang="en-US" sz="2000" dirty="0">
                <a:latin typeface="Montserrat Light" panose="00000400000000000000" pitchFamily="50" charset="0"/>
              </a:rPr>
              <a:t> </a:t>
            </a:r>
            <a:r>
              <a:rPr lang="en-US" sz="2000" dirty="0" err="1">
                <a:latin typeface="Montserrat Light" panose="00000400000000000000" pitchFamily="50" charset="0"/>
              </a:rPr>
              <a:t>internasional</a:t>
            </a:r>
            <a:r>
              <a:rPr lang="en-US" sz="2000" dirty="0">
                <a:latin typeface="Montserrat Light" panose="00000400000000000000" pitchFamily="50" charset="0"/>
              </a:rPr>
              <a:t> (</a:t>
            </a:r>
            <a:r>
              <a:rPr lang="en-US" sz="2000" dirty="0" err="1">
                <a:latin typeface="Montserrat Light" panose="00000400000000000000" pitchFamily="50" charset="0"/>
              </a:rPr>
              <a:t>contoh</a:t>
            </a:r>
            <a:r>
              <a:rPr lang="en-US" sz="2000" dirty="0">
                <a:latin typeface="Montserrat Light" panose="00000400000000000000" pitchFamily="50" charset="0"/>
              </a:rPr>
              <a:t> SJR) </a:t>
            </a:r>
            <a:r>
              <a:rPr lang="en-US" sz="2000" dirty="0" err="1">
                <a:latin typeface="Montserrat Light" panose="00000400000000000000" pitchFamily="50" charset="0"/>
              </a:rPr>
              <a:t>atau</a:t>
            </a:r>
            <a:r>
              <a:rPr lang="en-US" sz="2000" dirty="0">
                <a:latin typeface="Montserrat Light" panose="00000400000000000000" pitchFamily="50" charset="0"/>
              </a:rPr>
              <a:t> basis data </a:t>
            </a:r>
            <a:r>
              <a:rPr lang="en-US" sz="2000" dirty="0" err="1">
                <a:latin typeface="Montserrat Light" panose="00000400000000000000" pitchFamily="50" charset="0"/>
              </a:rPr>
              <a:t>internasional</a:t>
            </a:r>
            <a:r>
              <a:rPr lang="en-US" sz="2000" dirty="0">
                <a:latin typeface="Montserrat Light" panose="00000400000000000000" pitchFamily="50" charset="0"/>
              </a:rPr>
              <a:t> yang </a:t>
            </a:r>
            <a:r>
              <a:rPr lang="en-US" sz="2000" dirty="0" err="1">
                <a:latin typeface="Montserrat Light" panose="00000400000000000000" pitchFamily="50" charset="0"/>
              </a:rPr>
              <a:t>ternama</a:t>
            </a:r>
            <a:r>
              <a:rPr lang="en-US" sz="2000" dirty="0">
                <a:latin typeface="Montserrat Light" panose="00000400000000000000" pitchFamily="50" charset="0"/>
              </a:rPr>
              <a:t>, </a:t>
            </a:r>
            <a:r>
              <a:rPr lang="en-US" sz="2000" dirty="0" err="1">
                <a:latin typeface="Montserrat Light" panose="00000400000000000000" pitchFamily="50" charset="0"/>
              </a:rPr>
              <a:t>contoh</a:t>
            </a:r>
            <a:r>
              <a:rPr lang="en-US" sz="2000" dirty="0">
                <a:latin typeface="Montserrat Light" panose="00000400000000000000" pitchFamily="50" charset="0"/>
              </a:rPr>
              <a:t> Index Copernicus International (ICI)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telah</a:t>
            </a:r>
            <a:r>
              <a:rPr lang="en-US" sz="2000" dirty="0">
                <a:latin typeface="Montserrat Light" panose="00000400000000000000" pitchFamily="50" charset="0"/>
              </a:rPr>
              <a:t> </a:t>
            </a:r>
            <a:r>
              <a:rPr lang="en-US" sz="2000" dirty="0" err="1">
                <a:latin typeface="Montserrat Light" panose="00000400000000000000" pitchFamily="50" charset="0"/>
              </a:rPr>
              <a:t>memiliki</a:t>
            </a:r>
            <a:r>
              <a:rPr lang="en-US" sz="2000" dirty="0">
                <a:latin typeface="Montserrat Light" panose="00000400000000000000" pitchFamily="50" charset="0"/>
              </a:rPr>
              <a:t> ICV (Index Copernicus Value</a:t>
            </a:r>
            <a:r>
              <a:rPr lang="en-US" sz="2000" dirty="0" smtClean="0">
                <a:latin typeface="Montserrat Light" panose="00000400000000000000" pitchFamily="50" charset="0"/>
              </a:rPr>
              <a:t>)</a:t>
            </a: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en-US" sz="2000" dirty="0" err="1">
                <a:latin typeface="Montserrat Light" panose="00000400000000000000" pitchFamily="50" charset="0"/>
              </a:rPr>
              <a:t>Alamat</a:t>
            </a:r>
            <a:r>
              <a:rPr lang="en-US" sz="2000" dirty="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dapat</a:t>
            </a:r>
            <a:r>
              <a:rPr lang="en-US" sz="2000" dirty="0">
                <a:latin typeface="Montserrat Light" panose="00000400000000000000" pitchFamily="50" charset="0"/>
              </a:rPr>
              <a:t> </a:t>
            </a:r>
            <a:r>
              <a:rPr lang="en-US" sz="2000" dirty="0" err="1">
                <a:latin typeface="Montserrat Light" panose="00000400000000000000" pitchFamily="50" charset="0"/>
              </a:rPr>
              <a:t>ditelusuri</a:t>
            </a:r>
            <a:r>
              <a:rPr lang="en-US" sz="2000" dirty="0">
                <a:latin typeface="Montserrat Light" panose="00000400000000000000" pitchFamily="50" charset="0"/>
              </a:rPr>
              <a:t> daring</a:t>
            </a: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FontTx/>
              <a:buAutoNum type="alphaLcPeriod" startAt="3"/>
              <a:defRPr/>
            </a:pPr>
            <a:endParaRPr lang="id-ID"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sz="2000" dirty="0">
                <a:latin typeface="Montserrat Light" panose="00000400000000000000" pitchFamily="50" charset="0"/>
              </a:rPr>
              <a:t>Editor Boards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dapat</a:t>
            </a:r>
            <a:r>
              <a:rPr lang="en-US" sz="2000" dirty="0">
                <a:latin typeface="Montserrat Light" panose="00000400000000000000" pitchFamily="50" charset="0"/>
              </a:rPr>
              <a:t> </a:t>
            </a:r>
            <a:r>
              <a:rPr lang="en-US" sz="2000" dirty="0" err="1">
                <a:latin typeface="Montserrat Light" panose="00000400000000000000" pitchFamily="50" charset="0"/>
              </a:rPr>
              <a:t>ditelusuri</a:t>
            </a:r>
            <a:r>
              <a:rPr lang="en-US" sz="2000" dirty="0">
                <a:latin typeface="Montserrat Light" panose="00000400000000000000" pitchFamily="50" charset="0"/>
              </a:rPr>
              <a:t> daring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ada</a:t>
            </a:r>
            <a:r>
              <a:rPr lang="en-US" sz="2000" dirty="0">
                <a:latin typeface="Montserrat Light" panose="00000400000000000000" pitchFamily="50" charset="0"/>
              </a:rPr>
              <a:t> </a:t>
            </a:r>
            <a:r>
              <a:rPr lang="en-US" sz="2000" dirty="0" err="1">
                <a:latin typeface="Montserrat Light" panose="00000400000000000000" pitchFamily="50" charset="0"/>
              </a:rPr>
              <a:t>perbedaan</a:t>
            </a:r>
            <a:r>
              <a:rPr lang="en-US" sz="2000" dirty="0">
                <a:latin typeface="Montserrat Light" panose="00000400000000000000" pitchFamily="50" charset="0"/>
              </a:rPr>
              <a:t> </a:t>
            </a:r>
            <a:r>
              <a:rPr lang="en-US" sz="2000" dirty="0" err="1">
                <a:latin typeface="Montserrat Light" panose="00000400000000000000" pitchFamily="50" charset="0"/>
              </a:rPr>
              <a:t>antara</a:t>
            </a:r>
            <a:r>
              <a:rPr lang="en-US" sz="2000" dirty="0">
                <a:latin typeface="Montserrat Light" panose="00000400000000000000" pitchFamily="50" charset="0"/>
              </a:rPr>
              <a:t> editor yang </a:t>
            </a:r>
            <a:r>
              <a:rPr lang="en-US" sz="2000" dirty="0" err="1">
                <a:latin typeface="Montserrat Light" panose="00000400000000000000" pitchFamily="50" charset="0"/>
              </a:rPr>
              <a:t>tercantum</a:t>
            </a:r>
            <a:r>
              <a:rPr lang="en-US" sz="2000" dirty="0">
                <a:latin typeface="Montserrat Light" panose="00000400000000000000" pitchFamily="50" charset="0"/>
              </a:rPr>
              <a:t> di </a:t>
            </a:r>
            <a:r>
              <a:rPr lang="en-US" sz="2000" dirty="0" err="1">
                <a:latin typeface="Montserrat Light" panose="00000400000000000000" pitchFamily="50" charset="0"/>
              </a:rPr>
              <a:t>edisi</a:t>
            </a:r>
            <a:r>
              <a:rPr lang="en-US" sz="2000" dirty="0">
                <a:latin typeface="Montserrat Light" panose="00000400000000000000" pitchFamily="50" charset="0"/>
              </a:rPr>
              <a:t> </a:t>
            </a:r>
            <a:r>
              <a:rPr lang="en-US" sz="2000" dirty="0" err="1">
                <a:latin typeface="Montserrat Light" panose="00000400000000000000" pitchFamily="50" charset="0"/>
              </a:rPr>
              <a:t>cetak</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edisi</a:t>
            </a:r>
            <a:r>
              <a:rPr lang="en-US" sz="2000" dirty="0">
                <a:latin typeface="Montserrat Light" panose="00000400000000000000" pitchFamily="50" charset="0"/>
              </a:rPr>
              <a:t> daring</a:t>
            </a:r>
            <a:endParaRPr lang="id-ID" sz="2000" dirty="0">
              <a:latin typeface="Montserrat Light" pitchFamily="50" charset="0"/>
            </a:endParaRPr>
          </a:p>
        </p:txBody>
      </p:sp>
      <p:sp>
        <p:nvSpPr>
          <p:cNvPr id="7" name="Rectangle 6"/>
          <p:cNvSpPr/>
          <p:nvPr/>
        </p:nvSpPr>
        <p:spPr>
          <a:xfrm>
            <a:off x="856342" y="1309029"/>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1"/>
          <p:cNvSpPr>
            <a:spLocks noGrp="1"/>
          </p:cNvSpPr>
          <p:nvPr>
            <p:ph idx="1"/>
          </p:nvPr>
        </p:nvSpPr>
        <p:spPr>
          <a:xfrm>
            <a:off x="1011194" y="1611442"/>
            <a:ext cx="10515600" cy="4351338"/>
          </a:xfrm>
        </p:spPr>
        <p:txBody>
          <a:bodyPr>
            <a:normAutofit/>
          </a:bodyPr>
          <a:lstStyle/>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latin typeface="Sosa" pitchFamily="2" charset="0"/>
                <a:ea typeface="Arial Unicode MS" panose="020B0604020202020204" pitchFamily="34" charset="-128"/>
                <a:cs typeface="Arial Unicode MS" panose="020B0604020202020204" pitchFamily="34" charset="-128"/>
              </a:rPr>
              <a:t> </a:t>
            </a:r>
            <a:r>
              <a:rPr lang="en-US" sz="2000" dirty="0">
                <a:latin typeface="Montserrat Light" panose="00000400000000000000" pitchFamily="50" charset="0"/>
              </a:rPr>
              <a:t>Proses review </a:t>
            </a:r>
            <a:r>
              <a:rPr lang="en-US" sz="2000" dirty="0" err="1">
                <a:latin typeface="Montserrat Light" panose="00000400000000000000" pitchFamily="50" charset="0"/>
              </a:rPr>
              <a:t>dilakukan</a:t>
            </a:r>
            <a:r>
              <a:rPr lang="en-US" sz="2000" dirty="0">
                <a:latin typeface="Montserrat Light" panose="00000400000000000000" pitchFamily="50" charset="0"/>
              </a:rPr>
              <a:t> </a:t>
            </a:r>
            <a:r>
              <a:rPr lang="en-US" sz="2000" dirty="0" err="1">
                <a:latin typeface="Montserrat Light" panose="00000400000000000000" pitchFamily="50" charset="0"/>
              </a:rPr>
              <a:t>dengan</a:t>
            </a:r>
            <a:r>
              <a:rPr lang="en-US" sz="2000" dirty="0">
                <a:latin typeface="Montserrat Light" panose="00000400000000000000" pitchFamily="50" charset="0"/>
              </a:rPr>
              <a:t> </a:t>
            </a:r>
            <a:r>
              <a:rPr lang="en-US" sz="2000" dirty="0" err="1">
                <a:latin typeface="Montserrat Light" panose="00000400000000000000" pitchFamily="50" charset="0"/>
              </a:rPr>
              <a:t>baik</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smtClean="0">
                <a:latin typeface="Montserrat Light" panose="00000400000000000000" pitchFamily="50" charset="0"/>
              </a:rPr>
              <a:t>benar</a:t>
            </a:r>
            <a:endParaRPr lang="en-US" sz="2000" dirty="0" smtClean="0">
              <a:latin typeface="Montserrat Light" panose="00000400000000000000" pitchFamily="50" charset="0"/>
            </a:endParaRP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a:t>
            </a:r>
            <a:r>
              <a:rPr lang="id-ID" sz="2000" dirty="0" smtClean="0">
                <a:solidFill>
                  <a:schemeClr val="accent1"/>
                </a:solidFill>
                <a:latin typeface="Sosa" pitchFamily="2" charset="0"/>
                <a:ea typeface="Arial Unicode MS" panose="020B0604020202020204" pitchFamily="34" charset="-128"/>
                <a:cs typeface="Arial Unicode MS" panose="020B0604020202020204" pitchFamily="34" charset="-128"/>
              </a:rPr>
              <a:t> </a:t>
            </a:r>
            <a:r>
              <a:rPr lang="en-US" sz="2000" dirty="0" err="1">
                <a:latin typeface="Montserrat Light" panose="00000400000000000000" pitchFamily="50" charset="0"/>
              </a:rPr>
              <a:t>Jumlah</a:t>
            </a:r>
            <a:r>
              <a:rPr lang="en-US" sz="2000" dirty="0">
                <a:latin typeface="Montserrat Light" panose="00000400000000000000" pitchFamily="50" charset="0"/>
              </a:rPr>
              <a:t> </a:t>
            </a:r>
            <a:r>
              <a:rPr lang="en-US" sz="2000" dirty="0" err="1">
                <a:latin typeface="Montserrat Light" panose="00000400000000000000" pitchFamily="50" charset="0"/>
              </a:rPr>
              <a:t>artikel</a:t>
            </a:r>
            <a:r>
              <a:rPr lang="en-US" sz="2000" dirty="0">
                <a:latin typeface="Montserrat Light" panose="00000400000000000000" pitchFamily="50" charset="0"/>
              </a:rPr>
              <a:t> </a:t>
            </a:r>
            <a:r>
              <a:rPr lang="en-US" sz="2000" dirty="0" err="1">
                <a:latin typeface="Montserrat Light" panose="00000400000000000000" pitchFamily="50" charset="0"/>
              </a:rPr>
              <a:t>setiap</a:t>
            </a:r>
            <a:r>
              <a:rPr lang="en-US" sz="2000" dirty="0">
                <a:latin typeface="Montserrat Light" panose="00000400000000000000" pitchFamily="50" charset="0"/>
              </a:rPr>
              <a:t> </a:t>
            </a:r>
            <a:r>
              <a:rPr lang="en-US" sz="2000" dirty="0" err="1">
                <a:latin typeface="Montserrat Light" panose="00000400000000000000" pitchFamily="50" charset="0"/>
              </a:rPr>
              <a:t>penerbitan</a:t>
            </a:r>
            <a:r>
              <a:rPr lang="en-US" sz="2000" dirty="0">
                <a:latin typeface="Montserrat Light" panose="00000400000000000000" pitchFamily="50" charset="0"/>
              </a:rPr>
              <a:t> </a:t>
            </a:r>
            <a:r>
              <a:rPr lang="en-US" sz="2000" dirty="0" err="1">
                <a:latin typeface="Montserrat Light" panose="00000400000000000000" pitchFamily="50" charset="0"/>
              </a:rPr>
              <a:t>adalah</a:t>
            </a:r>
            <a:r>
              <a:rPr lang="en-US" sz="2000" dirty="0">
                <a:latin typeface="Montserrat Light" panose="00000400000000000000" pitchFamily="50" charset="0"/>
              </a:rPr>
              <a:t> </a:t>
            </a:r>
            <a:r>
              <a:rPr lang="en-US" sz="2000" dirty="0" err="1">
                <a:latin typeface="Montserrat Light" panose="00000400000000000000" pitchFamily="50" charset="0"/>
              </a:rPr>
              <a:t>wajar</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format </a:t>
            </a:r>
            <a:r>
              <a:rPr lang="en-US" sz="2000" dirty="0" err="1">
                <a:latin typeface="Montserrat Light" panose="00000400000000000000" pitchFamily="50" charset="0"/>
              </a:rPr>
              <a:t>tampilan</a:t>
            </a:r>
            <a:r>
              <a:rPr lang="en-US" sz="2000" dirty="0">
                <a:latin typeface="Montserrat Light" panose="00000400000000000000" pitchFamily="50" charset="0"/>
              </a:rPr>
              <a:t> </a:t>
            </a:r>
            <a:r>
              <a:rPr lang="en-US" sz="2000" dirty="0" err="1" smtClean="0">
                <a:latin typeface="Montserrat Light" panose="00000400000000000000" pitchFamily="50" charset="0"/>
              </a:rPr>
              <a:t>setiap</a:t>
            </a:r>
            <a:r>
              <a:rPr lang="en-US" sz="2000" dirty="0">
                <a:latin typeface="Montserrat Light" panose="00000400000000000000" pitchFamily="50" charset="0"/>
              </a:rPr>
              <a:t> </a:t>
            </a:r>
            <a:r>
              <a:rPr lang="en-US" sz="2000" dirty="0" err="1" smtClean="0">
                <a:latin typeface="Montserrat Light" panose="00000400000000000000" pitchFamily="50" charset="0"/>
              </a:rPr>
              <a:t>terbitan</a:t>
            </a:r>
            <a:r>
              <a:rPr lang="en-US" sz="2000" dirty="0" smtClean="0">
                <a:latin typeface="Montserrat Light" panose="00000400000000000000" pitchFamily="50" charset="0"/>
              </a:rPr>
              <a:t>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berubah</a:t>
            </a:r>
            <a:r>
              <a:rPr lang="en-US" sz="2000" dirty="0">
                <a:latin typeface="Montserrat Light" panose="00000400000000000000" pitchFamily="50" charset="0"/>
              </a:rPr>
              <a:t> </a:t>
            </a:r>
            <a:r>
              <a:rPr lang="en-US" sz="2000" dirty="0" err="1" smtClean="0">
                <a:latin typeface="Montserrat Light" panose="00000400000000000000" pitchFamily="50" charset="0"/>
              </a:rPr>
              <a:t>ubah</a:t>
            </a:r>
            <a:endParaRPr lang="en-US" sz="2000" dirty="0" smtClean="0">
              <a:latin typeface="Montserrat Light" panose="00000400000000000000" pitchFamily="50" charset="0"/>
            </a:endParaRPr>
          </a:p>
          <a:p>
            <a:pPr marL="457200" indent="-457200">
              <a:spcBef>
                <a:spcPts val="0"/>
              </a:spcBef>
              <a:buNone/>
              <a:defRPr/>
            </a:pPr>
            <a:endParaRPr lang="fi-FI" sz="2000" dirty="0" smtClean="0">
              <a:latin typeface="Montserrat Light" pitchFamily="50" charset="0"/>
              <a:ea typeface="Arial Unicode MS" panose="020B0604020202020204" pitchFamily="34" charset="-128"/>
              <a:cs typeface="Arial Unicode MS" panose="020B0604020202020204" pitchFamily="34" charset="-128"/>
            </a:endParaRPr>
          </a:p>
          <a:p>
            <a:pPr marL="457200" indent="-457200">
              <a:spcBef>
                <a:spcPts val="0"/>
              </a:spcBef>
              <a:buNone/>
              <a:defRPr/>
            </a:pPr>
            <a:r>
              <a:rPr lang="id-ID" dirty="0" smtClean="0">
                <a:solidFill>
                  <a:schemeClr val="accent1"/>
                </a:solidFill>
                <a:latin typeface="Sosa" pitchFamily="2" charset="0"/>
                <a:ea typeface="Arial Unicode MS" panose="020B0604020202020204" pitchFamily="34" charset="-128"/>
                <a:cs typeface="Arial Unicode MS" panose="020B0604020202020204" pitchFamily="34" charset="-128"/>
              </a:rPr>
              <a:t>å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pernah</a:t>
            </a:r>
            <a:r>
              <a:rPr lang="en-US" sz="2000" dirty="0">
                <a:latin typeface="Montserrat Light" panose="00000400000000000000" pitchFamily="50" charset="0"/>
              </a:rPr>
              <a:t> </a:t>
            </a:r>
            <a:r>
              <a:rPr lang="en-US" sz="2000" dirty="0" err="1">
                <a:latin typeface="Montserrat Light" panose="00000400000000000000" pitchFamily="50" charset="0"/>
              </a:rPr>
              <a:t>ditemukan</a:t>
            </a:r>
            <a:r>
              <a:rPr lang="en-US" sz="2000" dirty="0">
                <a:latin typeface="Montserrat Light" panose="00000400000000000000" pitchFamily="50" charset="0"/>
              </a:rPr>
              <a:t> </a:t>
            </a:r>
            <a:r>
              <a:rPr lang="en-US" sz="2000" dirty="0" err="1">
                <a:latin typeface="Montserrat Light" panose="00000400000000000000" pitchFamily="50" charset="0"/>
              </a:rPr>
              <a:t>sebagai</a:t>
            </a:r>
            <a:r>
              <a:rPr lang="en-US" sz="2000" dirty="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yang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bereputasi</a:t>
            </a:r>
            <a:r>
              <a:rPr lang="en-US" sz="2000" dirty="0">
                <a:latin typeface="Montserrat Light" panose="00000400000000000000" pitchFamily="50" charset="0"/>
              </a:rPr>
              <a:t>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meragukan</a:t>
            </a:r>
            <a:r>
              <a:rPr lang="en-US" sz="2000" dirty="0">
                <a:latin typeface="Montserrat Light" panose="00000400000000000000" pitchFamily="50" charset="0"/>
              </a:rPr>
              <a:t> </a:t>
            </a:r>
            <a:r>
              <a:rPr lang="en-US" sz="2000" dirty="0" err="1">
                <a:latin typeface="Montserrat Light" panose="00000400000000000000" pitchFamily="50" charset="0"/>
              </a:rPr>
              <a:t>oleh</a:t>
            </a:r>
            <a:r>
              <a:rPr lang="en-US" sz="2000" dirty="0">
                <a:latin typeface="Montserrat Light" panose="00000400000000000000" pitchFamily="50" charset="0"/>
              </a:rPr>
              <a:t> </a:t>
            </a:r>
            <a:r>
              <a:rPr lang="en-US" sz="2000" dirty="0" err="1">
                <a:latin typeface="Montserrat Light" panose="00000400000000000000" pitchFamily="50" charset="0"/>
              </a:rPr>
              <a:t>Ditjen</a:t>
            </a:r>
            <a:r>
              <a:rPr lang="en-US" sz="2000" dirty="0">
                <a:latin typeface="Montserrat Light" panose="00000400000000000000" pitchFamily="50" charset="0"/>
              </a:rPr>
              <a:t> </a:t>
            </a:r>
            <a:r>
              <a:rPr lang="en-US" sz="2000" dirty="0" err="1">
                <a:latin typeface="Montserrat Light" panose="00000400000000000000" pitchFamily="50" charset="0"/>
              </a:rPr>
              <a:t>Dikti</a:t>
            </a:r>
            <a:r>
              <a:rPr lang="en-US" sz="2000" dirty="0">
                <a:latin typeface="Montserrat Light" panose="00000400000000000000" pitchFamily="50" charset="0"/>
              </a:rPr>
              <a:t>/</a:t>
            </a:r>
            <a:r>
              <a:rPr lang="en-US" sz="2000" dirty="0" err="1">
                <a:latin typeface="Montserrat Light" panose="00000400000000000000" pitchFamily="50" charset="0"/>
              </a:rPr>
              <a:t>Ditjen</a:t>
            </a:r>
            <a:r>
              <a:rPr lang="en-US" sz="2000" dirty="0">
                <a:latin typeface="Montserrat Light" panose="00000400000000000000" pitchFamily="50" charset="0"/>
              </a:rPr>
              <a:t> </a:t>
            </a:r>
            <a:r>
              <a:rPr lang="en-US" sz="2000" dirty="0" err="1">
                <a:latin typeface="Montserrat Light" panose="00000400000000000000" pitchFamily="50" charset="0"/>
              </a:rPr>
              <a:t>Sumber</a:t>
            </a:r>
            <a:r>
              <a:rPr lang="en-US" sz="2000" dirty="0">
                <a:latin typeface="Montserrat Light" panose="00000400000000000000" pitchFamily="50" charset="0"/>
              </a:rPr>
              <a:t> </a:t>
            </a:r>
            <a:r>
              <a:rPr lang="en-US" sz="2000" dirty="0" err="1">
                <a:latin typeface="Montserrat Light" panose="00000400000000000000" pitchFamily="50" charset="0"/>
              </a:rPr>
              <a:t>Daya</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smtClean="0">
                <a:latin typeface="Montserrat Light" panose="00000400000000000000" pitchFamily="50" charset="0"/>
              </a:rPr>
              <a:t>Iptek</a:t>
            </a:r>
            <a:endParaRPr lang="en-US" sz="2000" dirty="0" smtClean="0">
              <a:latin typeface="Montserrat Light" panose="00000400000000000000" pitchFamily="50" charset="0"/>
            </a:endParaRPr>
          </a:p>
          <a:p>
            <a:pPr marL="457200" indent="-457200">
              <a:spcBef>
                <a:spcPts val="0"/>
              </a:spcBef>
              <a:buNone/>
              <a:defRPr/>
            </a:pPr>
            <a:endParaRPr lang="id-ID" sz="2000" dirty="0" smtClean="0">
              <a:latin typeface="Montserrat Light" pitchFamily="50" charset="0"/>
              <a:ea typeface="Arial Unicode MS" panose="020B0604020202020204" pitchFamily="34" charset="-128"/>
              <a:cs typeface="Arial Unicode MS" panose="020B0604020202020204" pitchFamily="34" charset="-128"/>
            </a:endParaRPr>
          </a:p>
        </p:txBody>
      </p:sp>
      <p:sp>
        <p:nvSpPr>
          <p:cNvPr id="8" name="Title 2"/>
          <p:cNvSpPr>
            <a:spLocks noGrp="1"/>
          </p:cNvSpPr>
          <p:nvPr>
            <p:ph type="title"/>
          </p:nvPr>
        </p:nvSpPr>
        <p:spPr>
          <a:xfrm>
            <a:off x="838200" y="365125"/>
            <a:ext cx="10515600" cy="1325563"/>
          </a:xfrm>
        </p:spPr>
        <p:txBody>
          <a:bodyPr>
            <a:normAutofit/>
          </a:bodyPr>
          <a:lstStyle/>
          <a:p>
            <a:r>
              <a:rPr lang="en-US" sz="4000" dirty="0" err="1" smtClean="0"/>
              <a:t>Indikator</a:t>
            </a:r>
            <a:r>
              <a:rPr lang="en-US" sz="4000" dirty="0" smtClean="0"/>
              <a:t> </a:t>
            </a:r>
            <a:r>
              <a:rPr lang="en-US" sz="4000" dirty="0" err="1" smtClean="0"/>
              <a:t>Jurnal</a:t>
            </a:r>
            <a:r>
              <a:rPr lang="en-US" sz="4000" dirty="0" smtClean="0"/>
              <a:t> </a:t>
            </a:r>
            <a:r>
              <a:rPr lang="en-US" sz="4000" dirty="0" err="1" smtClean="0"/>
              <a:t>internasional</a:t>
            </a:r>
            <a:r>
              <a:rPr lang="en-US" sz="4000" dirty="0" smtClean="0"/>
              <a:t>/</a:t>
            </a:r>
            <a:r>
              <a:rPr lang="en-US" sz="4000" dirty="0" err="1" smtClean="0"/>
              <a:t>internasional</a:t>
            </a:r>
            <a:r>
              <a:rPr lang="en-US" sz="4000" dirty="0" smtClean="0"/>
              <a:t> </a:t>
            </a:r>
            <a:r>
              <a:rPr lang="en-US" sz="4000" dirty="0" err="1" smtClean="0"/>
              <a:t>bereputasi</a:t>
            </a:r>
            <a:endParaRPr lang="id-ID" sz="4000" dirty="0"/>
          </a:p>
        </p:txBody>
      </p:sp>
      <p:sp>
        <p:nvSpPr>
          <p:cNvPr id="9" name="Rectangle 8"/>
          <p:cNvSpPr/>
          <p:nvPr/>
        </p:nvSpPr>
        <p:spPr>
          <a:xfrm>
            <a:off x="856342" y="1309029"/>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xmlns="" val="263414047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838200" y="365125"/>
            <a:ext cx="10515600" cy="1325563"/>
          </a:xfrm>
        </p:spPr>
        <p:txBody>
          <a:bodyPr>
            <a:normAutofit/>
          </a:bodyPr>
          <a:lstStyle/>
          <a:p>
            <a:r>
              <a:rPr lang="en-US" sz="4000" dirty="0" err="1" smtClean="0"/>
              <a:t>Jurnal</a:t>
            </a:r>
            <a:r>
              <a:rPr lang="en-US" sz="4000" dirty="0" smtClean="0"/>
              <a:t> </a:t>
            </a:r>
            <a:r>
              <a:rPr lang="en-US" sz="4000" dirty="0" err="1" smtClean="0"/>
              <a:t>internasional</a:t>
            </a:r>
            <a:endParaRPr lang="id-ID" sz="4000" dirty="0"/>
          </a:p>
        </p:txBody>
      </p:sp>
      <p:sp>
        <p:nvSpPr>
          <p:cNvPr id="9" name="Rectangle 8"/>
          <p:cNvSpPr/>
          <p:nvPr/>
        </p:nvSpPr>
        <p:spPr>
          <a:xfrm>
            <a:off x="856342" y="1309029"/>
            <a:ext cx="3682707" cy="6669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Content Placeholder 2"/>
          <p:cNvSpPr>
            <a:spLocks noGrp="1"/>
          </p:cNvSpPr>
          <p:nvPr>
            <p:ph idx="1"/>
          </p:nvPr>
        </p:nvSpPr>
        <p:spPr>
          <a:xfrm>
            <a:off x="1310245" y="1739289"/>
            <a:ext cx="10218602" cy="987435"/>
          </a:xfrm>
        </p:spPr>
        <p:txBody>
          <a:bodyPr>
            <a:noAutofit/>
          </a:bodyPr>
          <a:lstStyle/>
          <a:p>
            <a:pPr marL="0" indent="0">
              <a:buNone/>
            </a:pP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terindeks</a:t>
            </a:r>
            <a:r>
              <a:rPr lang="en-US" sz="2000" dirty="0">
                <a:latin typeface="Montserrat Light" panose="00000400000000000000" pitchFamily="50" charset="0"/>
              </a:rPr>
              <a:t> di </a:t>
            </a:r>
            <a:r>
              <a:rPr lang="en-US" sz="2000" dirty="0" err="1">
                <a:latin typeface="Montserrat Light" panose="00000400000000000000" pitchFamily="50" charset="0"/>
              </a:rPr>
              <a:t>scimagojr</a:t>
            </a:r>
            <a:r>
              <a:rPr lang="en-US" sz="2000" dirty="0">
                <a:latin typeface="Montserrat Light" panose="00000400000000000000" pitchFamily="50" charset="0"/>
              </a:rPr>
              <a:t> </a:t>
            </a:r>
            <a:r>
              <a:rPr lang="en-US" sz="2000" dirty="0" err="1">
                <a:latin typeface="Montserrat Light" panose="00000400000000000000" pitchFamily="50" charset="0"/>
              </a:rPr>
              <a:t>mempunyai</a:t>
            </a:r>
            <a:r>
              <a:rPr lang="en-US" sz="2000" dirty="0">
                <a:latin typeface="Montserrat Light" panose="00000400000000000000" pitchFamily="50" charset="0"/>
              </a:rPr>
              <a:t> SJR </a:t>
            </a:r>
            <a:r>
              <a:rPr lang="en-US" sz="2000" dirty="0" err="1">
                <a:latin typeface="Montserrat Light" panose="00000400000000000000" pitchFamily="50" charset="0"/>
              </a:rPr>
              <a:t>dan</a:t>
            </a:r>
            <a:r>
              <a:rPr lang="en-US" sz="2000" dirty="0">
                <a:latin typeface="Montserrat Light" panose="00000400000000000000" pitchFamily="50" charset="0"/>
              </a:rPr>
              <a:t> Q4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yang </a:t>
            </a:r>
            <a:r>
              <a:rPr lang="en-US" sz="2000" dirty="0" err="1">
                <a:latin typeface="Montserrat Light" panose="00000400000000000000" pitchFamily="50" charset="0"/>
              </a:rPr>
              <a:t>terindeks</a:t>
            </a:r>
            <a:r>
              <a:rPr lang="en-US" sz="2000" dirty="0">
                <a:latin typeface="Montserrat Light" panose="00000400000000000000" pitchFamily="50" charset="0"/>
              </a:rPr>
              <a:t> di Web of science </a:t>
            </a:r>
            <a:r>
              <a:rPr lang="en-US" sz="2000" dirty="0" err="1">
                <a:latin typeface="Montserrat Light" panose="00000400000000000000" pitchFamily="50" charset="0"/>
              </a:rPr>
              <a:t>dengan</a:t>
            </a:r>
            <a:r>
              <a:rPr lang="en-US" sz="2000" dirty="0">
                <a:latin typeface="Montserrat Light" panose="00000400000000000000" pitchFamily="50" charset="0"/>
              </a:rPr>
              <a:t> JIF </a:t>
            </a:r>
            <a:r>
              <a:rPr lang="en-US" sz="2000" dirty="0" err="1">
                <a:latin typeface="Montserrat Light" panose="00000400000000000000" pitchFamily="50" charset="0"/>
              </a:rPr>
              <a:t>nol</a:t>
            </a:r>
            <a:r>
              <a:rPr lang="en-US" sz="2000" dirty="0">
                <a:latin typeface="Montserrat Light" panose="00000400000000000000" pitchFamily="50" charset="0"/>
              </a:rPr>
              <a:t> </a:t>
            </a:r>
            <a:r>
              <a:rPr lang="en-US" sz="2000" dirty="0" err="1">
                <a:latin typeface="Montserrat Light" panose="00000400000000000000" pitchFamily="50" charset="0"/>
              </a:rPr>
              <a:t>atau</a:t>
            </a:r>
            <a:r>
              <a:rPr lang="en-US" sz="2000" dirty="0">
                <a:latin typeface="Montserrat Light" panose="00000400000000000000" pitchFamily="50" charset="0"/>
              </a:rPr>
              <a:t> not available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terindeks</a:t>
            </a:r>
            <a:r>
              <a:rPr lang="en-US" sz="2000" dirty="0">
                <a:latin typeface="Montserrat Light" panose="00000400000000000000" pitchFamily="50" charset="0"/>
              </a:rPr>
              <a:t> </a:t>
            </a:r>
            <a:r>
              <a:rPr lang="en-US" sz="2000" dirty="0" err="1">
                <a:latin typeface="Montserrat Light" panose="00000400000000000000" pitchFamily="50" charset="0"/>
              </a:rPr>
              <a:t>microsoft</a:t>
            </a:r>
            <a:r>
              <a:rPr lang="en-US" sz="2000" dirty="0">
                <a:latin typeface="Montserrat Light" panose="00000400000000000000" pitchFamily="50" charset="0"/>
              </a:rPr>
              <a:t> academic </a:t>
            </a:r>
            <a:r>
              <a:rPr lang="en-US" sz="2000" dirty="0" smtClean="0">
                <a:latin typeface="Montserrat Light" panose="00000400000000000000" pitchFamily="50" charset="0"/>
              </a:rPr>
              <a:t>search </a:t>
            </a:r>
            <a:r>
              <a:rPr lang="en-US" sz="2000" dirty="0" err="1" smtClean="0">
                <a:latin typeface="Montserrat Light" panose="00000400000000000000" pitchFamily="50" charset="0"/>
              </a:rPr>
              <a:t>atau</a:t>
            </a:r>
            <a:r>
              <a:rPr lang="en-US" sz="2000" dirty="0" smtClean="0">
                <a:latin typeface="Montserrat Light" panose="00000400000000000000" pitchFamily="50" charset="0"/>
              </a:rPr>
              <a:t> </a:t>
            </a:r>
            <a:r>
              <a:rPr lang="en-US" sz="2000" dirty="0" err="1" smtClean="0">
                <a:latin typeface="Montserrat Light" panose="00000400000000000000" pitchFamily="50" charset="0"/>
              </a:rPr>
              <a:t>terindeks</a:t>
            </a:r>
            <a:r>
              <a:rPr lang="en-US" sz="2000" dirty="0" smtClean="0">
                <a:latin typeface="Montserrat Light" panose="00000400000000000000" pitchFamily="50" charset="0"/>
              </a:rPr>
              <a:t> ICI </a:t>
            </a:r>
            <a:r>
              <a:rPr lang="en-US" sz="2000" dirty="0" err="1" smtClean="0">
                <a:latin typeface="Montserrat Light" panose="00000400000000000000" pitchFamily="50" charset="0"/>
              </a:rPr>
              <a:t>dan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memiliki</a:t>
            </a:r>
            <a:r>
              <a:rPr lang="en-US" sz="2000" dirty="0" smtClean="0">
                <a:latin typeface="Montserrat Light" panose="00000400000000000000" pitchFamily="50" charset="0"/>
              </a:rPr>
              <a:t> ICV</a:t>
            </a:r>
            <a:endParaRPr lang="en-US" sz="2000" dirty="0">
              <a:latin typeface="Montserrat Light" panose="00000400000000000000" pitchFamily="50" charset="0"/>
            </a:endParaRPr>
          </a:p>
        </p:txBody>
      </p:sp>
      <p:sp>
        <p:nvSpPr>
          <p:cNvPr id="10" name="Flowchart: Connector 9"/>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5" name="Content Placeholder 2"/>
          <p:cNvSpPr txBox="1">
            <a:spLocks/>
          </p:cNvSpPr>
          <p:nvPr/>
        </p:nvSpPr>
        <p:spPr>
          <a:xfrm>
            <a:off x="1332025" y="3052406"/>
            <a:ext cx="10218602" cy="901756"/>
          </a:xfrm>
          <a:prstGeom prst="rect">
            <a:avLst/>
          </a:prstGeom>
        </p:spPr>
        <p:txBody>
          <a:bodyPr vert="horz" lIns="91440" tIns="45720" rIns="91440" bIns="45720" rtlCol="0">
            <a:normAutofit fontScale="85000" lnSpcReduction="10000"/>
          </a:bodyPr>
          <a:lstStyle/>
          <a:p>
            <a:pPr lvl="0">
              <a:lnSpc>
                <a:spcPct val="90000"/>
              </a:lnSpc>
              <a:spcBef>
                <a:spcPts val="1000"/>
              </a:spcBef>
              <a:defRPr/>
            </a:pP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nasional</a:t>
            </a:r>
            <a:r>
              <a:rPr lang="en-US" sz="2000" dirty="0">
                <a:latin typeface="Montserrat Light" panose="00000400000000000000" pitchFamily="50" charset="0"/>
              </a:rPr>
              <a:t> </a:t>
            </a:r>
            <a:r>
              <a:rPr lang="en-US" sz="2000" dirty="0" err="1">
                <a:latin typeface="Montserrat Light" panose="00000400000000000000" pitchFamily="50" charset="0"/>
              </a:rPr>
              <a:t>terakreditasi</a:t>
            </a:r>
            <a:r>
              <a:rPr lang="en-US" sz="2000" dirty="0">
                <a:latin typeface="Montserrat Light" panose="00000400000000000000" pitchFamily="50" charset="0"/>
              </a:rPr>
              <a:t> B </a:t>
            </a:r>
            <a:r>
              <a:rPr lang="en-US" sz="2000" dirty="0" err="1">
                <a:latin typeface="Montserrat Light" panose="00000400000000000000" pitchFamily="50" charset="0"/>
              </a:rPr>
              <a:t>oleh</a:t>
            </a:r>
            <a:r>
              <a:rPr lang="en-US" sz="2000" dirty="0">
                <a:latin typeface="Montserrat Light" panose="00000400000000000000" pitchFamily="50" charset="0"/>
              </a:rPr>
              <a:t> </a:t>
            </a:r>
            <a:r>
              <a:rPr lang="en-US" sz="2000" dirty="0" err="1" smtClean="0">
                <a:latin typeface="Montserrat Light" panose="00000400000000000000" pitchFamily="50" charset="0"/>
              </a:rPr>
              <a:t>Kemristek</a:t>
            </a:r>
            <a:r>
              <a:rPr lang="en-US" sz="2000" dirty="0" smtClean="0">
                <a:latin typeface="Montserrat Light" panose="00000400000000000000" pitchFamily="50" charset="0"/>
              </a:rPr>
              <a:t> </a:t>
            </a:r>
            <a:r>
              <a:rPr lang="en-US" sz="2000" dirty="0" err="1" smtClean="0">
                <a:latin typeface="Montserrat Light" panose="00000400000000000000" pitchFamily="50" charset="0"/>
              </a:rPr>
              <a:t>Dikti</a:t>
            </a:r>
            <a:r>
              <a:rPr lang="en-US" sz="2000" dirty="0" smtClean="0">
                <a:latin typeface="Montserrat Light" panose="00000400000000000000" pitchFamily="50" charset="0"/>
              </a:rPr>
              <a:t>, </a:t>
            </a:r>
            <a:r>
              <a:rPr lang="en-US" sz="2000" dirty="0" err="1" smtClean="0">
                <a:latin typeface="Montserrat Light" panose="00000400000000000000" pitchFamily="50" charset="0"/>
              </a:rPr>
              <a:t>berbahasa</a:t>
            </a:r>
            <a:r>
              <a:rPr lang="en-US" sz="2000" dirty="0" smtClean="0">
                <a:latin typeface="Montserrat Light" panose="00000400000000000000" pitchFamily="50" charset="0"/>
              </a:rPr>
              <a:t> </a:t>
            </a:r>
            <a:r>
              <a:rPr lang="en-US" sz="2000" dirty="0" err="1" smtClean="0">
                <a:latin typeface="Montserrat Light" panose="00000400000000000000" pitchFamily="50" charset="0"/>
              </a:rPr>
              <a:t>Inggris</a:t>
            </a:r>
            <a:r>
              <a:rPr lang="en-US" sz="2000" dirty="0" smtClean="0">
                <a:latin typeface="Montserrat Light" panose="00000400000000000000" pitchFamily="50" charset="0"/>
              </a:rPr>
              <a:t> </a:t>
            </a:r>
            <a:r>
              <a:rPr lang="en-US" sz="2000" dirty="0">
                <a:latin typeface="Montserrat Light" panose="00000400000000000000" pitchFamily="50" charset="0"/>
              </a:rPr>
              <a:t>(</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salah</a:t>
            </a:r>
            <a:r>
              <a:rPr lang="en-US" sz="2000" dirty="0">
                <a:latin typeface="Montserrat Light" panose="00000400000000000000" pitchFamily="50" charset="0"/>
              </a:rPr>
              <a:t>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bahasa</a:t>
            </a:r>
            <a:r>
              <a:rPr lang="en-US" sz="2000" dirty="0">
                <a:latin typeface="Montserrat Light" panose="00000400000000000000" pitchFamily="50" charset="0"/>
              </a:rPr>
              <a:t> </a:t>
            </a:r>
            <a:r>
              <a:rPr lang="en-US" sz="2000" dirty="0" err="1">
                <a:latin typeface="Montserrat Light" panose="00000400000000000000" pitchFamily="50" charset="0"/>
              </a:rPr>
              <a:t>resmi</a:t>
            </a:r>
            <a:r>
              <a:rPr lang="en-US" sz="2000" dirty="0">
                <a:latin typeface="Montserrat Light" panose="00000400000000000000" pitchFamily="50" charset="0"/>
              </a:rPr>
              <a:t> </a:t>
            </a:r>
            <a:r>
              <a:rPr lang="en-US" sz="2000" dirty="0" smtClean="0">
                <a:latin typeface="Montserrat Light" panose="00000400000000000000" pitchFamily="50" charset="0"/>
              </a:rPr>
              <a:t>PBB) </a:t>
            </a:r>
            <a:r>
              <a:rPr lang="en-US" sz="2000" dirty="0">
                <a:latin typeface="Montserrat Light" panose="00000400000000000000" pitchFamily="50" charset="0"/>
              </a:rPr>
              <a:t>yang </a:t>
            </a:r>
            <a:r>
              <a:rPr lang="en-US" sz="2000" dirty="0" err="1">
                <a:latin typeface="Montserrat Light" panose="00000400000000000000" pitchFamily="50" charset="0"/>
              </a:rPr>
              <a:t>terindeks</a:t>
            </a:r>
            <a:r>
              <a:rPr lang="en-US" sz="2000" dirty="0">
                <a:latin typeface="Montserrat Light" panose="00000400000000000000" pitchFamily="50" charset="0"/>
              </a:rPr>
              <a:t> di </a:t>
            </a:r>
            <a:r>
              <a:rPr lang="en-US" sz="2000" dirty="0" smtClean="0">
                <a:latin typeface="Montserrat Light" panose="00000400000000000000" pitchFamily="50" charset="0"/>
              </a:rPr>
              <a:t>DOAJ (Directory of Open Access Journal) </a:t>
            </a:r>
            <a:r>
              <a:rPr lang="en-US" sz="2000" dirty="0" err="1" smtClean="0">
                <a:latin typeface="Montserrat Light" panose="00000400000000000000" pitchFamily="50" charset="0"/>
              </a:rPr>
              <a:t>mempunyai</a:t>
            </a:r>
            <a:r>
              <a:rPr lang="en-US" sz="2000" dirty="0" smtClean="0">
                <a:latin typeface="Montserrat Light" panose="00000400000000000000" pitchFamily="50" charset="0"/>
              </a:rPr>
              <a:t>        </a:t>
            </a:r>
            <a:r>
              <a:rPr lang="en-US" sz="2000" dirty="0">
                <a:latin typeface="Montserrat Light" panose="00000400000000000000" pitchFamily="50" charset="0"/>
              </a:rPr>
              <a:t>‘green thick’ </a:t>
            </a:r>
            <a:r>
              <a:rPr lang="en-US" sz="2000" dirty="0" err="1" smtClean="0">
                <a:latin typeface="Montserrat Light" panose="00000400000000000000" pitchFamily="50" charset="0"/>
              </a:rPr>
              <a:t>diakui</a:t>
            </a:r>
            <a:r>
              <a:rPr lang="en-US" sz="2000" dirty="0" smtClean="0">
                <a:latin typeface="Montserrat Light" panose="00000400000000000000" pitchFamily="50" charset="0"/>
              </a:rPr>
              <a:t> </a:t>
            </a:r>
            <a:r>
              <a:rPr lang="en-US" sz="2000" dirty="0" err="1" smtClean="0">
                <a:latin typeface="Montserrat Light" panose="00000400000000000000" pitchFamily="50" charset="0"/>
              </a:rPr>
              <a:t>sebagai</a:t>
            </a:r>
            <a:r>
              <a:rPr lang="en-US" sz="2000" dirty="0" smtClean="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internasional</a:t>
            </a:r>
            <a:r>
              <a:rPr lang="en-US" sz="2000" dirty="0">
                <a:latin typeface="Montserrat Light" panose="00000400000000000000" pitchFamily="50" charset="0"/>
              </a:rPr>
              <a:t> </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6" name="Flowchart: Connector 15"/>
          <p:cNvSpPr/>
          <p:nvPr/>
        </p:nvSpPr>
        <p:spPr>
          <a:xfrm>
            <a:off x="878387" y="3043687"/>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pic>
        <p:nvPicPr>
          <p:cNvPr id="1026" name="Picture 2" descr="Tick icon: journal was accepted after March 201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71609" y="3569146"/>
            <a:ext cx="285750"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TextBox 4"/>
          <p:cNvSpPr txBox="1">
            <a:spLocks noChangeArrowheads="1"/>
          </p:cNvSpPr>
          <p:nvPr/>
        </p:nvSpPr>
        <p:spPr bwMode="auto">
          <a:xfrm>
            <a:off x="3878943" y="4869736"/>
            <a:ext cx="7474857" cy="461665"/>
          </a:xfrm>
          <a:prstGeom prst="rect">
            <a:avLst/>
          </a:prstGeom>
          <a:noFill/>
          <a:ln w="9525">
            <a:noFill/>
            <a:miter lim="800000"/>
            <a:headEnd/>
            <a:tailEnd/>
          </a:ln>
        </p:spPr>
        <p:txBody>
          <a:bodyPr wrap="square">
            <a:spAutoFit/>
          </a:bodyPr>
          <a:lstStyle/>
          <a:p>
            <a:pPr eaLnBrk="1" hangingPunct="1"/>
            <a:r>
              <a:rPr lang="en-US" altLang="en-US" sz="2400" dirty="0" err="1" smtClean="0">
                <a:latin typeface="Montserrat Light" pitchFamily="50" charset="0"/>
              </a:rPr>
              <a:t>Angka</a:t>
            </a:r>
            <a:r>
              <a:rPr lang="en-US" altLang="en-US" sz="2400" dirty="0" smtClean="0">
                <a:latin typeface="Montserrat Light" pitchFamily="50" charset="0"/>
              </a:rPr>
              <a:t> </a:t>
            </a:r>
            <a:r>
              <a:rPr lang="en-US" altLang="en-US" sz="2400" dirty="0" err="1" smtClean="0">
                <a:latin typeface="Montserrat Light" pitchFamily="50" charset="0"/>
              </a:rPr>
              <a:t>kredit</a:t>
            </a:r>
            <a:r>
              <a:rPr lang="en-US" altLang="en-US" sz="2400" dirty="0" smtClean="0">
                <a:latin typeface="Montserrat Light" pitchFamily="50" charset="0"/>
              </a:rPr>
              <a:t> </a:t>
            </a:r>
            <a:r>
              <a:rPr lang="en-US" altLang="en-US" sz="2400" dirty="0" err="1" smtClean="0">
                <a:latin typeface="Montserrat Light" pitchFamily="50" charset="0"/>
              </a:rPr>
              <a:t>maksimal</a:t>
            </a:r>
            <a:r>
              <a:rPr lang="en-US" altLang="en-US" sz="2400" dirty="0" smtClean="0">
                <a:latin typeface="Montserrat Light" pitchFamily="50" charset="0"/>
              </a:rPr>
              <a:t> 30</a:t>
            </a:r>
            <a:endParaRPr lang="en-US" altLang="en-US" sz="2400" dirty="0">
              <a:latin typeface="Montserrat Light" pitchFamily="50" charset="0"/>
            </a:endParaRPr>
          </a:p>
        </p:txBody>
      </p:sp>
      <p:sp>
        <p:nvSpPr>
          <p:cNvPr id="22" name="Flowchart: Connector 21"/>
          <p:cNvSpPr/>
          <p:nvPr/>
        </p:nvSpPr>
        <p:spPr>
          <a:xfrm>
            <a:off x="2849948" y="4627079"/>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a:t>
            </a:r>
          </a:p>
        </p:txBody>
      </p:sp>
    </p:spTree>
    <p:extLst>
      <p:ext uri="{BB962C8B-B14F-4D97-AF65-F5344CB8AC3E}">
        <p14:creationId xmlns:p14="http://schemas.microsoft.com/office/powerpoint/2010/main" xmlns="" val="37521716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838200" y="365125"/>
            <a:ext cx="10515600" cy="1325563"/>
          </a:xfrm>
        </p:spPr>
        <p:txBody>
          <a:bodyPr>
            <a:normAutofit/>
          </a:bodyPr>
          <a:lstStyle/>
          <a:p>
            <a:r>
              <a:rPr lang="en-US" sz="4000" dirty="0" err="1" smtClean="0"/>
              <a:t>Jurnal</a:t>
            </a:r>
            <a:r>
              <a:rPr lang="en-US" sz="4000" dirty="0" smtClean="0"/>
              <a:t> </a:t>
            </a:r>
            <a:r>
              <a:rPr lang="en-US" sz="4000" dirty="0" err="1" smtClean="0"/>
              <a:t>internasional</a:t>
            </a:r>
            <a:r>
              <a:rPr lang="en-US" sz="4000" dirty="0" smtClean="0"/>
              <a:t> </a:t>
            </a:r>
            <a:r>
              <a:rPr lang="en-US" sz="4000" dirty="0" err="1" smtClean="0"/>
              <a:t>bereputasi</a:t>
            </a:r>
            <a:endParaRPr lang="id-ID" sz="4000" dirty="0"/>
          </a:p>
        </p:txBody>
      </p:sp>
      <p:sp>
        <p:nvSpPr>
          <p:cNvPr id="9" name="Rectangle 8"/>
          <p:cNvSpPr/>
          <p:nvPr/>
        </p:nvSpPr>
        <p:spPr>
          <a:xfrm flipV="1">
            <a:off x="790439" y="1327249"/>
            <a:ext cx="5972826" cy="5874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Content Placeholder 2"/>
          <p:cNvSpPr>
            <a:spLocks noGrp="1"/>
          </p:cNvSpPr>
          <p:nvPr>
            <p:ph idx="1"/>
          </p:nvPr>
        </p:nvSpPr>
        <p:spPr>
          <a:xfrm>
            <a:off x="1310245" y="1739289"/>
            <a:ext cx="10218602" cy="987435"/>
          </a:xfrm>
        </p:spPr>
        <p:txBody>
          <a:bodyPr>
            <a:noAutofit/>
          </a:bodyPr>
          <a:lstStyle/>
          <a:p>
            <a:pPr marL="0" indent="0">
              <a:buNone/>
            </a:pP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terindeks</a:t>
            </a:r>
            <a:r>
              <a:rPr lang="en-US" sz="2000" dirty="0">
                <a:latin typeface="Montserrat Light" panose="00000400000000000000" pitchFamily="50" charset="0"/>
              </a:rPr>
              <a:t> di </a:t>
            </a:r>
            <a:r>
              <a:rPr lang="en-US" sz="2000" dirty="0" err="1">
                <a:latin typeface="Montserrat Light" panose="00000400000000000000" pitchFamily="50" charset="0"/>
              </a:rPr>
              <a:t>scimagojr</a:t>
            </a:r>
            <a:r>
              <a:rPr lang="en-US" sz="2000" dirty="0">
                <a:latin typeface="Montserrat Light" panose="00000400000000000000" pitchFamily="50" charset="0"/>
              </a:rPr>
              <a:t> </a:t>
            </a:r>
            <a:r>
              <a:rPr lang="en-US" sz="2000" dirty="0" err="1">
                <a:latin typeface="Montserrat Light" panose="00000400000000000000" pitchFamily="50" charset="0"/>
              </a:rPr>
              <a:t>mempunyai</a:t>
            </a:r>
            <a:r>
              <a:rPr lang="en-US" sz="2000" dirty="0">
                <a:latin typeface="Montserrat Light" panose="00000400000000000000" pitchFamily="50" charset="0"/>
              </a:rPr>
              <a:t> SJR </a:t>
            </a:r>
            <a:r>
              <a:rPr lang="en-US" sz="2000" dirty="0" err="1">
                <a:latin typeface="Montserrat Light" panose="00000400000000000000" pitchFamily="50" charset="0"/>
              </a:rPr>
              <a:t>dan</a:t>
            </a:r>
            <a:r>
              <a:rPr lang="en-US" sz="2000" dirty="0">
                <a:latin typeface="Montserrat Light" panose="00000400000000000000" pitchFamily="50" charset="0"/>
              </a:rPr>
              <a:t> Q </a:t>
            </a:r>
            <a:r>
              <a:rPr lang="en-US" sz="2000" dirty="0" smtClean="0">
                <a:latin typeface="Montserrat Light" panose="00000400000000000000" pitchFamily="50" charset="0"/>
              </a:rPr>
              <a:t>≤ </a:t>
            </a:r>
            <a:r>
              <a:rPr lang="en-US" sz="2000" dirty="0">
                <a:latin typeface="Montserrat Light" panose="00000400000000000000" pitchFamily="50" charset="0"/>
              </a:rPr>
              <a:t>Q3 </a:t>
            </a:r>
            <a:r>
              <a:rPr lang="en-US" sz="2000" dirty="0" smtClean="0">
                <a:latin typeface="Montserrat Light" panose="00000400000000000000" pitchFamily="50" charset="0"/>
              </a:rPr>
              <a:t>(Q3, Q2, </a:t>
            </a:r>
            <a:r>
              <a:rPr lang="en-US" sz="2000" dirty="0" err="1" smtClean="0">
                <a:latin typeface="Montserrat Light" panose="00000400000000000000" pitchFamily="50" charset="0"/>
              </a:rPr>
              <a:t>atau</a:t>
            </a:r>
            <a:r>
              <a:rPr lang="en-US" sz="2000" dirty="0" smtClean="0">
                <a:latin typeface="Montserrat Light" panose="00000400000000000000" pitchFamily="50" charset="0"/>
              </a:rPr>
              <a:t> Q1) </a:t>
            </a:r>
            <a:r>
              <a:rPr lang="en-US" sz="2000" dirty="0" err="1" smtClean="0">
                <a:latin typeface="Montserrat Light" panose="00000400000000000000" pitchFamily="50" charset="0"/>
              </a:rPr>
              <a:t>atau</a:t>
            </a:r>
            <a:r>
              <a:rPr lang="en-US" sz="2000" dirty="0" smtClean="0">
                <a:latin typeface="Montserrat Light" panose="00000400000000000000" pitchFamily="50" charset="0"/>
              </a:rPr>
              <a:t> </a:t>
            </a:r>
            <a:r>
              <a:rPr lang="en-US" sz="2000" dirty="0" err="1">
                <a:latin typeface="Montserrat Light" panose="00000400000000000000" pitchFamily="50" charset="0"/>
              </a:rPr>
              <a:t>j</a:t>
            </a:r>
            <a:r>
              <a:rPr lang="en-US" sz="2000" dirty="0" err="1" smtClean="0">
                <a:latin typeface="Montserrat Light" panose="00000400000000000000" pitchFamily="50" charset="0"/>
              </a:rPr>
              <a:t>urnal</a:t>
            </a:r>
            <a:r>
              <a:rPr lang="en-US" sz="2000" dirty="0" smtClean="0">
                <a:latin typeface="Montserrat Light" panose="00000400000000000000" pitchFamily="50" charset="0"/>
              </a:rPr>
              <a:t> </a:t>
            </a:r>
            <a:r>
              <a:rPr lang="en-US" sz="2000" dirty="0">
                <a:latin typeface="Montserrat Light" panose="00000400000000000000" pitchFamily="50" charset="0"/>
              </a:rPr>
              <a:t>yang </a:t>
            </a:r>
            <a:r>
              <a:rPr lang="en-US" sz="2000" dirty="0" err="1">
                <a:latin typeface="Montserrat Light" panose="00000400000000000000" pitchFamily="50" charset="0"/>
              </a:rPr>
              <a:t>terindeks</a:t>
            </a:r>
            <a:r>
              <a:rPr lang="en-US" sz="2000" dirty="0">
                <a:latin typeface="Montserrat Light" panose="00000400000000000000" pitchFamily="50" charset="0"/>
              </a:rPr>
              <a:t> di Web of science </a:t>
            </a:r>
            <a:r>
              <a:rPr lang="en-US" sz="2000" dirty="0" err="1">
                <a:latin typeface="Montserrat Light" panose="00000400000000000000" pitchFamily="50" charset="0"/>
              </a:rPr>
              <a:t>mempunyai</a:t>
            </a:r>
            <a:r>
              <a:rPr lang="en-US" sz="2000" dirty="0">
                <a:latin typeface="Montserrat Light" panose="00000400000000000000" pitchFamily="50" charset="0"/>
              </a:rPr>
              <a:t> JIF</a:t>
            </a:r>
          </a:p>
        </p:txBody>
      </p:sp>
      <p:sp>
        <p:nvSpPr>
          <p:cNvPr id="10" name="Flowchart: Connector 9"/>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5" name="Content Placeholder 2"/>
          <p:cNvSpPr txBox="1">
            <a:spLocks/>
          </p:cNvSpPr>
          <p:nvPr/>
        </p:nvSpPr>
        <p:spPr>
          <a:xfrm>
            <a:off x="1332025" y="3052406"/>
            <a:ext cx="10218602" cy="901756"/>
          </a:xfrm>
          <a:prstGeom prst="rect">
            <a:avLst/>
          </a:prstGeom>
        </p:spPr>
        <p:txBody>
          <a:bodyPr vert="horz" lIns="91440" tIns="45720" rIns="91440" bIns="45720" rtlCol="0">
            <a:normAutofit fontScale="85000" lnSpcReduction="20000"/>
          </a:bodyPr>
          <a:lstStyle/>
          <a:p>
            <a:pPr lvl="0">
              <a:lnSpc>
                <a:spcPct val="90000"/>
              </a:lnSpc>
              <a:spcBef>
                <a:spcPts val="1000"/>
              </a:spcBef>
              <a:defRPr/>
            </a:pP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nasional</a:t>
            </a:r>
            <a:r>
              <a:rPr lang="en-US" sz="2000" dirty="0">
                <a:latin typeface="Montserrat Light" panose="00000400000000000000" pitchFamily="50" charset="0"/>
              </a:rPr>
              <a:t> </a:t>
            </a:r>
            <a:r>
              <a:rPr lang="en-US" sz="2000" dirty="0" err="1">
                <a:latin typeface="Montserrat Light" panose="00000400000000000000" pitchFamily="50" charset="0"/>
              </a:rPr>
              <a:t>terakreditasi</a:t>
            </a:r>
            <a:r>
              <a:rPr lang="en-US" sz="2000" dirty="0">
                <a:latin typeface="Montserrat Light" panose="00000400000000000000" pitchFamily="50" charset="0"/>
              </a:rPr>
              <a:t> </a:t>
            </a:r>
            <a:r>
              <a:rPr lang="en-US" sz="2000" dirty="0" smtClean="0">
                <a:latin typeface="Montserrat Light" panose="00000400000000000000" pitchFamily="50" charset="0"/>
              </a:rPr>
              <a:t>A </a:t>
            </a:r>
            <a:r>
              <a:rPr lang="en-US" sz="2000" dirty="0" err="1">
                <a:latin typeface="Montserrat Light" panose="00000400000000000000" pitchFamily="50" charset="0"/>
              </a:rPr>
              <a:t>oleh</a:t>
            </a:r>
            <a:r>
              <a:rPr lang="en-US" sz="2000" dirty="0">
                <a:latin typeface="Montserrat Light" panose="00000400000000000000" pitchFamily="50" charset="0"/>
              </a:rPr>
              <a:t> </a:t>
            </a:r>
            <a:r>
              <a:rPr lang="en-US" sz="2000" dirty="0" err="1" smtClean="0">
                <a:latin typeface="Montserrat Light" panose="00000400000000000000" pitchFamily="50" charset="0"/>
              </a:rPr>
              <a:t>Kemristek</a:t>
            </a:r>
            <a:r>
              <a:rPr lang="en-US" sz="2000" dirty="0" smtClean="0">
                <a:latin typeface="Montserrat Light" panose="00000400000000000000" pitchFamily="50" charset="0"/>
              </a:rPr>
              <a:t> </a:t>
            </a:r>
            <a:r>
              <a:rPr lang="en-US" sz="2000" dirty="0" err="1" smtClean="0">
                <a:latin typeface="Montserrat Light" panose="00000400000000000000" pitchFamily="50" charset="0"/>
              </a:rPr>
              <a:t>Dikti</a:t>
            </a:r>
            <a:r>
              <a:rPr lang="en-US" sz="2000" dirty="0" smtClean="0">
                <a:latin typeface="Montserrat Light" panose="00000400000000000000" pitchFamily="50" charset="0"/>
              </a:rPr>
              <a:t>, </a:t>
            </a:r>
            <a:r>
              <a:rPr lang="en-US" sz="2000" dirty="0" err="1" smtClean="0">
                <a:latin typeface="Montserrat Light" panose="00000400000000000000" pitchFamily="50" charset="0"/>
              </a:rPr>
              <a:t>berbahasa</a:t>
            </a:r>
            <a:r>
              <a:rPr lang="en-US" sz="2000" dirty="0" smtClean="0">
                <a:latin typeface="Montserrat Light" panose="00000400000000000000" pitchFamily="50" charset="0"/>
              </a:rPr>
              <a:t> </a:t>
            </a:r>
            <a:r>
              <a:rPr lang="en-US" sz="2000" dirty="0" err="1" smtClean="0">
                <a:latin typeface="Montserrat Light" panose="00000400000000000000" pitchFamily="50" charset="0"/>
              </a:rPr>
              <a:t>Inggris</a:t>
            </a:r>
            <a:r>
              <a:rPr lang="en-US" sz="2000" dirty="0" smtClean="0">
                <a:latin typeface="Montserrat Light" panose="00000400000000000000" pitchFamily="50" charset="0"/>
              </a:rPr>
              <a:t> </a:t>
            </a:r>
            <a:r>
              <a:rPr lang="en-US" sz="2000" dirty="0">
                <a:latin typeface="Montserrat Light" panose="00000400000000000000" pitchFamily="50" charset="0"/>
              </a:rPr>
              <a:t>(</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salah</a:t>
            </a:r>
            <a:r>
              <a:rPr lang="en-US" sz="2000" dirty="0">
                <a:latin typeface="Montserrat Light" panose="00000400000000000000" pitchFamily="50" charset="0"/>
              </a:rPr>
              <a:t>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bahasa</a:t>
            </a:r>
            <a:r>
              <a:rPr lang="en-US" sz="2000" dirty="0">
                <a:latin typeface="Montserrat Light" panose="00000400000000000000" pitchFamily="50" charset="0"/>
              </a:rPr>
              <a:t> </a:t>
            </a:r>
            <a:r>
              <a:rPr lang="en-US" sz="2000" dirty="0" err="1">
                <a:latin typeface="Montserrat Light" panose="00000400000000000000" pitchFamily="50" charset="0"/>
              </a:rPr>
              <a:t>resmi</a:t>
            </a:r>
            <a:r>
              <a:rPr lang="en-US" sz="2000" dirty="0">
                <a:latin typeface="Montserrat Light" panose="00000400000000000000" pitchFamily="50" charset="0"/>
              </a:rPr>
              <a:t> </a:t>
            </a:r>
            <a:r>
              <a:rPr lang="en-US" sz="2000" dirty="0" smtClean="0">
                <a:latin typeface="Montserrat Light" panose="00000400000000000000" pitchFamily="50" charset="0"/>
              </a:rPr>
              <a:t>PBB) </a:t>
            </a:r>
            <a:r>
              <a:rPr lang="en-US" sz="2000" dirty="0">
                <a:latin typeface="Montserrat Light" panose="00000400000000000000" pitchFamily="50" charset="0"/>
              </a:rPr>
              <a:t>yang </a:t>
            </a:r>
            <a:r>
              <a:rPr lang="en-US" sz="2000" dirty="0" err="1">
                <a:latin typeface="Montserrat Light" panose="00000400000000000000" pitchFamily="50" charset="0"/>
              </a:rPr>
              <a:t>terindeks</a:t>
            </a:r>
            <a:r>
              <a:rPr lang="en-US" sz="2000" dirty="0">
                <a:latin typeface="Montserrat Light" panose="00000400000000000000" pitchFamily="50" charset="0"/>
              </a:rPr>
              <a:t> di </a:t>
            </a:r>
            <a:r>
              <a:rPr lang="en-US" sz="2000" dirty="0" smtClean="0">
                <a:latin typeface="Montserrat Light" panose="00000400000000000000" pitchFamily="50" charset="0"/>
              </a:rPr>
              <a:t>DOAJ (Directory of Open Access Journal) </a:t>
            </a:r>
            <a:r>
              <a:rPr lang="en-US" sz="2000" dirty="0" err="1" smtClean="0">
                <a:latin typeface="Montserrat Light" panose="00000400000000000000" pitchFamily="50" charset="0"/>
              </a:rPr>
              <a:t>mempunyai</a:t>
            </a:r>
            <a:r>
              <a:rPr lang="en-US" sz="2000" dirty="0" smtClean="0">
                <a:latin typeface="Montserrat Light" panose="00000400000000000000" pitchFamily="50" charset="0"/>
              </a:rPr>
              <a:t>        </a:t>
            </a:r>
            <a:r>
              <a:rPr lang="en-US" sz="2000" dirty="0">
                <a:latin typeface="Montserrat Light" panose="00000400000000000000" pitchFamily="50" charset="0"/>
              </a:rPr>
              <a:t>‘green thick’ </a:t>
            </a:r>
            <a:r>
              <a:rPr lang="en-US" sz="2000" dirty="0" err="1" smtClean="0">
                <a:latin typeface="Montserrat Light" panose="00000400000000000000" pitchFamily="50" charset="0"/>
              </a:rPr>
              <a:t>diakui</a:t>
            </a:r>
            <a:r>
              <a:rPr lang="en-US" sz="2000" dirty="0" smtClean="0">
                <a:latin typeface="Montserrat Light" panose="00000400000000000000" pitchFamily="50" charset="0"/>
              </a:rPr>
              <a:t> </a:t>
            </a:r>
            <a:r>
              <a:rPr lang="en-US" sz="2000" dirty="0" err="1" smtClean="0">
                <a:latin typeface="Montserrat Light" panose="00000400000000000000" pitchFamily="50" charset="0"/>
              </a:rPr>
              <a:t>sebagai</a:t>
            </a:r>
            <a:r>
              <a:rPr lang="en-US" sz="2000" dirty="0" smtClean="0">
                <a:latin typeface="Montserrat Light" panose="00000400000000000000" pitchFamily="50" charset="0"/>
              </a:rPr>
              <a:t>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internasional</a:t>
            </a:r>
            <a:r>
              <a:rPr lang="en-US" sz="2000" dirty="0">
                <a:latin typeface="Montserrat Light" panose="00000400000000000000" pitchFamily="50" charset="0"/>
              </a:rPr>
              <a:t> </a:t>
            </a:r>
            <a:r>
              <a:rPr lang="en-US" sz="2000" dirty="0" err="1" smtClean="0">
                <a:latin typeface="Montserrat Light" panose="00000400000000000000" pitchFamily="50" charset="0"/>
              </a:rPr>
              <a:t>bereputasi</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6" name="Flowchart: Connector 15"/>
          <p:cNvSpPr/>
          <p:nvPr/>
        </p:nvSpPr>
        <p:spPr>
          <a:xfrm>
            <a:off x="878387" y="3043687"/>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pic>
        <p:nvPicPr>
          <p:cNvPr id="1026" name="Picture 2" descr="Tick icon: journal was accepted after March 201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32421" y="3451580"/>
            <a:ext cx="285750"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TextBox 4"/>
          <p:cNvSpPr txBox="1">
            <a:spLocks noChangeArrowheads="1"/>
          </p:cNvSpPr>
          <p:nvPr/>
        </p:nvSpPr>
        <p:spPr bwMode="auto">
          <a:xfrm>
            <a:off x="3878943" y="4869736"/>
            <a:ext cx="7474857" cy="461665"/>
          </a:xfrm>
          <a:prstGeom prst="rect">
            <a:avLst/>
          </a:prstGeom>
          <a:noFill/>
          <a:ln w="9525">
            <a:noFill/>
            <a:miter lim="800000"/>
            <a:headEnd/>
            <a:tailEnd/>
          </a:ln>
        </p:spPr>
        <p:txBody>
          <a:bodyPr wrap="square">
            <a:spAutoFit/>
          </a:bodyPr>
          <a:lstStyle/>
          <a:p>
            <a:pPr eaLnBrk="1" hangingPunct="1"/>
            <a:r>
              <a:rPr lang="en-US" altLang="en-US" sz="2400" dirty="0" err="1" smtClean="0">
                <a:latin typeface="Montserrat Light" pitchFamily="50" charset="0"/>
              </a:rPr>
              <a:t>Angka</a:t>
            </a:r>
            <a:r>
              <a:rPr lang="en-US" altLang="en-US" sz="2400" dirty="0" smtClean="0">
                <a:latin typeface="Montserrat Light" pitchFamily="50" charset="0"/>
              </a:rPr>
              <a:t> </a:t>
            </a:r>
            <a:r>
              <a:rPr lang="en-US" altLang="en-US" sz="2400" dirty="0" err="1" smtClean="0">
                <a:latin typeface="Montserrat Light" pitchFamily="50" charset="0"/>
              </a:rPr>
              <a:t>kredit</a:t>
            </a:r>
            <a:r>
              <a:rPr lang="en-US" altLang="en-US" sz="2400" dirty="0" smtClean="0">
                <a:latin typeface="Montserrat Light" pitchFamily="50" charset="0"/>
              </a:rPr>
              <a:t> </a:t>
            </a:r>
            <a:r>
              <a:rPr lang="en-US" altLang="en-US" sz="2400" dirty="0" err="1" smtClean="0">
                <a:latin typeface="Montserrat Light" pitchFamily="50" charset="0"/>
              </a:rPr>
              <a:t>maksimal</a:t>
            </a:r>
            <a:r>
              <a:rPr lang="en-US" altLang="en-US" sz="2400" dirty="0" smtClean="0">
                <a:latin typeface="Montserrat Light" pitchFamily="50" charset="0"/>
              </a:rPr>
              <a:t> 40</a:t>
            </a:r>
            <a:endParaRPr lang="en-US" altLang="en-US" sz="2400" dirty="0">
              <a:latin typeface="Montserrat Light" pitchFamily="50" charset="0"/>
            </a:endParaRPr>
          </a:p>
        </p:txBody>
      </p:sp>
      <p:sp>
        <p:nvSpPr>
          <p:cNvPr id="22" name="Flowchart: Connector 21"/>
          <p:cNvSpPr/>
          <p:nvPr/>
        </p:nvSpPr>
        <p:spPr>
          <a:xfrm>
            <a:off x="2849948" y="4627079"/>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a:t>
            </a:r>
          </a:p>
        </p:txBody>
      </p:sp>
    </p:spTree>
    <p:extLst>
      <p:ext uri="{BB962C8B-B14F-4D97-AF65-F5344CB8AC3E}">
        <p14:creationId xmlns:p14="http://schemas.microsoft.com/office/powerpoint/2010/main" xmlns="" val="35264406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1541" y="2128124"/>
            <a:ext cx="7765143" cy="2308324"/>
          </a:xfrm>
          <a:prstGeom prst="rect">
            <a:avLst/>
          </a:prstGeom>
        </p:spPr>
        <p:txBody>
          <a:bodyPr wrap="square">
            <a:spAutoFit/>
          </a:bodyPr>
          <a:lstStyle/>
          <a:p>
            <a:r>
              <a:rPr lang="en-US" sz="2400" dirty="0" err="1">
                <a:latin typeface="Montserrat Light" panose="00000400000000000000" pitchFamily="50" charset="0"/>
              </a:rPr>
              <a:t>Karya</a:t>
            </a:r>
            <a:r>
              <a:rPr lang="en-US" sz="2400" dirty="0">
                <a:latin typeface="Montserrat Light" panose="00000400000000000000" pitchFamily="50" charset="0"/>
              </a:rPr>
              <a:t> </a:t>
            </a:r>
            <a:r>
              <a:rPr lang="en-US" sz="2400" dirty="0" err="1">
                <a:latin typeface="Montserrat Light" panose="00000400000000000000" pitchFamily="50" charset="0"/>
              </a:rPr>
              <a:t>ilmiah</a:t>
            </a:r>
            <a:r>
              <a:rPr lang="en-US" sz="2400" dirty="0">
                <a:latin typeface="Montserrat Light" panose="00000400000000000000" pitchFamily="50" charset="0"/>
              </a:rPr>
              <a:t> yang </a:t>
            </a:r>
            <a:r>
              <a:rPr lang="en-US" sz="2400" dirty="0" err="1">
                <a:latin typeface="Montserrat Light" panose="00000400000000000000" pitchFamily="50" charset="0"/>
              </a:rPr>
              <a:t>dipublikasikan</a:t>
            </a:r>
            <a:r>
              <a:rPr lang="en-US" sz="2400" dirty="0">
                <a:latin typeface="Montserrat Light" panose="00000400000000000000" pitchFamily="50" charset="0"/>
              </a:rPr>
              <a:t>/</a:t>
            </a:r>
            <a:r>
              <a:rPr lang="en-US" sz="2400" dirty="0" err="1">
                <a:latin typeface="Montserrat Light" panose="00000400000000000000" pitchFamily="50" charset="0"/>
              </a:rPr>
              <a:t>diterbitkan</a:t>
            </a:r>
            <a:r>
              <a:rPr lang="en-US" sz="2400" dirty="0">
                <a:latin typeface="Montserrat Light" panose="00000400000000000000" pitchFamily="50" charset="0"/>
              </a:rPr>
              <a:t> </a:t>
            </a:r>
            <a:r>
              <a:rPr lang="en-US" sz="2400" dirty="0" err="1">
                <a:latin typeface="Montserrat Light" panose="00000400000000000000" pitchFamily="50" charset="0"/>
              </a:rPr>
              <a:t>selama</a:t>
            </a:r>
            <a:r>
              <a:rPr lang="en-US" sz="2400" dirty="0">
                <a:latin typeface="Montserrat Light" panose="00000400000000000000" pitchFamily="50" charset="0"/>
              </a:rPr>
              <a:t> </a:t>
            </a:r>
            <a:r>
              <a:rPr lang="en-US" sz="2400" dirty="0" err="1">
                <a:latin typeface="Montserrat Light" panose="00000400000000000000" pitchFamily="50" charset="0"/>
              </a:rPr>
              <a:t>pendidikan</a:t>
            </a:r>
            <a:r>
              <a:rPr lang="en-US" sz="2400" dirty="0">
                <a:latin typeface="Montserrat Light" panose="00000400000000000000" pitchFamily="50" charset="0"/>
              </a:rPr>
              <a:t> </a:t>
            </a:r>
            <a:r>
              <a:rPr lang="en-US" sz="2400" dirty="0" err="1">
                <a:latin typeface="Montserrat Light" panose="00000400000000000000" pitchFamily="50" charset="0"/>
              </a:rPr>
              <a:t>sekolah</a:t>
            </a:r>
            <a:r>
              <a:rPr lang="en-US" sz="2400" dirty="0">
                <a:latin typeface="Montserrat Light" panose="00000400000000000000" pitchFamily="50" charset="0"/>
              </a:rPr>
              <a:t> (</a:t>
            </a:r>
            <a:r>
              <a:rPr lang="en-US" sz="2400" dirty="0" err="1">
                <a:latin typeface="Montserrat Light" panose="00000400000000000000" pitchFamily="50" charset="0"/>
              </a:rPr>
              <a:t>tugas</a:t>
            </a:r>
            <a:r>
              <a:rPr lang="en-US" sz="2400" dirty="0">
                <a:latin typeface="Montserrat Light" panose="00000400000000000000" pitchFamily="50" charset="0"/>
              </a:rPr>
              <a:t>/</a:t>
            </a:r>
            <a:r>
              <a:rPr lang="en-US" sz="2400" dirty="0" err="1">
                <a:latin typeface="Montserrat Light" panose="00000400000000000000" pitchFamily="50" charset="0"/>
              </a:rPr>
              <a:t>izin</a:t>
            </a:r>
            <a:r>
              <a:rPr lang="en-US" sz="2400" dirty="0">
                <a:latin typeface="Montserrat Light" panose="00000400000000000000" pitchFamily="50" charset="0"/>
              </a:rPr>
              <a:t> </a:t>
            </a:r>
            <a:r>
              <a:rPr lang="en-US" sz="2400" dirty="0" err="1">
                <a:latin typeface="Montserrat Light" panose="00000400000000000000" pitchFamily="50" charset="0"/>
              </a:rPr>
              <a:t>belajar</a:t>
            </a:r>
            <a:r>
              <a:rPr lang="en-US" sz="2400" dirty="0">
                <a:latin typeface="Montserrat Light" panose="00000400000000000000" pitchFamily="50" charset="0"/>
              </a:rPr>
              <a:t> S2 </a:t>
            </a:r>
            <a:r>
              <a:rPr lang="en-US" sz="2400" dirty="0" err="1">
                <a:latin typeface="Montserrat Light" panose="00000400000000000000" pitchFamily="50" charset="0"/>
              </a:rPr>
              <a:t>dan</a:t>
            </a:r>
            <a:r>
              <a:rPr lang="en-US" sz="2400" dirty="0">
                <a:latin typeface="Montserrat Light" panose="00000400000000000000" pitchFamily="50" charset="0"/>
              </a:rPr>
              <a:t> </a:t>
            </a:r>
            <a:r>
              <a:rPr lang="en-US" sz="2400" dirty="0" err="1">
                <a:latin typeface="Montserrat Light" panose="00000400000000000000" pitchFamily="50" charset="0"/>
              </a:rPr>
              <a:t>atau</a:t>
            </a:r>
            <a:r>
              <a:rPr lang="en-US" sz="2400" dirty="0">
                <a:latin typeface="Montserrat Light" panose="00000400000000000000" pitchFamily="50" charset="0"/>
              </a:rPr>
              <a:t> S3) yang </a:t>
            </a:r>
            <a:r>
              <a:rPr lang="en-US" sz="2400" dirty="0" err="1">
                <a:latin typeface="Montserrat Light" panose="00000400000000000000" pitchFamily="50" charset="0"/>
              </a:rPr>
              <a:t>merupakan</a:t>
            </a:r>
            <a:r>
              <a:rPr lang="en-US" sz="2400" dirty="0">
                <a:latin typeface="Montserrat Light" panose="00000400000000000000" pitchFamily="50" charset="0"/>
              </a:rPr>
              <a:t> </a:t>
            </a:r>
            <a:r>
              <a:rPr lang="en-US" sz="2400" dirty="0" err="1">
                <a:latin typeface="Montserrat Light" panose="00000400000000000000" pitchFamily="50" charset="0"/>
              </a:rPr>
              <a:t>bagian</a:t>
            </a:r>
            <a:r>
              <a:rPr lang="en-US" sz="2400" dirty="0">
                <a:latin typeface="Montserrat Light" panose="00000400000000000000" pitchFamily="50" charset="0"/>
              </a:rPr>
              <a:t> </a:t>
            </a:r>
            <a:r>
              <a:rPr lang="en-US" sz="2400" dirty="0" err="1">
                <a:latin typeface="Montserrat Light" panose="00000400000000000000" pitchFamily="50" charset="0"/>
              </a:rPr>
              <a:t>atau</a:t>
            </a:r>
            <a:r>
              <a:rPr lang="en-US" sz="2400" dirty="0">
                <a:latin typeface="Montserrat Light" panose="00000400000000000000" pitchFamily="50" charset="0"/>
              </a:rPr>
              <a:t> </a:t>
            </a:r>
            <a:r>
              <a:rPr lang="en-US" sz="2400" dirty="0" err="1">
                <a:latin typeface="Montserrat Light" panose="00000400000000000000" pitchFamily="50" charset="0"/>
              </a:rPr>
              <a:t>sintesis</a:t>
            </a:r>
            <a:r>
              <a:rPr lang="en-US" sz="2400" dirty="0">
                <a:latin typeface="Montserrat Light" panose="00000400000000000000" pitchFamily="50" charset="0"/>
              </a:rPr>
              <a:t> </a:t>
            </a:r>
            <a:r>
              <a:rPr lang="en-US" sz="2400" dirty="0" err="1">
                <a:latin typeface="Montserrat Light" panose="00000400000000000000" pitchFamily="50" charset="0"/>
              </a:rPr>
              <a:t>dari</a:t>
            </a:r>
            <a:r>
              <a:rPr lang="en-US" sz="2400" dirty="0">
                <a:latin typeface="Montserrat Light" panose="00000400000000000000" pitchFamily="50" charset="0"/>
              </a:rPr>
              <a:t> </a:t>
            </a:r>
            <a:r>
              <a:rPr lang="en-US" sz="2400" dirty="0" err="1">
                <a:latin typeface="Montserrat Light" panose="00000400000000000000" pitchFamily="50" charset="0"/>
              </a:rPr>
              <a:t>disertasi</a:t>
            </a:r>
            <a:r>
              <a:rPr lang="en-US" sz="2400" dirty="0">
                <a:latin typeface="Montserrat Light" panose="00000400000000000000" pitchFamily="50" charset="0"/>
              </a:rPr>
              <a:t>/</a:t>
            </a:r>
            <a:r>
              <a:rPr lang="en-US" sz="2400" dirty="0" err="1">
                <a:latin typeface="Montserrat Light" panose="00000400000000000000" pitchFamily="50" charset="0"/>
              </a:rPr>
              <a:t>tesis</a:t>
            </a:r>
            <a:r>
              <a:rPr lang="en-US" sz="2400" dirty="0">
                <a:latin typeface="Montserrat Light" panose="00000400000000000000" pitchFamily="50" charset="0"/>
              </a:rPr>
              <a:t> </a:t>
            </a:r>
            <a:r>
              <a:rPr lang="en-US" sz="2400" dirty="0" err="1">
                <a:latin typeface="Montserrat Light" panose="00000400000000000000" pitchFamily="50" charset="0"/>
              </a:rPr>
              <a:t>diakui</a:t>
            </a:r>
            <a:r>
              <a:rPr lang="en-US" sz="2400" dirty="0">
                <a:latin typeface="Montserrat Light" panose="00000400000000000000" pitchFamily="50" charset="0"/>
              </a:rPr>
              <a:t> </a:t>
            </a:r>
            <a:r>
              <a:rPr lang="en-US" sz="2400" dirty="0" err="1">
                <a:latin typeface="Montserrat Light" panose="00000400000000000000" pitchFamily="50" charset="0"/>
              </a:rPr>
              <a:t>dan</a:t>
            </a:r>
            <a:r>
              <a:rPr lang="en-US" sz="2400" dirty="0">
                <a:latin typeface="Montserrat Light" panose="00000400000000000000" pitchFamily="50" charset="0"/>
              </a:rPr>
              <a:t> </a:t>
            </a:r>
            <a:r>
              <a:rPr lang="en-US" sz="2400" dirty="0" err="1">
                <a:latin typeface="Montserrat Light" panose="00000400000000000000" pitchFamily="50" charset="0"/>
              </a:rPr>
              <a:t>dapat</a:t>
            </a:r>
            <a:r>
              <a:rPr lang="en-US" sz="2400" dirty="0">
                <a:latin typeface="Montserrat Light" panose="00000400000000000000" pitchFamily="50" charset="0"/>
              </a:rPr>
              <a:t> </a:t>
            </a:r>
            <a:r>
              <a:rPr lang="en-US" sz="2400" dirty="0" err="1">
                <a:latin typeface="Montserrat Light" panose="00000400000000000000" pitchFamily="50" charset="0"/>
              </a:rPr>
              <a:t>dipergunakan</a:t>
            </a:r>
            <a:r>
              <a:rPr lang="en-US" sz="2400" dirty="0">
                <a:latin typeface="Montserrat Light" panose="00000400000000000000" pitchFamily="50" charset="0"/>
              </a:rPr>
              <a:t> </a:t>
            </a:r>
            <a:r>
              <a:rPr lang="en-US" sz="2400" dirty="0" err="1">
                <a:latin typeface="Montserrat Light" panose="00000400000000000000" pitchFamily="50" charset="0"/>
              </a:rPr>
              <a:t>untuk</a:t>
            </a:r>
            <a:r>
              <a:rPr lang="en-US" sz="2400" dirty="0">
                <a:latin typeface="Montserrat Light" panose="00000400000000000000" pitchFamily="50" charset="0"/>
              </a:rPr>
              <a:t> </a:t>
            </a:r>
            <a:r>
              <a:rPr lang="en-US" sz="2400" dirty="0" err="1">
                <a:latin typeface="Montserrat Light" panose="00000400000000000000" pitchFamily="50" charset="0"/>
              </a:rPr>
              <a:t>kenaikan</a:t>
            </a:r>
            <a:r>
              <a:rPr lang="en-US" sz="2400" dirty="0">
                <a:latin typeface="Montserrat Light" panose="00000400000000000000" pitchFamily="50" charset="0"/>
              </a:rPr>
              <a:t> </a:t>
            </a:r>
            <a:r>
              <a:rPr lang="en-US" sz="2400" dirty="0" err="1">
                <a:latin typeface="Montserrat Light" panose="00000400000000000000" pitchFamily="50" charset="0"/>
              </a:rPr>
              <a:t>jabatan</a:t>
            </a:r>
            <a:r>
              <a:rPr lang="en-US" sz="2400" dirty="0">
                <a:latin typeface="Montserrat Light" panose="00000400000000000000" pitchFamily="50" charset="0"/>
              </a:rPr>
              <a:t>/</a:t>
            </a:r>
            <a:r>
              <a:rPr lang="en-US" sz="2400" dirty="0" err="1">
                <a:latin typeface="Montserrat Light" panose="00000400000000000000" pitchFamily="50" charset="0"/>
              </a:rPr>
              <a:t>pangkat</a:t>
            </a:r>
            <a:r>
              <a:rPr lang="en-US" sz="2400" dirty="0">
                <a:latin typeface="Montserrat Light" panose="00000400000000000000" pitchFamily="50" charset="0"/>
              </a:rPr>
              <a:t> </a:t>
            </a:r>
            <a:r>
              <a:rPr lang="en-US" sz="2400" dirty="0" err="1">
                <a:latin typeface="Montserrat Light" panose="00000400000000000000" pitchFamily="50" charset="0"/>
              </a:rPr>
              <a:t>setelah</a:t>
            </a:r>
            <a:r>
              <a:rPr lang="en-US" sz="2400" dirty="0">
                <a:latin typeface="Montserrat Light" panose="00000400000000000000" pitchFamily="50" charset="0"/>
              </a:rPr>
              <a:t> </a:t>
            </a:r>
            <a:r>
              <a:rPr lang="en-US" sz="2400" dirty="0" err="1">
                <a:latin typeface="Montserrat Light" panose="00000400000000000000" pitchFamily="50" charset="0"/>
              </a:rPr>
              <a:t>selesai</a:t>
            </a:r>
            <a:r>
              <a:rPr lang="en-US" sz="2400" dirty="0">
                <a:latin typeface="Montserrat Light" panose="00000400000000000000" pitchFamily="50" charset="0"/>
              </a:rPr>
              <a:t> </a:t>
            </a:r>
            <a:r>
              <a:rPr lang="en-US" sz="2400" dirty="0" err="1">
                <a:latin typeface="Montserrat Light" panose="00000400000000000000" pitchFamily="50" charset="0"/>
              </a:rPr>
              <a:t>pendidikan</a:t>
            </a:r>
            <a:r>
              <a:rPr lang="en-US" sz="2400" dirty="0">
                <a:latin typeface="Montserrat Light" panose="00000400000000000000" pitchFamily="50" charset="0"/>
              </a:rPr>
              <a:t> </a:t>
            </a:r>
            <a:r>
              <a:rPr lang="en-US" sz="2400" dirty="0" err="1">
                <a:latin typeface="Montserrat Light" panose="00000400000000000000" pitchFamily="50" charset="0"/>
              </a:rPr>
              <a:t>sekolah</a:t>
            </a:r>
            <a:endParaRPr lang="en-US" sz="24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262672498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17887" y="620018"/>
            <a:ext cx="7765143" cy="5324535"/>
          </a:xfrm>
          <a:prstGeom prst="rect">
            <a:avLst/>
          </a:prstGeom>
        </p:spPr>
        <p:txBody>
          <a:bodyPr wrap="square">
            <a:spAutoFit/>
          </a:bodyPr>
          <a:lstStyle/>
          <a:p>
            <a:r>
              <a:rPr lang="en-US" sz="2000" dirty="0" err="1">
                <a:latin typeface="Montserrat Light" panose="00000400000000000000" pitchFamily="50" charset="0"/>
              </a:rPr>
              <a:t>Beberapa</a:t>
            </a:r>
            <a:r>
              <a:rPr lang="en-US" sz="2000" dirty="0">
                <a:latin typeface="Montserrat Light" panose="00000400000000000000" pitchFamily="50" charset="0"/>
              </a:rPr>
              <a:t> </a:t>
            </a:r>
            <a:r>
              <a:rPr lang="en-US" sz="2000" dirty="0" err="1">
                <a:latin typeface="Montserrat Light" panose="00000400000000000000" pitchFamily="50" charset="0"/>
              </a:rPr>
              <a:t>Perguruan</a:t>
            </a:r>
            <a:r>
              <a:rPr lang="en-US" sz="2000" dirty="0">
                <a:latin typeface="Montserrat Light" panose="00000400000000000000" pitchFamily="50" charset="0"/>
              </a:rPr>
              <a:t> </a:t>
            </a:r>
            <a:r>
              <a:rPr lang="en-US" sz="2000" dirty="0" err="1">
                <a:latin typeface="Montserrat Light" panose="00000400000000000000" pitchFamily="50" charset="0"/>
              </a:rPr>
              <a:t>Tinggi</a:t>
            </a:r>
            <a:r>
              <a:rPr lang="en-US" sz="2000" dirty="0">
                <a:latin typeface="Montserrat Light" panose="00000400000000000000" pitchFamily="50" charset="0"/>
              </a:rPr>
              <a:t> </a:t>
            </a:r>
            <a:r>
              <a:rPr lang="en-US" sz="2000" dirty="0" err="1">
                <a:latin typeface="Montserrat Light" panose="00000400000000000000" pitchFamily="50" charset="0"/>
              </a:rPr>
              <a:t>mewajibkan</a:t>
            </a:r>
            <a:r>
              <a:rPr lang="en-US" sz="2000" dirty="0">
                <a:latin typeface="Montserrat Light" panose="00000400000000000000" pitchFamily="50" charset="0"/>
              </a:rPr>
              <a:t> </a:t>
            </a:r>
            <a:r>
              <a:rPr lang="en-US" sz="2000" dirty="0" err="1">
                <a:latin typeface="Montserrat Light" panose="00000400000000000000" pitchFamily="50" charset="0"/>
              </a:rPr>
              <a:t>mahasiswa</a:t>
            </a:r>
            <a:r>
              <a:rPr lang="en-US" sz="2000" dirty="0">
                <a:latin typeface="Montserrat Light" panose="00000400000000000000" pitchFamily="50" charset="0"/>
              </a:rPr>
              <a:t> S3-nya </a:t>
            </a:r>
            <a:r>
              <a:rPr lang="en-US" sz="2000" dirty="0" err="1">
                <a:latin typeface="Montserrat Light" panose="00000400000000000000" pitchFamily="50" charset="0"/>
              </a:rPr>
              <a:t>melakukan</a:t>
            </a:r>
            <a:r>
              <a:rPr lang="en-US" sz="2000" dirty="0">
                <a:latin typeface="Montserrat Light" panose="00000400000000000000" pitchFamily="50" charset="0"/>
              </a:rPr>
              <a:t> </a:t>
            </a:r>
            <a:r>
              <a:rPr lang="en-US" sz="2000" dirty="0" err="1">
                <a:latin typeface="Montserrat Light" panose="00000400000000000000" pitchFamily="50" charset="0"/>
              </a:rPr>
              <a:t>publikasi</a:t>
            </a:r>
            <a:r>
              <a:rPr lang="en-US" sz="2000" dirty="0">
                <a:latin typeface="Montserrat Light" panose="00000400000000000000" pitchFamily="50" charset="0"/>
              </a:rPr>
              <a:t> </a:t>
            </a:r>
            <a:r>
              <a:rPr lang="en-US" sz="2000" dirty="0" err="1">
                <a:latin typeface="Montserrat Light" panose="00000400000000000000" pitchFamily="50" charset="0"/>
              </a:rPr>
              <a:t>hasil</a:t>
            </a:r>
            <a:r>
              <a:rPr lang="en-US" sz="2000" dirty="0">
                <a:latin typeface="Montserrat Light" panose="00000400000000000000" pitchFamily="50" charset="0"/>
              </a:rPr>
              <a:t> </a:t>
            </a:r>
            <a:r>
              <a:rPr lang="en-US" sz="2000" dirty="0" err="1">
                <a:latin typeface="Montserrat Light" panose="00000400000000000000" pitchFamily="50" charset="0"/>
              </a:rPr>
              <a:t>penelitian</a:t>
            </a:r>
            <a:r>
              <a:rPr lang="en-US" sz="2000" dirty="0">
                <a:latin typeface="Montserrat Light" panose="00000400000000000000" pitchFamily="50" charset="0"/>
              </a:rPr>
              <a:t> di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internasional</a:t>
            </a:r>
            <a:r>
              <a:rPr lang="en-US" sz="2000" dirty="0">
                <a:latin typeface="Montserrat Light" panose="00000400000000000000" pitchFamily="50" charset="0"/>
              </a:rPr>
              <a:t> </a:t>
            </a:r>
            <a:r>
              <a:rPr lang="en-US" sz="2000" dirty="0" err="1">
                <a:latin typeface="Montserrat Light" panose="00000400000000000000" pitchFamily="50" charset="0"/>
              </a:rPr>
              <a:t>bereputasi</a:t>
            </a:r>
            <a:r>
              <a:rPr lang="en-US" sz="2000" dirty="0">
                <a:latin typeface="Montserrat Light" panose="00000400000000000000" pitchFamily="50" charset="0"/>
              </a:rPr>
              <a:t>. </a:t>
            </a:r>
            <a:r>
              <a:rPr lang="en-US" sz="2000" dirty="0" err="1">
                <a:latin typeface="Montserrat Light" panose="00000400000000000000" pitchFamily="50" charset="0"/>
              </a:rPr>
              <a:t>Perkembangan</a:t>
            </a:r>
            <a:r>
              <a:rPr lang="en-US" sz="2000" dirty="0">
                <a:latin typeface="Montserrat Light" panose="00000400000000000000" pitchFamily="50" charset="0"/>
              </a:rPr>
              <a:t> yang </a:t>
            </a:r>
            <a:r>
              <a:rPr lang="en-US" sz="2000" dirty="0" err="1">
                <a:latin typeface="Montserrat Light" panose="00000400000000000000" pitchFamily="50" charset="0"/>
              </a:rPr>
              <a:t>terjadi</a:t>
            </a:r>
            <a:r>
              <a:rPr lang="en-US" sz="2000" dirty="0">
                <a:latin typeface="Montserrat Light" panose="00000400000000000000" pitchFamily="50" charset="0"/>
              </a:rPr>
              <a:t> </a:t>
            </a:r>
            <a:r>
              <a:rPr lang="en-US" sz="2000" dirty="0" err="1">
                <a:latin typeface="Montserrat Light" panose="00000400000000000000" pitchFamily="50" charset="0"/>
              </a:rPr>
              <a:t>saat</a:t>
            </a:r>
            <a:r>
              <a:rPr lang="en-US" sz="2000" dirty="0">
                <a:latin typeface="Montserrat Light" panose="00000400000000000000" pitchFamily="50" charset="0"/>
              </a:rPr>
              <a:t> </a:t>
            </a:r>
            <a:r>
              <a:rPr lang="en-US" sz="2000" dirty="0" err="1">
                <a:latin typeface="Montserrat Light" panose="00000400000000000000" pitchFamily="50" charset="0"/>
              </a:rPr>
              <a:t>ini</a:t>
            </a:r>
            <a:r>
              <a:rPr lang="en-US" sz="2000" dirty="0">
                <a:latin typeface="Montserrat Light" panose="00000400000000000000" pitchFamily="50" charset="0"/>
              </a:rPr>
              <a:t> </a:t>
            </a:r>
            <a:r>
              <a:rPr lang="en-US" sz="2000" dirty="0" err="1">
                <a:latin typeface="Montserrat Light" panose="00000400000000000000" pitchFamily="50" charset="0"/>
              </a:rPr>
              <a:t>menunjukkan</a:t>
            </a:r>
            <a:r>
              <a:rPr lang="en-US" sz="2000" dirty="0">
                <a:latin typeface="Montserrat Light" panose="00000400000000000000" pitchFamily="50" charset="0"/>
              </a:rPr>
              <a:t> </a:t>
            </a:r>
            <a:r>
              <a:rPr lang="en-US" sz="2000" dirty="0" err="1">
                <a:latin typeface="Montserrat Light" panose="00000400000000000000" pitchFamily="50" charset="0"/>
              </a:rPr>
              <a:t>sering</a:t>
            </a:r>
            <a:r>
              <a:rPr lang="en-US" sz="2000" dirty="0">
                <a:latin typeface="Montserrat Light" panose="00000400000000000000" pitchFamily="50" charset="0"/>
              </a:rPr>
              <a:t> </a:t>
            </a:r>
            <a:r>
              <a:rPr lang="en-US" sz="2000" dirty="0" err="1">
                <a:latin typeface="Montserrat Light" panose="00000400000000000000" pitchFamily="50" charset="0"/>
              </a:rPr>
              <a:t>ditemukan</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yang </a:t>
            </a:r>
            <a:r>
              <a:rPr lang="en-US" sz="2000" dirty="0" err="1">
                <a:latin typeface="Montserrat Light" panose="00000400000000000000" pitchFamily="50" charset="0"/>
              </a:rPr>
              <a:t>dipublikasikan</a:t>
            </a:r>
            <a:r>
              <a:rPr lang="en-US" sz="2000" dirty="0">
                <a:latin typeface="Montserrat Light" panose="00000400000000000000" pitchFamily="50" charset="0"/>
              </a:rPr>
              <a:t> di </a:t>
            </a:r>
            <a:r>
              <a:rPr lang="en-US" sz="2000" dirty="0" err="1">
                <a:latin typeface="Montserrat Light" panose="00000400000000000000" pitchFamily="50" charset="0"/>
              </a:rPr>
              <a:t>jurnal</a:t>
            </a:r>
            <a:r>
              <a:rPr lang="en-US" sz="2000" dirty="0">
                <a:latin typeface="Montserrat Light" panose="00000400000000000000" pitchFamily="50" charset="0"/>
              </a:rPr>
              <a:t>, yang </a:t>
            </a:r>
            <a:r>
              <a:rPr lang="en-US" sz="2000" dirty="0" err="1">
                <a:latin typeface="Montserrat Light" panose="00000400000000000000" pitchFamily="50" charset="0"/>
              </a:rPr>
              <a:t>isinya</a:t>
            </a:r>
            <a:r>
              <a:rPr lang="en-US" sz="2000" dirty="0">
                <a:latin typeface="Montserrat Light" panose="00000400000000000000" pitchFamily="50" charset="0"/>
              </a:rPr>
              <a:t> </a:t>
            </a:r>
            <a:r>
              <a:rPr lang="en-US" sz="2000" dirty="0" err="1">
                <a:latin typeface="Montserrat Light" panose="00000400000000000000" pitchFamily="50" charset="0"/>
              </a:rPr>
              <a:t>sama</a:t>
            </a:r>
            <a:r>
              <a:rPr lang="en-US" sz="2000" dirty="0">
                <a:latin typeface="Montserrat Light" panose="00000400000000000000" pitchFamily="50" charset="0"/>
              </a:rPr>
              <a:t> </a:t>
            </a:r>
            <a:r>
              <a:rPr lang="en-US" sz="2000" dirty="0" err="1">
                <a:latin typeface="Montserrat Light" panose="00000400000000000000" pitchFamily="50" charset="0"/>
              </a:rPr>
              <a:t>dengan</a:t>
            </a:r>
            <a:r>
              <a:rPr lang="en-US" sz="2000" dirty="0">
                <a:latin typeface="Montserrat Light" panose="00000400000000000000" pitchFamily="50" charset="0"/>
              </a:rPr>
              <a:t> </a:t>
            </a:r>
            <a:r>
              <a:rPr lang="en-US" sz="2000" dirty="0" err="1">
                <a:latin typeface="Montserrat Light" panose="00000400000000000000" pitchFamily="50" charset="0"/>
              </a:rPr>
              <a:t>isi</a:t>
            </a:r>
            <a:r>
              <a:rPr lang="en-US" sz="2000" dirty="0">
                <a:latin typeface="Montserrat Light" panose="00000400000000000000" pitchFamily="50" charset="0"/>
              </a:rPr>
              <a:t> </a:t>
            </a:r>
            <a:r>
              <a:rPr lang="en-US" sz="2000" dirty="0" err="1">
                <a:latin typeface="Montserrat Light" panose="00000400000000000000" pitchFamily="50" charset="0"/>
              </a:rPr>
              <a:t>setiap</a:t>
            </a:r>
            <a:r>
              <a:rPr lang="en-US" sz="2000" dirty="0">
                <a:latin typeface="Montserrat Light" panose="00000400000000000000" pitchFamily="50" charset="0"/>
              </a:rPr>
              <a:t> </a:t>
            </a:r>
            <a:r>
              <a:rPr lang="en-US" sz="2000" dirty="0" err="1">
                <a:latin typeface="Montserrat Light" panose="00000400000000000000" pitchFamily="50" charset="0"/>
              </a:rPr>
              <a:t>bab</a:t>
            </a:r>
            <a:r>
              <a:rPr lang="en-US" sz="2000" dirty="0">
                <a:latin typeface="Montserrat Light" panose="00000400000000000000" pitchFamily="50" charset="0"/>
              </a:rPr>
              <a:t> di </a:t>
            </a:r>
            <a:r>
              <a:rPr lang="en-US" sz="2000" dirty="0" err="1">
                <a:latin typeface="Montserrat Light" panose="00000400000000000000" pitchFamily="50" charset="0"/>
              </a:rPr>
              <a:t>buku</a:t>
            </a:r>
            <a:r>
              <a:rPr lang="en-US" sz="2000" dirty="0">
                <a:latin typeface="Montserrat Light" panose="00000400000000000000" pitchFamily="50" charset="0"/>
              </a:rPr>
              <a:t> </a:t>
            </a:r>
            <a:r>
              <a:rPr lang="en-US" sz="2000" dirty="0" err="1">
                <a:latin typeface="Montserrat Light" panose="00000400000000000000" pitchFamily="50" charset="0"/>
              </a:rPr>
              <a:t>disertasi</a:t>
            </a:r>
            <a:r>
              <a:rPr lang="en-US" sz="2000" dirty="0">
                <a:latin typeface="Montserrat Light" panose="00000400000000000000" pitchFamily="50" charset="0"/>
              </a:rPr>
              <a:t>/</a:t>
            </a:r>
            <a:r>
              <a:rPr lang="en-US" sz="2000" dirty="0" err="1">
                <a:latin typeface="Montserrat Light" panose="00000400000000000000" pitchFamily="50" charset="0"/>
              </a:rPr>
              <a:t>tesis</a:t>
            </a:r>
            <a:r>
              <a:rPr lang="en-US" sz="2000" dirty="0">
                <a:latin typeface="Montserrat Light" panose="00000400000000000000" pitchFamily="50" charset="0"/>
              </a:rPr>
              <a:t>. </a:t>
            </a:r>
            <a:endParaRPr lang="en-US" sz="2000" dirty="0" smtClean="0">
              <a:latin typeface="Montserrat Light" panose="00000400000000000000" pitchFamily="50" charset="0"/>
            </a:endParaRPr>
          </a:p>
          <a:p>
            <a:endParaRPr lang="en-US" sz="2000" dirty="0">
              <a:latin typeface="Montserrat Light" panose="00000400000000000000" pitchFamily="50" charset="0"/>
            </a:endParaRPr>
          </a:p>
          <a:p>
            <a:r>
              <a:rPr lang="en-US" sz="2000" dirty="0" err="1" smtClean="0">
                <a:latin typeface="Montserrat Light" panose="00000400000000000000" pitchFamily="50" charset="0"/>
              </a:rPr>
              <a:t>Misalnya</a:t>
            </a:r>
            <a:r>
              <a:rPr lang="en-US" sz="2000" dirty="0" smtClean="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A </a:t>
            </a:r>
            <a:r>
              <a:rPr lang="en-US" sz="2000" dirty="0" err="1">
                <a:latin typeface="Montserrat Light" panose="00000400000000000000" pitchFamily="50" charset="0"/>
              </a:rPr>
              <a:t>menjadi</a:t>
            </a:r>
            <a:r>
              <a:rPr lang="en-US" sz="2000" dirty="0">
                <a:latin typeface="Montserrat Light" panose="00000400000000000000" pitchFamily="50" charset="0"/>
              </a:rPr>
              <a:t> </a:t>
            </a:r>
            <a:r>
              <a:rPr lang="en-US" sz="2000" dirty="0" err="1">
                <a:latin typeface="Montserrat Light" panose="00000400000000000000" pitchFamily="50" charset="0"/>
              </a:rPr>
              <a:t>bab</a:t>
            </a:r>
            <a:r>
              <a:rPr lang="en-US" sz="2000" dirty="0">
                <a:latin typeface="Montserrat Light" panose="00000400000000000000" pitchFamily="50" charset="0"/>
              </a:rPr>
              <a:t> II </a:t>
            </a:r>
            <a:r>
              <a:rPr lang="en-US" sz="2000" dirty="0" err="1">
                <a:latin typeface="Montserrat Light" panose="00000400000000000000" pitchFamily="50" charset="0"/>
              </a:rPr>
              <a:t>disertasi</a:t>
            </a:r>
            <a:r>
              <a:rPr lang="en-US" sz="2000" dirty="0">
                <a:latin typeface="Montserrat Light" panose="00000400000000000000" pitchFamily="50" charset="0"/>
              </a:rPr>
              <a:t>/</a:t>
            </a:r>
            <a:r>
              <a:rPr lang="en-US" sz="2000" dirty="0" err="1">
                <a:latin typeface="Montserrat Light" panose="00000400000000000000" pitchFamily="50" charset="0"/>
              </a:rPr>
              <a:t>tesis</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seterusnya</a:t>
            </a:r>
            <a:r>
              <a:rPr lang="en-US" sz="2000" dirty="0">
                <a:latin typeface="Montserrat Light" panose="00000400000000000000" pitchFamily="50" charset="0"/>
              </a:rPr>
              <a:t> </a:t>
            </a:r>
            <a:r>
              <a:rPr lang="en-US" sz="2000" dirty="0" err="1">
                <a:latin typeface="Montserrat Light" panose="00000400000000000000" pitchFamily="50" charset="0"/>
              </a:rPr>
              <a:t>sampai</a:t>
            </a:r>
            <a:r>
              <a:rPr lang="en-US" sz="2000" dirty="0">
                <a:latin typeface="Montserrat Light" panose="00000400000000000000" pitchFamily="50" charset="0"/>
              </a:rPr>
              <a:t> </a:t>
            </a:r>
            <a:r>
              <a:rPr lang="en-US" sz="2000" dirty="0" err="1">
                <a:latin typeface="Montserrat Light" panose="00000400000000000000" pitchFamily="50" charset="0"/>
              </a:rPr>
              <a:t>bab</a:t>
            </a:r>
            <a:r>
              <a:rPr lang="en-US" sz="2000" dirty="0">
                <a:latin typeface="Montserrat Light" panose="00000400000000000000" pitchFamily="50" charset="0"/>
              </a:rPr>
              <a:t> </a:t>
            </a:r>
            <a:r>
              <a:rPr lang="en-US" sz="2000" dirty="0" err="1">
                <a:latin typeface="Montserrat Light" panose="00000400000000000000" pitchFamily="50" charset="0"/>
              </a:rPr>
              <a:t>terakhir</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sebaliknya</a:t>
            </a:r>
            <a:r>
              <a:rPr lang="en-US" sz="2000" dirty="0">
                <a:latin typeface="Montserrat Light" panose="00000400000000000000" pitchFamily="50" charset="0"/>
              </a:rPr>
              <a:t> </a:t>
            </a:r>
            <a:r>
              <a:rPr lang="en-US" sz="2000" dirty="0" err="1">
                <a:latin typeface="Montserrat Light" panose="00000400000000000000" pitchFamily="50" charset="0"/>
              </a:rPr>
              <a:t>bab</a:t>
            </a:r>
            <a:r>
              <a:rPr lang="en-US" sz="2000" dirty="0">
                <a:latin typeface="Montserrat Light" panose="00000400000000000000" pitchFamily="50" charset="0"/>
              </a:rPr>
              <a:t> II </a:t>
            </a:r>
            <a:r>
              <a:rPr lang="en-US" sz="2000" dirty="0" err="1">
                <a:latin typeface="Montserrat Light" panose="00000400000000000000" pitchFamily="50" charset="0"/>
              </a:rPr>
              <a:t>disertasi</a:t>
            </a:r>
            <a:r>
              <a:rPr lang="en-US" sz="2000" dirty="0">
                <a:latin typeface="Montserrat Light" panose="00000400000000000000" pitchFamily="50" charset="0"/>
              </a:rPr>
              <a:t>/</a:t>
            </a:r>
            <a:r>
              <a:rPr lang="en-US" sz="2000" dirty="0" err="1">
                <a:latin typeface="Montserrat Light" panose="00000400000000000000" pitchFamily="50" charset="0"/>
              </a:rPr>
              <a:t>tesis</a:t>
            </a:r>
            <a:r>
              <a:rPr lang="en-US" sz="2000" dirty="0">
                <a:latin typeface="Montserrat Light" panose="00000400000000000000" pitchFamily="50" charset="0"/>
              </a:rPr>
              <a:t> </a:t>
            </a:r>
            <a:r>
              <a:rPr lang="en-US" sz="2000" dirty="0" err="1">
                <a:latin typeface="Montserrat Light" panose="00000400000000000000" pitchFamily="50" charset="0"/>
              </a:rPr>
              <a:t>menjadi</a:t>
            </a:r>
            <a:r>
              <a:rPr lang="en-US" sz="2000" dirty="0">
                <a:latin typeface="Montserrat Light" panose="00000400000000000000" pitchFamily="50" charset="0"/>
              </a:rPr>
              <a:t> </a:t>
            </a:r>
            <a:r>
              <a:rPr lang="en-US" sz="2000" dirty="0" err="1">
                <a:latin typeface="Montserrat Light" panose="00000400000000000000" pitchFamily="50" charset="0"/>
              </a:rPr>
              <a:t>artikel</a:t>
            </a:r>
            <a:r>
              <a:rPr lang="en-US" sz="2000" dirty="0">
                <a:latin typeface="Montserrat Light" panose="00000400000000000000" pitchFamily="50" charset="0"/>
              </a:rPr>
              <a:t>. </a:t>
            </a:r>
            <a:endParaRPr lang="en-US" sz="2000" dirty="0" smtClean="0">
              <a:latin typeface="Montserrat Light" panose="00000400000000000000" pitchFamily="50" charset="0"/>
            </a:endParaRPr>
          </a:p>
          <a:p>
            <a:endParaRPr lang="en-US" sz="2000" dirty="0">
              <a:latin typeface="Montserrat Light" panose="00000400000000000000" pitchFamily="50" charset="0"/>
            </a:endParaRPr>
          </a:p>
          <a:p>
            <a:r>
              <a:rPr lang="en-US" sz="2000" dirty="0" err="1" smtClean="0">
                <a:latin typeface="Montserrat Light" panose="00000400000000000000" pitchFamily="50" charset="0"/>
              </a:rPr>
              <a:t>Mengingat</a:t>
            </a:r>
            <a:r>
              <a:rPr lang="en-US" sz="2000" dirty="0" smtClean="0">
                <a:latin typeface="Montserrat Light" panose="00000400000000000000" pitchFamily="50" charset="0"/>
              </a:rPr>
              <a:t> </a:t>
            </a:r>
            <a:r>
              <a:rPr lang="en-US" sz="2000" dirty="0" err="1">
                <a:latin typeface="Montserrat Light" panose="00000400000000000000" pitchFamily="50" charset="0"/>
              </a:rPr>
              <a:t>publikasi</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hasil</a:t>
            </a:r>
            <a:r>
              <a:rPr lang="en-US" sz="2000" dirty="0">
                <a:latin typeface="Montserrat Light" panose="00000400000000000000" pitchFamily="50" charset="0"/>
              </a:rPr>
              <a:t> </a:t>
            </a:r>
            <a:r>
              <a:rPr lang="en-US" sz="2000" dirty="0" err="1">
                <a:latin typeface="Montserrat Light" panose="00000400000000000000" pitchFamily="50" charset="0"/>
              </a:rPr>
              <a:t>penelitian</a:t>
            </a:r>
            <a:r>
              <a:rPr lang="en-US" sz="2000" dirty="0">
                <a:latin typeface="Montserrat Light" panose="00000400000000000000" pitchFamily="50" charset="0"/>
              </a:rPr>
              <a:t> S3  </a:t>
            </a:r>
            <a:r>
              <a:rPr lang="en-US" sz="2000" dirty="0" err="1">
                <a:latin typeface="Montserrat Light" panose="00000400000000000000" pitchFamily="50" charset="0"/>
              </a:rPr>
              <a:t>merupakan</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state of the art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suatu</a:t>
            </a:r>
            <a:r>
              <a:rPr lang="en-US" sz="2000" dirty="0">
                <a:latin typeface="Montserrat Light" panose="00000400000000000000" pitchFamily="50" charset="0"/>
              </a:rPr>
              <a:t> </a:t>
            </a:r>
            <a:r>
              <a:rPr lang="en-US" sz="2000" dirty="0" err="1">
                <a:latin typeface="Montserrat Light" panose="00000400000000000000" pitchFamily="50" charset="0"/>
              </a:rPr>
              <a:t>bidang</a:t>
            </a:r>
            <a:r>
              <a:rPr lang="en-US" sz="2000" dirty="0">
                <a:latin typeface="Montserrat Light" panose="00000400000000000000" pitchFamily="50" charset="0"/>
              </a:rPr>
              <a:t> </a:t>
            </a:r>
            <a:r>
              <a:rPr lang="en-US" sz="2000" dirty="0" err="1">
                <a:latin typeface="Montserrat Light" panose="00000400000000000000" pitchFamily="50" charset="0"/>
              </a:rPr>
              <a:t>keilmuan</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juga</a:t>
            </a:r>
            <a:r>
              <a:rPr lang="en-US" sz="2000" dirty="0">
                <a:latin typeface="Montserrat Light" panose="00000400000000000000" pitchFamily="50" charset="0"/>
              </a:rPr>
              <a:t> </a:t>
            </a:r>
            <a:r>
              <a:rPr lang="en-US" sz="2000" dirty="0" err="1">
                <a:latin typeface="Montserrat Light" panose="00000400000000000000" pitchFamily="50" charset="0"/>
              </a:rPr>
              <a:t>mengingat</a:t>
            </a:r>
            <a:r>
              <a:rPr lang="en-US" sz="2000" dirty="0">
                <a:latin typeface="Montserrat Light" panose="00000400000000000000" pitchFamily="50" charset="0"/>
              </a:rPr>
              <a:t> </a:t>
            </a:r>
            <a:r>
              <a:rPr lang="en-US" sz="2000" dirty="0" err="1">
                <a:latin typeface="Montserrat Light" panose="00000400000000000000" pitchFamily="50" charset="0"/>
              </a:rPr>
              <a:t>kepatutan</a:t>
            </a:r>
            <a:r>
              <a:rPr lang="en-US" sz="2000" dirty="0">
                <a:latin typeface="Montserrat Light" panose="00000400000000000000" pitchFamily="50" charset="0"/>
              </a:rPr>
              <a:t> </a:t>
            </a:r>
            <a:r>
              <a:rPr lang="en-US" sz="2000" dirty="0" err="1">
                <a:latin typeface="Montserrat Light" panose="00000400000000000000" pitchFamily="50" charset="0"/>
              </a:rPr>
              <a:t>maka</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yang </a:t>
            </a:r>
            <a:r>
              <a:rPr lang="en-US" sz="2000" dirty="0" err="1">
                <a:latin typeface="Montserrat Light" panose="00000400000000000000" pitchFamily="50" charset="0"/>
              </a:rPr>
              <a:t>dapat</a:t>
            </a:r>
            <a:r>
              <a:rPr lang="en-US" sz="2000" dirty="0">
                <a:latin typeface="Montserrat Light" panose="00000400000000000000" pitchFamily="50" charset="0"/>
              </a:rPr>
              <a:t> </a:t>
            </a:r>
            <a:r>
              <a:rPr lang="en-US" sz="2000" dirty="0" err="1">
                <a:latin typeface="Montserrat Light" panose="00000400000000000000" pitchFamily="50" charset="0"/>
              </a:rPr>
              <a:t>dinilai</a:t>
            </a:r>
            <a:r>
              <a:rPr lang="en-US" sz="2000" dirty="0">
                <a:latin typeface="Montserrat Light" panose="00000400000000000000" pitchFamily="50" charset="0"/>
              </a:rPr>
              <a:t> </a:t>
            </a:r>
            <a:r>
              <a:rPr lang="en-US" sz="2000" dirty="0" err="1">
                <a:latin typeface="Montserrat Light" panose="00000400000000000000" pitchFamily="50" charset="0"/>
              </a:rPr>
              <a:t>untuk</a:t>
            </a:r>
            <a:r>
              <a:rPr lang="en-US" sz="2000" dirty="0">
                <a:latin typeface="Montserrat Light" panose="00000400000000000000" pitchFamily="50" charset="0"/>
              </a:rPr>
              <a:t> </a:t>
            </a:r>
            <a:r>
              <a:rPr lang="en-US" sz="2000" dirty="0" err="1">
                <a:latin typeface="Montserrat Light" panose="00000400000000000000" pitchFamily="50" charset="0"/>
              </a:rPr>
              <a:t>usulan</a:t>
            </a:r>
            <a:r>
              <a:rPr lang="en-US" sz="2000" dirty="0">
                <a:latin typeface="Montserrat Light" panose="00000400000000000000" pitchFamily="50" charset="0"/>
              </a:rPr>
              <a:t> </a:t>
            </a:r>
            <a:r>
              <a:rPr lang="en-US" sz="2000" dirty="0" err="1">
                <a:latin typeface="Montserrat Light" panose="00000400000000000000" pitchFamily="50" charset="0"/>
              </a:rPr>
              <a:t>kenaikan</a:t>
            </a:r>
            <a:r>
              <a:rPr lang="en-US" sz="2000" dirty="0">
                <a:latin typeface="Montserrat Light" panose="00000400000000000000" pitchFamily="50" charset="0"/>
              </a:rPr>
              <a:t> </a:t>
            </a:r>
            <a:r>
              <a:rPr lang="en-US" sz="2000" dirty="0" err="1">
                <a:latin typeface="Montserrat Light" panose="00000400000000000000" pitchFamily="50" charset="0"/>
              </a:rPr>
              <a:t>jabatan</a:t>
            </a:r>
            <a:r>
              <a:rPr lang="en-US" sz="2000" dirty="0">
                <a:latin typeface="Montserrat Light" panose="00000400000000000000" pitchFamily="50" charset="0"/>
              </a:rPr>
              <a:t> </a:t>
            </a:r>
            <a:r>
              <a:rPr lang="en-US" sz="2000" dirty="0" err="1">
                <a:latin typeface="Montserrat Light" panose="00000400000000000000" pitchFamily="50" charset="0"/>
              </a:rPr>
              <a:t>akademik</a:t>
            </a:r>
            <a:r>
              <a:rPr lang="en-US" sz="2000" dirty="0">
                <a:latin typeface="Montserrat Light" panose="00000400000000000000" pitchFamily="50" charset="0"/>
              </a:rPr>
              <a:t>/</a:t>
            </a:r>
            <a:r>
              <a:rPr lang="en-US" sz="2000" dirty="0" err="1">
                <a:latin typeface="Montserrat Light" panose="00000400000000000000" pitchFamily="50" charset="0"/>
              </a:rPr>
              <a:t>pangkat</a:t>
            </a:r>
            <a:r>
              <a:rPr lang="en-US" sz="2000" dirty="0">
                <a:latin typeface="Montserrat Light" panose="00000400000000000000" pitchFamily="50" charset="0"/>
              </a:rPr>
              <a:t> </a:t>
            </a:r>
            <a:r>
              <a:rPr lang="en-US" sz="2000" dirty="0" err="1">
                <a:latin typeface="Montserrat Light" panose="00000400000000000000" pitchFamily="50" charset="0"/>
              </a:rPr>
              <a:t>adalah</a:t>
            </a:r>
            <a:r>
              <a:rPr lang="en-US" sz="2000" dirty="0">
                <a:latin typeface="Montserrat Light" panose="00000400000000000000" pitchFamily="50" charset="0"/>
              </a:rPr>
              <a:t> yang </a:t>
            </a:r>
            <a:r>
              <a:rPr lang="en-US" sz="2000" dirty="0" err="1">
                <a:latin typeface="Montserrat Light" panose="00000400000000000000" pitchFamily="50" charset="0"/>
              </a:rPr>
              <a:t>berbeda</a:t>
            </a:r>
            <a:r>
              <a:rPr lang="en-US" sz="2000" dirty="0">
                <a:latin typeface="Montserrat Light" panose="00000400000000000000" pitchFamily="50" charset="0"/>
              </a:rPr>
              <a:t> </a:t>
            </a:r>
            <a:r>
              <a:rPr lang="en-US" sz="2000" dirty="0" err="1">
                <a:latin typeface="Montserrat Light" panose="00000400000000000000" pitchFamily="50" charset="0"/>
              </a:rPr>
              <a:t>dengan</a:t>
            </a:r>
            <a:r>
              <a:rPr lang="en-US" sz="2000" dirty="0">
                <a:latin typeface="Montserrat Light" panose="00000400000000000000" pitchFamily="50" charset="0"/>
              </a:rPr>
              <a:t> </a:t>
            </a:r>
            <a:r>
              <a:rPr lang="en-US" sz="2000" dirty="0" err="1">
                <a:latin typeface="Montserrat Light" panose="00000400000000000000" pitchFamily="50" charset="0"/>
              </a:rPr>
              <a:t>isi</a:t>
            </a:r>
            <a:r>
              <a:rPr lang="en-US" sz="2000" dirty="0">
                <a:latin typeface="Montserrat Light" panose="00000400000000000000" pitchFamily="50" charset="0"/>
              </a:rPr>
              <a:t> </a:t>
            </a:r>
            <a:r>
              <a:rPr lang="en-US" sz="2000" dirty="0" err="1">
                <a:latin typeface="Montserrat Light" panose="00000400000000000000" pitchFamily="50" charset="0"/>
              </a:rPr>
              <a:t>bab</a:t>
            </a:r>
            <a:r>
              <a:rPr lang="en-US" sz="2000" dirty="0">
                <a:latin typeface="Montserrat Light" panose="00000400000000000000" pitchFamily="50" charset="0"/>
              </a:rPr>
              <a:t> </a:t>
            </a:r>
            <a:r>
              <a:rPr lang="en-US" sz="2000" dirty="0" err="1">
                <a:latin typeface="Montserrat Light" panose="00000400000000000000" pitchFamily="50" charset="0"/>
              </a:rPr>
              <a:t>disertasi</a:t>
            </a:r>
            <a:r>
              <a:rPr lang="en-US" sz="2000" dirty="0">
                <a:latin typeface="Montserrat Light" panose="00000400000000000000" pitchFamily="50" charset="0"/>
              </a:rPr>
              <a:t>/</a:t>
            </a:r>
            <a:r>
              <a:rPr lang="en-US" sz="2000" dirty="0" err="1">
                <a:latin typeface="Montserrat Light" panose="00000400000000000000" pitchFamily="50" charset="0"/>
              </a:rPr>
              <a:t>tesis</a:t>
            </a:r>
            <a:r>
              <a:rPr lang="en-US" sz="2000" dirty="0">
                <a:latin typeface="Montserrat Light" panose="00000400000000000000" pitchFamily="50" charset="0"/>
              </a:rPr>
              <a:t>.</a:t>
            </a: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349031144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63958" y="1146769"/>
            <a:ext cx="7765143" cy="3970318"/>
          </a:xfrm>
          <a:prstGeom prst="rect">
            <a:avLst/>
          </a:prstGeom>
        </p:spPr>
        <p:txBody>
          <a:bodyPr wrap="square">
            <a:spAutoFit/>
          </a:bodyPr>
          <a:lstStyle/>
          <a:p>
            <a:r>
              <a:rPr lang="en-US" sz="2800" dirty="0" err="1">
                <a:latin typeface="Montserrat Light" panose="00000400000000000000" pitchFamily="50" charset="0"/>
              </a:rPr>
              <a:t>Karya</a:t>
            </a:r>
            <a:r>
              <a:rPr lang="en-US" sz="2800" dirty="0">
                <a:latin typeface="Montserrat Light" panose="00000400000000000000" pitchFamily="50" charset="0"/>
              </a:rPr>
              <a:t> </a:t>
            </a:r>
            <a:r>
              <a:rPr lang="en-US" sz="2800" dirty="0" err="1">
                <a:latin typeface="Montserrat Light" panose="00000400000000000000" pitchFamily="50" charset="0"/>
              </a:rPr>
              <a:t>ilmiah</a:t>
            </a:r>
            <a:r>
              <a:rPr lang="en-US" sz="2800" dirty="0">
                <a:latin typeface="Montserrat Light" panose="00000400000000000000" pitchFamily="50" charset="0"/>
              </a:rPr>
              <a:t> yang </a:t>
            </a:r>
            <a:r>
              <a:rPr lang="en-US" sz="2800" dirty="0" err="1">
                <a:latin typeface="Montserrat Light" panose="00000400000000000000" pitchFamily="50" charset="0"/>
              </a:rPr>
              <a:t>dipublikasikan</a:t>
            </a:r>
            <a:r>
              <a:rPr lang="en-US" sz="2800" dirty="0">
                <a:latin typeface="Montserrat Light" panose="00000400000000000000" pitchFamily="50" charset="0"/>
              </a:rPr>
              <a:t> </a:t>
            </a:r>
            <a:r>
              <a:rPr lang="en-US" sz="2800" dirty="0" err="1">
                <a:latin typeface="Montserrat Light" panose="00000400000000000000" pitchFamily="50" charset="0"/>
              </a:rPr>
              <a:t>pada</a:t>
            </a:r>
            <a:r>
              <a:rPr lang="en-US" sz="2800" dirty="0">
                <a:latin typeface="Montserrat Light" panose="00000400000000000000" pitchFamily="50" charset="0"/>
              </a:rPr>
              <a:t> </a:t>
            </a:r>
            <a:r>
              <a:rPr lang="en-US" sz="2800" dirty="0" err="1">
                <a:latin typeface="Montserrat Light" panose="00000400000000000000" pitchFamily="50" charset="0"/>
              </a:rPr>
              <a:t>jurnal</a:t>
            </a:r>
            <a:r>
              <a:rPr lang="en-US" sz="2800" dirty="0">
                <a:latin typeface="Montserrat Light" panose="00000400000000000000" pitchFamily="50" charset="0"/>
              </a:rPr>
              <a:t> </a:t>
            </a:r>
            <a:r>
              <a:rPr lang="en-US" sz="2800" dirty="0" err="1">
                <a:latin typeface="Montserrat Light" panose="00000400000000000000" pitchFamily="50" charset="0"/>
              </a:rPr>
              <a:t>nasional</a:t>
            </a:r>
            <a:r>
              <a:rPr lang="en-US" sz="2800" dirty="0">
                <a:latin typeface="Montserrat Light" panose="00000400000000000000" pitchFamily="50" charset="0"/>
              </a:rPr>
              <a:t> </a:t>
            </a:r>
            <a:r>
              <a:rPr lang="en-US" sz="2800" dirty="0" err="1">
                <a:latin typeface="Montserrat Light" panose="00000400000000000000" pitchFamily="50" charset="0"/>
              </a:rPr>
              <a:t>terakreditasi</a:t>
            </a:r>
            <a:r>
              <a:rPr lang="en-US" sz="2800" dirty="0">
                <a:latin typeface="Montserrat Light" panose="00000400000000000000" pitchFamily="50" charset="0"/>
              </a:rPr>
              <a:t> </a:t>
            </a:r>
            <a:r>
              <a:rPr lang="en-US" sz="2800" dirty="0" err="1">
                <a:latin typeface="Montserrat Light" panose="00000400000000000000" pitchFamily="50" charset="0"/>
              </a:rPr>
              <a:t>dan</a:t>
            </a:r>
            <a:r>
              <a:rPr lang="en-US" sz="2800" dirty="0">
                <a:latin typeface="Montserrat Light" panose="00000400000000000000" pitchFamily="50" charset="0"/>
              </a:rPr>
              <a:t> </a:t>
            </a:r>
            <a:r>
              <a:rPr lang="en-US" sz="2800" dirty="0" err="1">
                <a:latin typeface="Montserrat Light" panose="00000400000000000000" pitchFamily="50" charset="0"/>
              </a:rPr>
              <a:t>jurnal</a:t>
            </a:r>
            <a:r>
              <a:rPr lang="en-US" sz="2800" dirty="0">
                <a:latin typeface="Montserrat Light" panose="00000400000000000000" pitchFamily="50" charset="0"/>
              </a:rPr>
              <a:t> </a:t>
            </a:r>
            <a:r>
              <a:rPr lang="en-US" sz="2800" dirty="0" err="1">
                <a:latin typeface="Montserrat Light" panose="00000400000000000000" pitchFamily="50" charset="0"/>
              </a:rPr>
              <a:t>internasional</a:t>
            </a:r>
            <a:r>
              <a:rPr lang="en-US" sz="2800" dirty="0">
                <a:latin typeface="Montserrat Light" panose="00000400000000000000" pitchFamily="50" charset="0"/>
              </a:rPr>
              <a:t>/</a:t>
            </a:r>
            <a:r>
              <a:rPr lang="en-US" sz="2800" dirty="0" err="1">
                <a:latin typeface="Montserrat Light" panose="00000400000000000000" pitchFamily="50" charset="0"/>
              </a:rPr>
              <a:t>jurnal</a:t>
            </a:r>
            <a:r>
              <a:rPr lang="en-US" sz="2800" dirty="0">
                <a:latin typeface="Montserrat Light" panose="00000400000000000000" pitchFamily="50" charset="0"/>
              </a:rPr>
              <a:t> </a:t>
            </a:r>
            <a:r>
              <a:rPr lang="en-US" sz="2800" dirty="0" err="1">
                <a:latin typeface="Montserrat Light" panose="00000400000000000000" pitchFamily="50" charset="0"/>
              </a:rPr>
              <a:t>internasional</a:t>
            </a:r>
            <a:r>
              <a:rPr lang="en-US" sz="2800" dirty="0">
                <a:latin typeface="Montserrat Light" panose="00000400000000000000" pitchFamily="50" charset="0"/>
              </a:rPr>
              <a:t> </a:t>
            </a:r>
            <a:r>
              <a:rPr lang="en-US" sz="2800" dirty="0" err="1">
                <a:latin typeface="Montserrat Light" panose="00000400000000000000" pitchFamily="50" charset="0"/>
              </a:rPr>
              <a:t>bereputasi</a:t>
            </a:r>
            <a:r>
              <a:rPr lang="en-US" sz="2800" dirty="0">
                <a:latin typeface="Montserrat Light" panose="00000400000000000000" pitchFamily="50" charset="0"/>
              </a:rPr>
              <a:t> </a:t>
            </a:r>
            <a:r>
              <a:rPr lang="en-US" sz="2800" dirty="0" err="1">
                <a:latin typeface="Montserrat Light" panose="00000400000000000000" pitchFamily="50" charset="0"/>
              </a:rPr>
              <a:t>dimaksud</a:t>
            </a:r>
            <a:r>
              <a:rPr lang="en-US" sz="2800" dirty="0">
                <a:latin typeface="Montserrat Light" panose="00000400000000000000" pitchFamily="50" charset="0"/>
              </a:rPr>
              <a:t> </a:t>
            </a:r>
            <a:r>
              <a:rPr lang="en-US" sz="2800" dirty="0" err="1">
                <a:latin typeface="Montserrat Light" panose="00000400000000000000" pitchFamily="50" charset="0"/>
              </a:rPr>
              <a:t>bersifat</a:t>
            </a:r>
            <a:r>
              <a:rPr lang="en-US" sz="2800" dirty="0">
                <a:latin typeface="Montserrat Light" panose="00000400000000000000" pitchFamily="50" charset="0"/>
              </a:rPr>
              <a:t> </a:t>
            </a:r>
            <a:r>
              <a:rPr lang="en-US" sz="2800" dirty="0" err="1">
                <a:latin typeface="Montserrat Light" panose="00000400000000000000" pitchFamily="50" charset="0"/>
              </a:rPr>
              <a:t>melekat</a:t>
            </a:r>
            <a:r>
              <a:rPr lang="en-US" sz="2800" dirty="0">
                <a:latin typeface="Montserrat Light" panose="00000400000000000000" pitchFamily="50" charset="0"/>
              </a:rPr>
              <a:t> </a:t>
            </a:r>
            <a:r>
              <a:rPr lang="en-US" sz="2800" dirty="0" err="1">
                <a:latin typeface="Montserrat Light" panose="00000400000000000000" pitchFamily="50" charset="0"/>
              </a:rPr>
              <a:t>sebagai</a:t>
            </a:r>
            <a:r>
              <a:rPr lang="en-US" sz="2800" dirty="0">
                <a:latin typeface="Montserrat Light" panose="00000400000000000000" pitchFamily="50" charset="0"/>
              </a:rPr>
              <a:t> </a:t>
            </a:r>
            <a:r>
              <a:rPr lang="en-US" sz="2800" dirty="0" err="1">
                <a:latin typeface="Montserrat Light" panose="00000400000000000000" pitchFamily="50" charset="0"/>
              </a:rPr>
              <a:t>karya</a:t>
            </a:r>
            <a:r>
              <a:rPr lang="en-US" sz="2800" dirty="0">
                <a:latin typeface="Montserrat Light" panose="00000400000000000000" pitchFamily="50" charset="0"/>
              </a:rPr>
              <a:t> </a:t>
            </a:r>
            <a:r>
              <a:rPr lang="en-US" sz="2800" dirty="0" err="1">
                <a:latin typeface="Montserrat Light" panose="00000400000000000000" pitchFamily="50" charset="0"/>
              </a:rPr>
              <a:t>dosen</a:t>
            </a:r>
            <a:r>
              <a:rPr lang="en-US" sz="2800" dirty="0">
                <a:latin typeface="Montserrat Light" panose="00000400000000000000" pitchFamily="50" charset="0"/>
              </a:rPr>
              <a:t> </a:t>
            </a:r>
            <a:r>
              <a:rPr lang="en-US" sz="2800" dirty="0" err="1">
                <a:latin typeface="Montserrat Light" panose="00000400000000000000" pitchFamily="50" charset="0"/>
              </a:rPr>
              <a:t>dan</a:t>
            </a:r>
            <a:r>
              <a:rPr lang="en-US" sz="2800" dirty="0">
                <a:latin typeface="Montserrat Light" panose="00000400000000000000" pitchFamily="50" charset="0"/>
              </a:rPr>
              <a:t> </a:t>
            </a:r>
            <a:r>
              <a:rPr lang="en-US" sz="2800" dirty="0" err="1">
                <a:latin typeface="Montserrat Light" panose="00000400000000000000" pitchFamily="50" charset="0"/>
              </a:rPr>
              <a:t>dapat</a:t>
            </a:r>
            <a:r>
              <a:rPr lang="en-US" sz="2800" dirty="0">
                <a:latin typeface="Montserrat Light" panose="00000400000000000000" pitchFamily="50" charset="0"/>
              </a:rPr>
              <a:t> </a:t>
            </a:r>
            <a:r>
              <a:rPr lang="en-US" sz="2800" dirty="0" err="1">
                <a:latin typeface="Montserrat Light" panose="00000400000000000000" pitchFamily="50" charset="0"/>
              </a:rPr>
              <a:t>digunakan</a:t>
            </a:r>
            <a:r>
              <a:rPr lang="en-US" sz="2800" dirty="0">
                <a:latin typeface="Montserrat Light" panose="00000400000000000000" pitchFamily="50" charset="0"/>
              </a:rPr>
              <a:t> </a:t>
            </a:r>
            <a:r>
              <a:rPr lang="en-US" sz="2800" dirty="0" err="1">
                <a:latin typeface="Montserrat Light" panose="00000400000000000000" pitchFamily="50" charset="0"/>
              </a:rPr>
              <a:t>untuk</a:t>
            </a:r>
            <a:r>
              <a:rPr lang="en-US" sz="2800" dirty="0">
                <a:latin typeface="Montserrat Light" panose="00000400000000000000" pitchFamily="50" charset="0"/>
              </a:rPr>
              <a:t> </a:t>
            </a:r>
            <a:r>
              <a:rPr lang="en-US" sz="2800" dirty="0" err="1">
                <a:latin typeface="Montserrat Light" panose="00000400000000000000" pitchFamily="50" charset="0"/>
              </a:rPr>
              <a:t>kenaikan</a:t>
            </a:r>
            <a:r>
              <a:rPr lang="en-US" sz="2800" dirty="0">
                <a:latin typeface="Montserrat Light" panose="00000400000000000000" pitchFamily="50" charset="0"/>
              </a:rPr>
              <a:t> </a:t>
            </a:r>
            <a:r>
              <a:rPr lang="en-US" sz="2800" dirty="0" err="1">
                <a:latin typeface="Montserrat Light" panose="00000400000000000000" pitchFamily="50" charset="0"/>
              </a:rPr>
              <a:t>pangkat</a:t>
            </a:r>
            <a:r>
              <a:rPr lang="en-US" sz="2800" dirty="0">
                <a:latin typeface="Montserrat Light" panose="00000400000000000000" pitchFamily="50" charset="0"/>
              </a:rPr>
              <a:t>/</a:t>
            </a:r>
            <a:r>
              <a:rPr lang="en-US" sz="2800" dirty="0" err="1">
                <a:latin typeface="Montserrat Light" panose="00000400000000000000" pitchFamily="50" charset="0"/>
              </a:rPr>
              <a:t>jabatan</a:t>
            </a:r>
            <a:r>
              <a:rPr lang="en-US" sz="2800" dirty="0">
                <a:latin typeface="Montserrat Light" panose="00000400000000000000" pitchFamily="50" charset="0"/>
              </a:rPr>
              <a:t> </a:t>
            </a:r>
            <a:r>
              <a:rPr lang="en-US" sz="2800" dirty="0" err="1">
                <a:latin typeface="Montserrat Light" panose="00000400000000000000" pitchFamily="50" charset="0"/>
              </a:rPr>
              <a:t>ketika</a:t>
            </a:r>
            <a:r>
              <a:rPr lang="en-US" sz="2800" dirty="0">
                <a:latin typeface="Montserrat Light" panose="00000400000000000000" pitchFamily="50" charset="0"/>
              </a:rPr>
              <a:t> yang </a:t>
            </a:r>
            <a:r>
              <a:rPr lang="en-US" sz="2800" dirty="0" err="1">
                <a:latin typeface="Montserrat Light" panose="00000400000000000000" pitchFamily="50" charset="0"/>
              </a:rPr>
              <a:t>bersangkutan</a:t>
            </a:r>
            <a:r>
              <a:rPr lang="en-US" sz="2800" dirty="0">
                <a:latin typeface="Montserrat Light" panose="00000400000000000000" pitchFamily="50" charset="0"/>
              </a:rPr>
              <a:t> </a:t>
            </a:r>
            <a:r>
              <a:rPr lang="en-US" sz="2800" dirty="0" err="1">
                <a:latin typeface="Montserrat Light" panose="00000400000000000000" pitchFamily="50" charset="0"/>
              </a:rPr>
              <a:t>telah</a:t>
            </a:r>
            <a:r>
              <a:rPr lang="en-US" sz="2800" dirty="0">
                <a:latin typeface="Montserrat Light" panose="00000400000000000000" pitchFamily="50" charset="0"/>
              </a:rPr>
              <a:t> </a:t>
            </a:r>
            <a:r>
              <a:rPr lang="en-US" sz="2800" dirty="0" err="1">
                <a:latin typeface="Montserrat Light" panose="00000400000000000000" pitchFamily="50" charset="0"/>
              </a:rPr>
              <a:t>menyelesaikan</a:t>
            </a:r>
            <a:r>
              <a:rPr lang="en-US" sz="2800" dirty="0">
                <a:latin typeface="Montserrat Light" panose="00000400000000000000" pitchFamily="50" charset="0"/>
              </a:rPr>
              <a:t> </a:t>
            </a:r>
            <a:r>
              <a:rPr lang="en-US" sz="2800" dirty="0" err="1">
                <a:latin typeface="Montserrat Light" panose="00000400000000000000" pitchFamily="50" charset="0"/>
              </a:rPr>
              <a:t>pendidikan</a:t>
            </a:r>
            <a:r>
              <a:rPr lang="en-US" sz="2800" dirty="0">
                <a:latin typeface="Montserrat Light" panose="00000400000000000000" pitchFamily="50" charset="0"/>
              </a:rPr>
              <a:t> </a:t>
            </a:r>
            <a:r>
              <a:rPr lang="en-US" sz="2800" dirty="0" err="1">
                <a:latin typeface="Montserrat Light" panose="00000400000000000000" pitchFamily="50" charset="0"/>
              </a:rPr>
              <a:t>sekolah</a:t>
            </a:r>
            <a:endParaRPr lang="en-US" sz="28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2912742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Jenjang pangkat, golongan ruang Jabatan akademik dosen</a:t>
            </a:r>
            <a:endParaRPr lang="id-ID"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317505" y="1993288"/>
            <a:ext cx="10218602" cy="1461121"/>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Profesor :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400" b="0" i="0" u="none" strike="noStrike" kern="1200" cap="none" spc="0" normalizeH="0" baseline="0" noProof="0" dirty="0" smtClean="0">
                <a:ln>
                  <a:noFill/>
                </a:ln>
                <a:solidFill>
                  <a:schemeClr val="tx1"/>
                </a:solidFill>
                <a:effectLst/>
                <a:uLnTx/>
                <a:uFillTx/>
                <a:latin typeface="Sosa" pitchFamily="2" charset="0"/>
              </a:rPr>
              <a:t>l</a:t>
            </a:r>
            <a:r>
              <a:rPr kumimoji="0" lang="id-ID" sz="2400" b="0" i="0" u="none" strike="noStrike" kern="1200" cap="none" spc="0" normalizeH="0" noProof="0" dirty="0" smtClean="0">
                <a:ln>
                  <a:noFill/>
                </a:ln>
                <a:solidFill>
                  <a:schemeClr val="tx1"/>
                </a:solidFill>
                <a:effectLst/>
                <a:uLnTx/>
                <a:uFillTx/>
                <a:latin typeface="Montserrat Light" pitchFamily="50" charset="0"/>
              </a:rPr>
              <a:t> </a:t>
            </a:r>
            <a:r>
              <a:rPr kumimoji="0" lang="id-ID" sz="2400" b="0" i="0" u="none" strike="noStrike" kern="1200" cap="none" spc="0" normalizeH="0" baseline="0" noProof="0" dirty="0" smtClean="0">
                <a:ln>
                  <a:noFill/>
                </a:ln>
                <a:solidFill>
                  <a:schemeClr val="tx1"/>
                </a:solidFill>
                <a:effectLst/>
                <a:uLnTx/>
                <a:uFillTx/>
                <a:latin typeface="Montserrat Light" pitchFamily="50" charset="0"/>
              </a:rPr>
              <a:t>pangkat</a:t>
            </a:r>
            <a:r>
              <a:rPr kumimoji="0" lang="id-ID" sz="2400" b="0" i="0" u="none" strike="noStrike" kern="1200" cap="none" spc="0" normalizeH="0" baseline="0" noProof="0" dirty="0" smtClean="0">
                <a:ln>
                  <a:noFill/>
                </a:ln>
                <a:solidFill>
                  <a:schemeClr val="tx1"/>
                </a:solidFill>
                <a:effectLst/>
                <a:uLnTx/>
                <a:uFillTx/>
                <a:latin typeface="Montserrat Light" pitchFamily="50" charset="0"/>
                <a:ea typeface="+mn-ea"/>
                <a:cs typeface="+mn-cs"/>
              </a:rPr>
              <a:t> Pembina Utama Madya, golongan ruang IV/d</a:t>
            </a:r>
          </a:p>
          <a:p>
            <a:pPr lvl="0">
              <a:lnSpc>
                <a:spcPct val="90000"/>
              </a:lnSpc>
              <a:spcBef>
                <a:spcPts val="1000"/>
              </a:spcBef>
            </a:pPr>
            <a:r>
              <a:rPr lang="id-ID" sz="2400" dirty="0" smtClean="0">
                <a:latin typeface="Sosa" pitchFamily="2" charset="0"/>
              </a:rPr>
              <a:t>l</a:t>
            </a:r>
            <a:r>
              <a:rPr lang="id-ID" sz="2400" dirty="0" smtClean="0">
                <a:latin typeface="Montserrat Light" pitchFamily="50" charset="0"/>
              </a:rPr>
              <a:t> pangkat Pembina Utama, golongan ruang IV/e</a:t>
            </a:r>
            <a:endParaRPr kumimoji="0" lang="en-US" sz="24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68460" y="2374678"/>
            <a:ext cx="8213791" cy="2246769"/>
          </a:xfrm>
          <a:prstGeom prst="rect">
            <a:avLst/>
          </a:prstGeom>
        </p:spPr>
        <p:txBody>
          <a:bodyPr wrap="square">
            <a:spAutoFit/>
          </a:bodyPr>
          <a:lstStyle/>
          <a:p>
            <a:r>
              <a:rPr lang="en-US" sz="2800" dirty="0" err="1">
                <a:latin typeface="Montserrat Light" panose="00000400000000000000" pitchFamily="50" charset="0"/>
              </a:rPr>
              <a:t>Karya</a:t>
            </a:r>
            <a:r>
              <a:rPr lang="en-US" sz="2800" dirty="0">
                <a:latin typeface="Montserrat Light" panose="00000400000000000000" pitchFamily="50" charset="0"/>
              </a:rPr>
              <a:t> </a:t>
            </a:r>
            <a:r>
              <a:rPr lang="en-US" sz="2800" dirty="0" err="1" smtClean="0">
                <a:latin typeface="Montserrat Light" panose="00000400000000000000" pitchFamily="50" charset="0"/>
              </a:rPr>
              <a:t>ciptaan</a:t>
            </a:r>
            <a:r>
              <a:rPr lang="en-US" sz="2800" dirty="0" smtClean="0">
                <a:latin typeface="Montserrat Light" panose="00000400000000000000" pitchFamily="50" charset="0"/>
              </a:rPr>
              <a:t> yang </a:t>
            </a:r>
            <a:r>
              <a:rPr lang="en-US" sz="2800" dirty="0" err="1" smtClean="0">
                <a:latin typeface="Montserrat Light" panose="00000400000000000000" pitchFamily="50" charset="0"/>
              </a:rPr>
              <a:t>telah</a:t>
            </a:r>
            <a:r>
              <a:rPr lang="en-US" sz="2800" dirty="0" smtClean="0">
                <a:latin typeface="Montserrat Light" panose="00000400000000000000" pitchFamily="50" charset="0"/>
              </a:rPr>
              <a:t> </a:t>
            </a:r>
            <a:r>
              <a:rPr lang="en-US" sz="2800" dirty="0" err="1" smtClean="0">
                <a:latin typeface="Montserrat Light" panose="00000400000000000000" pitchFamily="50" charset="0"/>
              </a:rPr>
              <a:t>memiliki</a:t>
            </a:r>
            <a:r>
              <a:rPr lang="en-US" sz="2800" dirty="0" smtClean="0">
                <a:latin typeface="Montserrat Light" panose="00000400000000000000" pitchFamily="50" charset="0"/>
              </a:rPr>
              <a:t> </a:t>
            </a:r>
            <a:r>
              <a:rPr lang="en-US" sz="2800" dirty="0" err="1" smtClean="0">
                <a:latin typeface="Montserrat Light" panose="00000400000000000000" pitchFamily="50" charset="0"/>
              </a:rPr>
              <a:t>sertifikat</a:t>
            </a:r>
            <a:r>
              <a:rPr lang="en-US" sz="2800" dirty="0" smtClean="0">
                <a:latin typeface="Montserrat Light" panose="00000400000000000000" pitchFamily="50" charset="0"/>
              </a:rPr>
              <a:t> </a:t>
            </a:r>
            <a:r>
              <a:rPr lang="en-US" sz="2800" dirty="0" err="1" smtClean="0">
                <a:latin typeface="Montserrat Light" panose="00000400000000000000" pitchFamily="50" charset="0"/>
              </a:rPr>
              <a:t>dari</a:t>
            </a:r>
            <a:r>
              <a:rPr lang="en-US" sz="2800" dirty="0" smtClean="0">
                <a:latin typeface="Montserrat Light" panose="00000400000000000000" pitchFamily="50" charset="0"/>
              </a:rPr>
              <a:t> </a:t>
            </a:r>
            <a:r>
              <a:rPr lang="en-US" sz="2800" dirty="0" err="1" smtClean="0">
                <a:latin typeface="Montserrat Light" panose="00000400000000000000" pitchFamily="50" charset="0"/>
              </a:rPr>
              <a:t>Kemenkumham</a:t>
            </a:r>
            <a:r>
              <a:rPr lang="en-US" sz="2800" dirty="0" smtClean="0">
                <a:latin typeface="Montserrat Light" panose="00000400000000000000" pitchFamily="50" charset="0"/>
              </a:rPr>
              <a:t> </a:t>
            </a:r>
            <a:r>
              <a:rPr lang="en-US" sz="2800" dirty="0" err="1" smtClean="0">
                <a:latin typeface="Montserrat Light" panose="00000400000000000000" pitchFamily="50" charset="0"/>
              </a:rPr>
              <a:t>diakui</a:t>
            </a:r>
            <a:r>
              <a:rPr lang="en-US" sz="2800" dirty="0" smtClean="0">
                <a:latin typeface="Montserrat Light" panose="00000400000000000000" pitchFamily="50" charset="0"/>
              </a:rPr>
              <a:t> paling </a:t>
            </a:r>
            <a:r>
              <a:rPr lang="en-US" sz="2800" dirty="0" err="1" smtClean="0">
                <a:latin typeface="Montserrat Light" panose="00000400000000000000" pitchFamily="50" charset="0"/>
              </a:rPr>
              <a:t>banyak</a:t>
            </a:r>
            <a:r>
              <a:rPr lang="en-US" sz="2800" dirty="0" smtClean="0">
                <a:latin typeface="Montserrat Light" panose="00000400000000000000" pitchFamily="50" charset="0"/>
              </a:rPr>
              <a:t> 2 (</a:t>
            </a:r>
            <a:r>
              <a:rPr lang="en-US" sz="2800" dirty="0" err="1" smtClean="0">
                <a:latin typeface="Montserrat Light" panose="00000400000000000000" pitchFamily="50" charset="0"/>
              </a:rPr>
              <a:t>dua</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per semester </a:t>
            </a:r>
            <a:r>
              <a:rPr lang="en-US" sz="2800" dirty="0" err="1" smtClean="0">
                <a:latin typeface="Montserrat Light" panose="00000400000000000000" pitchFamily="50" charset="0"/>
              </a:rPr>
              <a:t>dengan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angka</a:t>
            </a:r>
            <a:r>
              <a:rPr lang="en-US" sz="2800" dirty="0" smtClean="0">
                <a:latin typeface="Montserrat Light" panose="00000400000000000000" pitchFamily="50" charset="0"/>
              </a:rPr>
              <a:t> </a:t>
            </a:r>
            <a:r>
              <a:rPr lang="en-US" sz="2800" dirty="0" err="1" smtClean="0">
                <a:latin typeface="Montserrat Light" panose="00000400000000000000" pitchFamily="50" charset="0"/>
              </a:rPr>
              <a:t>kredit</a:t>
            </a:r>
            <a:r>
              <a:rPr lang="en-US" sz="2800" dirty="0" smtClean="0">
                <a:latin typeface="Montserrat Light" panose="00000400000000000000" pitchFamily="50" charset="0"/>
              </a:rPr>
              <a:t> </a:t>
            </a:r>
            <a:r>
              <a:rPr lang="en-US" sz="2800" dirty="0" err="1" smtClean="0">
                <a:latin typeface="Montserrat Light" panose="00000400000000000000" pitchFamily="50" charset="0"/>
              </a:rPr>
              <a:t>maksimal</a:t>
            </a:r>
            <a:r>
              <a:rPr lang="en-US" sz="2800" dirty="0" smtClean="0">
                <a:latin typeface="Montserrat Light" panose="00000400000000000000" pitchFamily="50" charset="0"/>
              </a:rPr>
              <a:t> </a:t>
            </a:r>
            <a:r>
              <a:rPr lang="en-US" sz="2800" dirty="0" err="1" smtClean="0">
                <a:latin typeface="Montserrat Light" panose="00000400000000000000" pitchFamily="50" charset="0"/>
              </a:rPr>
              <a:t>setiap</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15 </a:t>
            </a:r>
            <a:r>
              <a:rPr lang="en-US" sz="2800" dirty="0" err="1" smtClean="0">
                <a:latin typeface="Montserrat Light" panose="00000400000000000000" pitchFamily="50" charset="0"/>
              </a:rPr>
              <a:t>ak</a:t>
            </a:r>
            <a:r>
              <a:rPr lang="en-US" sz="2800" dirty="0" smtClean="0">
                <a:latin typeface="Montserrat Light" panose="00000400000000000000" pitchFamily="50" charset="0"/>
              </a:rPr>
              <a:t>.</a:t>
            </a:r>
            <a:endParaRPr lang="en-US" sz="28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291274205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03145" y="432613"/>
            <a:ext cx="8213791" cy="5693866"/>
          </a:xfrm>
          <a:prstGeom prst="rect">
            <a:avLst/>
          </a:prstGeom>
        </p:spPr>
        <p:txBody>
          <a:bodyPr wrap="square">
            <a:spAutoFit/>
          </a:bodyPr>
          <a:lstStyle/>
          <a:p>
            <a:r>
              <a:rPr lang="en-US" sz="2800" dirty="0" err="1">
                <a:latin typeface="Montserrat Light" panose="00000400000000000000" pitchFamily="50" charset="0"/>
              </a:rPr>
              <a:t>Karya</a:t>
            </a:r>
            <a:r>
              <a:rPr lang="en-US" sz="2800" dirty="0">
                <a:latin typeface="Montserrat Light" panose="00000400000000000000" pitchFamily="50" charset="0"/>
              </a:rPr>
              <a:t> </a:t>
            </a:r>
            <a:r>
              <a:rPr lang="en-US" sz="2800" dirty="0" err="1" smtClean="0">
                <a:latin typeface="Montserrat Light" panose="00000400000000000000" pitchFamily="50" charset="0"/>
              </a:rPr>
              <a:t>ilmiah</a:t>
            </a:r>
            <a:r>
              <a:rPr lang="en-US" sz="2800" dirty="0" smtClean="0">
                <a:latin typeface="Montserrat Light" panose="00000400000000000000" pitchFamily="50" charset="0"/>
              </a:rPr>
              <a:t> yang </a:t>
            </a:r>
            <a:r>
              <a:rPr lang="en-US" sz="2800" dirty="0" err="1" smtClean="0">
                <a:latin typeface="Montserrat Light" panose="00000400000000000000" pitchFamily="50" charset="0"/>
              </a:rPr>
              <a:t>dipresentasikan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dalam</a:t>
            </a:r>
            <a:r>
              <a:rPr lang="en-US" sz="2800" dirty="0" smtClean="0">
                <a:latin typeface="Montserrat Light" panose="00000400000000000000" pitchFamily="50" charset="0"/>
              </a:rPr>
              <a:t> </a:t>
            </a:r>
            <a:r>
              <a:rPr lang="en-US" sz="2800" dirty="0" err="1" smtClean="0">
                <a:latin typeface="Montserrat Light" panose="00000400000000000000" pitchFamily="50" charset="0"/>
              </a:rPr>
              <a:t>konferensi</a:t>
            </a:r>
            <a:r>
              <a:rPr lang="en-US" sz="2800" dirty="0" smtClean="0">
                <a:latin typeface="Montserrat Light" panose="00000400000000000000" pitchFamily="50" charset="0"/>
              </a:rPr>
              <a:t> </a:t>
            </a:r>
            <a:r>
              <a:rPr lang="en-US" sz="2800" dirty="0" err="1" smtClean="0">
                <a:latin typeface="Montserrat Light" panose="00000400000000000000" pitchFamily="50" charset="0"/>
              </a:rPr>
              <a:t>internasional</a:t>
            </a:r>
            <a:r>
              <a:rPr lang="en-US" sz="2800" dirty="0" smtClean="0">
                <a:latin typeface="Montserrat Light" panose="00000400000000000000" pitchFamily="50" charset="0"/>
              </a:rPr>
              <a:t> yang </a:t>
            </a:r>
            <a:r>
              <a:rPr lang="en-US" sz="2800" dirty="0" err="1" smtClean="0">
                <a:latin typeface="Montserrat Light" panose="00000400000000000000" pitchFamily="50" charset="0"/>
              </a:rPr>
              <a:t>diselenggarakan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oleh</a:t>
            </a:r>
            <a:r>
              <a:rPr lang="en-US" sz="2800" dirty="0" smtClean="0">
                <a:latin typeface="Montserrat Light" panose="00000400000000000000" pitchFamily="50" charset="0"/>
              </a:rPr>
              <a:t> </a:t>
            </a:r>
            <a:r>
              <a:rPr lang="en-US" sz="2800" dirty="0" err="1" smtClean="0">
                <a:latin typeface="Montserrat Light" panose="00000400000000000000" pitchFamily="50" charset="0"/>
              </a:rPr>
              <a:t>organisasi</a:t>
            </a:r>
            <a:r>
              <a:rPr lang="en-US" sz="2800" dirty="0" smtClean="0">
                <a:latin typeface="Montserrat Light" panose="00000400000000000000" pitchFamily="50" charset="0"/>
              </a:rPr>
              <a:t> </a:t>
            </a:r>
            <a:r>
              <a:rPr lang="en-US" sz="2800" dirty="0" err="1" smtClean="0">
                <a:latin typeface="Montserrat Light" panose="00000400000000000000" pitchFamily="50" charset="0"/>
              </a:rPr>
              <a:t>profesi</a:t>
            </a:r>
            <a:r>
              <a:rPr lang="en-US" sz="2800" dirty="0" smtClean="0">
                <a:latin typeface="Montserrat Light" panose="00000400000000000000" pitchFamily="50" charset="0"/>
              </a:rPr>
              <a:t> </a:t>
            </a:r>
            <a:r>
              <a:rPr lang="en-US" sz="2800" dirty="0" err="1" smtClean="0">
                <a:latin typeface="Montserrat Light" panose="00000400000000000000" pitchFamily="50" charset="0"/>
              </a:rPr>
              <a:t>atau</a:t>
            </a:r>
            <a:r>
              <a:rPr lang="en-US" sz="2800" dirty="0" smtClean="0">
                <a:latin typeface="Montserrat Light" panose="00000400000000000000" pitchFamily="50" charset="0"/>
              </a:rPr>
              <a:t> </a:t>
            </a:r>
            <a:r>
              <a:rPr lang="en-US" sz="2800" dirty="0" err="1" smtClean="0">
                <a:latin typeface="Montserrat Light" panose="00000400000000000000" pitchFamily="50" charset="0"/>
              </a:rPr>
              <a:t>konsorsia</a:t>
            </a:r>
            <a:r>
              <a:rPr lang="en-US" sz="2800" dirty="0" smtClean="0">
                <a:latin typeface="Montserrat Light" panose="00000400000000000000" pitchFamily="50" charset="0"/>
              </a:rPr>
              <a:t> </a:t>
            </a:r>
            <a:r>
              <a:rPr lang="en-US" sz="2800" dirty="0" err="1" smtClean="0">
                <a:latin typeface="Montserrat Light" panose="00000400000000000000" pitchFamily="50" charset="0"/>
              </a:rPr>
              <a:t>bidang</a:t>
            </a:r>
            <a:r>
              <a:rPr lang="en-US" sz="2800" dirty="0" smtClean="0">
                <a:latin typeface="Montserrat Light" panose="00000400000000000000" pitchFamily="50" charset="0"/>
              </a:rPr>
              <a:t> </a:t>
            </a:r>
            <a:r>
              <a:rPr lang="en-US" sz="2800" dirty="0" err="1" smtClean="0">
                <a:latin typeface="Montserrat Light" panose="00000400000000000000" pitchFamily="50" charset="0"/>
              </a:rPr>
              <a:t>ilmu</a:t>
            </a:r>
            <a:r>
              <a:rPr lang="en-US" sz="2800" dirty="0" smtClean="0">
                <a:latin typeface="Montserrat Light" panose="00000400000000000000" pitchFamily="50" charset="0"/>
              </a:rPr>
              <a:t> </a:t>
            </a:r>
            <a:r>
              <a:rPr lang="en-US" sz="2800" dirty="0" err="1" smtClean="0">
                <a:latin typeface="Montserrat Light" panose="00000400000000000000" pitchFamily="50" charset="0"/>
              </a:rPr>
              <a:t>dan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dipublikasikan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dalam</a:t>
            </a:r>
            <a:r>
              <a:rPr lang="en-US" sz="2800" dirty="0" smtClean="0">
                <a:latin typeface="Montserrat Light" panose="00000400000000000000" pitchFamily="50" charset="0"/>
              </a:rPr>
              <a:t> </a:t>
            </a:r>
            <a:r>
              <a:rPr lang="en-US" sz="2800" dirty="0" err="1" smtClean="0">
                <a:latin typeface="Montserrat Light" panose="00000400000000000000" pitchFamily="50" charset="0"/>
              </a:rPr>
              <a:t>prosiding</a:t>
            </a:r>
            <a:r>
              <a:rPr lang="en-US" sz="2800" dirty="0" smtClean="0">
                <a:latin typeface="Montserrat Light" panose="00000400000000000000" pitchFamily="50" charset="0"/>
              </a:rPr>
              <a:t> </a:t>
            </a:r>
            <a:r>
              <a:rPr lang="en-US" sz="2800" dirty="0" err="1" smtClean="0">
                <a:latin typeface="Montserrat Light" panose="00000400000000000000" pitchFamily="50" charset="0"/>
              </a:rPr>
              <a:t>internasional</a:t>
            </a:r>
            <a:r>
              <a:rPr lang="en-US" sz="2800" dirty="0" smtClean="0">
                <a:latin typeface="Montserrat Light" panose="00000400000000000000" pitchFamily="50" charset="0"/>
              </a:rPr>
              <a:t> yang </a:t>
            </a:r>
            <a:r>
              <a:rPr lang="en-US" sz="2800" dirty="0" err="1" smtClean="0">
                <a:latin typeface="Montserrat Light" panose="00000400000000000000" pitchFamily="50" charset="0"/>
              </a:rPr>
              <a:t>terindeks</a:t>
            </a:r>
            <a:r>
              <a:rPr lang="en-US" sz="2800" dirty="0" smtClean="0">
                <a:latin typeface="Montserrat Light" panose="00000400000000000000" pitchFamily="50" charset="0"/>
              </a:rPr>
              <a:t> Scopus, </a:t>
            </a:r>
            <a:r>
              <a:rPr lang="en-US" sz="2800" dirty="0" err="1" smtClean="0">
                <a:latin typeface="Montserrat Light" panose="00000400000000000000" pitchFamily="50" charset="0"/>
              </a:rPr>
              <a:t>maka</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a:t>
            </a:r>
            <a:r>
              <a:rPr lang="en-US" sz="2800" dirty="0" err="1" smtClean="0">
                <a:latin typeface="Montserrat Light" panose="00000400000000000000" pitchFamily="50" charset="0"/>
              </a:rPr>
              <a:t>ilmiah</a:t>
            </a:r>
            <a:r>
              <a:rPr lang="en-US" sz="2800" dirty="0" smtClean="0">
                <a:latin typeface="Montserrat Light" panose="00000400000000000000" pitchFamily="50" charset="0"/>
              </a:rPr>
              <a:t> </a:t>
            </a:r>
            <a:r>
              <a:rPr lang="en-US" sz="2800" dirty="0" err="1" smtClean="0">
                <a:latin typeface="Montserrat Light" panose="00000400000000000000" pitchFamily="50" charset="0"/>
              </a:rPr>
              <a:t>tersebut</a:t>
            </a:r>
            <a:r>
              <a:rPr lang="en-US" sz="2800" dirty="0" smtClean="0">
                <a:latin typeface="Montserrat Light" panose="00000400000000000000" pitchFamily="50" charset="0"/>
              </a:rPr>
              <a:t> </a:t>
            </a:r>
            <a:r>
              <a:rPr lang="en-US" sz="2800" dirty="0" err="1" smtClean="0">
                <a:latin typeface="Montserrat Light" panose="00000400000000000000" pitchFamily="50" charset="0"/>
              </a:rPr>
              <a:t>dinilai</a:t>
            </a:r>
            <a:r>
              <a:rPr lang="en-US" sz="2800" dirty="0" smtClean="0">
                <a:latin typeface="Montserrat Light" panose="00000400000000000000" pitchFamily="50" charset="0"/>
              </a:rPr>
              <a:t> </a:t>
            </a:r>
            <a:r>
              <a:rPr lang="en-US" sz="2800" dirty="0" err="1" smtClean="0">
                <a:latin typeface="Montserrat Light" panose="00000400000000000000" pitchFamily="50" charset="0"/>
              </a:rPr>
              <a:t>sama</a:t>
            </a:r>
            <a:r>
              <a:rPr lang="en-US" sz="2800" dirty="0" smtClean="0">
                <a:latin typeface="Montserrat Light" panose="00000400000000000000" pitchFamily="50" charset="0"/>
              </a:rPr>
              <a:t> </a:t>
            </a:r>
            <a:r>
              <a:rPr lang="en-US" sz="2800" dirty="0" err="1" smtClean="0">
                <a:latin typeface="Montserrat Light" panose="00000400000000000000" pitchFamily="50" charset="0"/>
              </a:rPr>
              <a:t>dengan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a:t>
            </a:r>
            <a:r>
              <a:rPr lang="en-US" sz="2800" dirty="0" err="1" smtClean="0">
                <a:latin typeface="Montserrat Light" panose="00000400000000000000" pitchFamily="50" charset="0"/>
              </a:rPr>
              <a:t>ilmiah</a:t>
            </a:r>
            <a:r>
              <a:rPr lang="en-US" sz="2800" dirty="0" smtClean="0">
                <a:latin typeface="Montserrat Light" panose="00000400000000000000" pitchFamily="50" charset="0"/>
              </a:rPr>
              <a:t> yang </a:t>
            </a:r>
            <a:r>
              <a:rPr lang="en-US" sz="2800" dirty="0" err="1" smtClean="0">
                <a:latin typeface="Montserrat Light" panose="00000400000000000000" pitchFamily="50" charset="0"/>
              </a:rPr>
              <a:t>diterbitkan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pada</a:t>
            </a:r>
            <a:r>
              <a:rPr lang="en-US" sz="2800" dirty="0" smtClean="0">
                <a:latin typeface="Montserrat Light" panose="00000400000000000000" pitchFamily="50" charset="0"/>
              </a:rPr>
              <a:t> </a:t>
            </a:r>
            <a:r>
              <a:rPr lang="en-US" sz="2800" dirty="0" err="1" smtClean="0">
                <a:latin typeface="Montserrat Light" panose="00000400000000000000" pitchFamily="50" charset="0"/>
              </a:rPr>
              <a:t>jurnal</a:t>
            </a:r>
            <a:r>
              <a:rPr lang="en-US" sz="2800" dirty="0" smtClean="0">
                <a:latin typeface="Montserrat Light" panose="00000400000000000000" pitchFamily="50" charset="0"/>
              </a:rPr>
              <a:t> </a:t>
            </a:r>
            <a:r>
              <a:rPr lang="en-US" sz="2800" dirty="0" err="1" smtClean="0">
                <a:latin typeface="Montserrat Light" panose="00000400000000000000" pitchFamily="50" charset="0"/>
              </a:rPr>
              <a:t>internasional</a:t>
            </a:r>
            <a:r>
              <a:rPr lang="en-US" sz="2800" dirty="0" smtClean="0">
                <a:latin typeface="Montserrat Light" panose="00000400000000000000" pitchFamily="50" charset="0"/>
              </a:rPr>
              <a:t> </a:t>
            </a:r>
            <a:r>
              <a:rPr lang="en-US" sz="2800" dirty="0" err="1" smtClean="0">
                <a:latin typeface="Montserrat Light" panose="00000400000000000000" pitchFamily="50" charset="0"/>
              </a:rPr>
              <a:t>dengan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angka</a:t>
            </a:r>
            <a:r>
              <a:rPr lang="en-US" sz="2800" dirty="0" smtClean="0">
                <a:latin typeface="Montserrat Light" panose="00000400000000000000" pitchFamily="50" charset="0"/>
              </a:rPr>
              <a:t> </a:t>
            </a:r>
            <a:r>
              <a:rPr lang="en-US" sz="2800" dirty="0" err="1" smtClean="0">
                <a:latin typeface="Montserrat Light" panose="00000400000000000000" pitchFamily="50" charset="0"/>
              </a:rPr>
              <a:t>kredit</a:t>
            </a:r>
            <a:r>
              <a:rPr lang="en-US" sz="2800" dirty="0" smtClean="0">
                <a:latin typeface="Montserrat Light" panose="00000400000000000000" pitchFamily="50" charset="0"/>
              </a:rPr>
              <a:t> </a:t>
            </a:r>
            <a:r>
              <a:rPr lang="en-US" sz="2800" dirty="0" err="1" smtClean="0">
                <a:latin typeface="Montserrat Light" panose="00000400000000000000" pitchFamily="50" charset="0"/>
              </a:rPr>
              <a:t>setiap</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30 </a:t>
            </a:r>
            <a:r>
              <a:rPr lang="en-US" sz="2800" dirty="0" err="1" smtClean="0">
                <a:latin typeface="Montserrat Light" panose="00000400000000000000" pitchFamily="50" charset="0"/>
              </a:rPr>
              <a:t>ak</a:t>
            </a:r>
            <a:r>
              <a:rPr lang="en-US" sz="2800" dirty="0" smtClean="0">
                <a:latin typeface="Montserrat Light" panose="00000400000000000000" pitchFamily="50" charset="0"/>
              </a:rPr>
              <a:t>. </a:t>
            </a:r>
            <a:r>
              <a:rPr lang="en-US" sz="2800" dirty="0" err="1" smtClean="0">
                <a:latin typeface="Montserrat Light" panose="00000400000000000000" pitchFamily="50" charset="0"/>
              </a:rPr>
              <a:t>Karya</a:t>
            </a:r>
            <a:r>
              <a:rPr lang="en-US" sz="2800" dirty="0" smtClean="0">
                <a:latin typeface="Montserrat Light" panose="00000400000000000000" pitchFamily="50" charset="0"/>
              </a:rPr>
              <a:t> </a:t>
            </a:r>
            <a:r>
              <a:rPr lang="en-US" sz="2800" dirty="0" err="1" smtClean="0">
                <a:latin typeface="Montserrat Light" panose="00000400000000000000" pitchFamily="50" charset="0"/>
              </a:rPr>
              <a:t>ilmiah</a:t>
            </a:r>
            <a:r>
              <a:rPr lang="en-US" sz="2800" dirty="0" smtClean="0">
                <a:latin typeface="Montserrat Light" panose="00000400000000000000" pitchFamily="50" charset="0"/>
              </a:rPr>
              <a:t> </a:t>
            </a:r>
            <a:r>
              <a:rPr lang="en-US" sz="2800" dirty="0" err="1" smtClean="0">
                <a:latin typeface="Montserrat Light" panose="00000400000000000000" pitchFamily="50" charset="0"/>
              </a:rPr>
              <a:t>tidak</a:t>
            </a:r>
            <a:r>
              <a:rPr lang="en-US" sz="2800" dirty="0" smtClean="0">
                <a:latin typeface="Montserrat Light" panose="00000400000000000000" pitchFamily="50" charset="0"/>
              </a:rPr>
              <a:t> </a:t>
            </a:r>
            <a:r>
              <a:rPr lang="en-US" sz="2800" dirty="0" err="1" smtClean="0">
                <a:latin typeface="Montserrat Light" panose="00000400000000000000" pitchFamily="50" charset="0"/>
              </a:rPr>
              <a:t>dapat</a:t>
            </a:r>
            <a:r>
              <a:rPr lang="en-US" sz="2800" dirty="0" smtClean="0">
                <a:latin typeface="Montserrat Light" panose="00000400000000000000" pitchFamily="50" charset="0"/>
              </a:rPr>
              <a:t> </a:t>
            </a:r>
            <a:r>
              <a:rPr lang="en-US" sz="2800" dirty="0" err="1" smtClean="0">
                <a:latin typeface="Montserrat Light" panose="00000400000000000000" pitchFamily="50" charset="0"/>
              </a:rPr>
              <a:t>digunakan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untuk</a:t>
            </a:r>
            <a:r>
              <a:rPr lang="en-US" sz="2800" dirty="0" smtClean="0">
                <a:latin typeface="Montserrat Light" panose="00000400000000000000" pitchFamily="50" charset="0"/>
              </a:rPr>
              <a:t> </a:t>
            </a:r>
            <a:r>
              <a:rPr lang="en-US" sz="2800" dirty="0" err="1" smtClean="0">
                <a:latin typeface="Montserrat Light" panose="00000400000000000000" pitchFamily="50" charset="0"/>
              </a:rPr>
              <a:t>pemenuhan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persyaratan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khusus</a:t>
            </a:r>
            <a:r>
              <a:rPr lang="en-US" sz="2800" dirty="0" smtClean="0">
                <a:latin typeface="Montserrat Light" panose="00000400000000000000" pitchFamily="50" charset="0"/>
              </a:rPr>
              <a:t> </a:t>
            </a:r>
            <a:r>
              <a:rPr lang="en-US" sz="2800" dirty="0" err="1" smtClean="0">
                <a:latin typeface="Montserrat Light" panose="00000400000000000000" pitchFamily="50" charset="0"/>
              </a:rPr>
              <a:t>kenaikan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jabatan</a:t>
            </a:r>
            <a:r>
              <a:rPr lang="en-US" sz="2800" dirty="0" smtClean="0">
                <a:latin typeface="Montserrat Light" panose="00000400000000000000" pitchFamily="50" charset="0"/>
              </a:rPr>
              <a:t> </a:t>
            </a:r>
            <a:r>
              <a:rPr lang="en-US" sz="2800" dirty="0" err="1" smtClean="0">
                <a:latin typeface="Montserrat Light" panose="00000400000000000000" pitchFamily="50" charset="0"/>
              </a:rPr>
              <a:t>akademik</a:t>
            </a:r>
            <a:r>
              <a:rPr lang="en-US" sz="2800" dirty="0" smtClean="0">
                <a:latin typeface="Montserrat Light" panose="00000400000000000000" pitchFamily="50" charset="0"/>
              </a:rPr>
              <a:t>.</a:t>
            </a:r>
            <a:endParaRPr lang="en-US" sz="28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29127420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838200" y="365125"/>
            <a:ext cx="10515600" cy="1325563"/>
          </a:xfrm>
        </p:spPr>
        <p:txBody>
          <a:bodyPr>
            <a:normAutofit/>
          </a:bodyPr>
          <a:lstStyle/>
          <a:p>
            <a:r>
              <a:rPr lang="en-US" sz="4000" dirty="0" err="1" smtClean="0"/>
              <a:t>Jurnal</a:t>
            </a:r>
            <a:r>
              <a:rPr lang="en-US" sz="4000" dirty="0" smtClean="0"/>
              <a:t> </a:t>
            </a:r>
            <a:r>
              <a:rPr lang="en-US" sz="4000" dirty="0" err="1" smtClean="0"/>
              <a:t>nasional</a:t>
            </a:r>
            <a:endParaRPr lang="id-ID" sz="4000" dirty="0"/>
          </a:p>
        </p:txBody>
      </p:sp>
      <p:sp>
        <p:nvSpPr>
          <p:cNvPr id="9" name="Rectangle 8"/>
          <p:cNvSpPr/>
          <p:nvPr/>
        </p:nvSpPr>
        <p:spPr>
          <a:xfrm>
            <a:off x="790439" y="1281530"/>
            <a:ext cx="308850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Content Placeholder 2"/>
          <p:cNvSpPr>
            <a:spLocks noGrp="1"/>
          </p:cNvSpPr>
          <p:nvPr>
            <p:ph idx="1"/>
          </p:nvPr>
        </p:nvSpPr>
        <p:spPr>
          <a:xfrm>
            <a:off x="1310245" y="1739289"/>
            <a:ext cx="10218602" cy="987435"/>
          </a:xfrm>
        </p:spPr>
        <p:txBody>
          <a:bodyPr>
            <a:noAutofit/>
          </a:bodyPr>
          <a:lstStyle/>
          <a:p>
            <a:pPr marL="0" indent="0">
              <a:buNone/>
            </a:pPr>
            <a:r>
              <a:rPr lang="en-US" sz="2000" dirty="0" err="1" smtClean="0">
                <a:latin typeface="Montserrat Light" panose="00000400000000000000" pitchFamily="50" charset="0"/>
              </a:rPr>
              <a:t>Jurnal</a:t>
            </a:r>
            <a:r>
              <a:rPr lang="en-US" sz="2000" dirty="0" smtClean="0">
                <a:latin typeface="Montserrat Light" panose="00000400000000000000" pitchFamily="50" charset="0"/>
              </a:rPr>
              <a:t> </a:t>
            </a:r>
            <a:r>
              <a:rPr lang="en-US" sz="2000" dirty="0" err="1" smtClean="0">
                <a:latin typeface="Montserrat Light" panose="00000400000000000000" pitchFamily="50" charset="0"/>
              </a:rPr>
              <a:t>nasional</a:t>
            </a:r>
            <a:r>
              <a:rPr lang="en-US" sz="2000" dirty="0" smtClean="0">
                <a:latin typeface="Montserrat Light" panose="00000400000000000000" pitchFamily="50" charset="0"/>
              </a:rPr>
              <a:t> </a:t>
            </a:r>
            <a:r>
              <a:rPr lang="en-US" sz="2000" dirty="0" err="1" smtClean="0">
                <a:latin typeface="Montserrat Light" panose="00000400000000000000" pitchFamily="50" charset="0"/>
              </a:rPr>
              <a:t>berbahasa</a:t>
            </a:r>
            <a:r>
              <a:rPr lang="en-US" sz="2000" dirty="0" smtClean="0">
                <a:latin typeface="Montserrat Light" panose="00000400000000000000" pitchFamily="50" charset="0"/>
              </a:rPr>
              <a:t> Indonesia, </a:t>
            </a:r>
            <a:r>
              <a:rPr lang="en-US" sz="2000" dirty="0" err="1" smtClean="0">
                <a:latin typeface="Montserrat Light" panose="00000400000000000000" pitchFamily="50" charset="0"/>
              </a:rPr>
              <a:t>terindeks</a:t>
            </a:r>
            <a:r>
              <a:rPr lang="en-US" sz="2000" dirty="0" smtClean="0">
                <a:latin typeface="Montserrat Light" panose="00000400000000000000" pitchFamily="50" charset="0"/>
              </a:rPr>
              <a:t> </a:t>
            </a:r>
            <a:r>
              <a:rPr lang="en-US" sz="2000" dirty="0" err="1" smtClean="0">
                <a:latin typeface="Montserrat Light" panose="00000400000000000000" pitchFamily="50" charset="0"/>
              </a:rPr>
              <a:t>pada</a:t>
            </a:r>
            <a:r>
              <a:rPr lang="en-US" sz="2000" dirty="0" smtClean="0">
                <a:latin typeface="Montserrat Light" panose="00000400000000000000" pitchFamily="50" charset="0"/>
              </a:rPr>
              <a:t> basis data yang </a:t>
            </a:r>
            <a:r>
              <a:rPr lang="en-US" sz="2000" dirty="0" err="1" smtClean="0">
                <a:latin typeface="Montserrat Light" panose="00000400000000000000" pitchFamily="50" charset="0"/>
              </a:rPr>
              <a:t>diakui</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Kemristekdikti</a:t>
            </a:r>
            <a:r>
              <a:rPr lang="en-US" sz="2000" dirty="0" smtClean="0">
                <a:latin typeface="Montserrat Light" panose="00000400000000000000" pitchFamily="50" charset="0"/>
              </a:rPr>
              <a:t>, </a:t>
            </a:r>
            <a:r>
              <a:rPr lang="en-US" sz="2000" dirty="0" err="1" smtClean="0">
                <a:latin typeface="Montserrat Light" panose="00000400000000000000" pitchFamily="50" charset="0"/>
              </a:rPr>
              <a:t>contohnya</a:t>
            </a:r>
            <a:r>
              <a:rPr lang="en-US" sz="2000" dirty="0" smtClean="0">
                <a:latin typeface="Montserrat Light" panose="00000400000000000000" pitchFamily="50" charset="0"/>
              </a:rPr>
              <a:t>: DOAJ </a:t>
            </a:r>
            <a:r>
              <a:rPr lang="en-US" sz="2000" dirty="0" err="1" smtClean="0">
                <a:latin typeface="Montserrat Light" panose="00000400000000000000" pitchFamily="50" charset="0"/>
              </a:rPr>
              <a:t>dengan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indikator</a:t>
            </a:r>
            <a:r>
              <a:rPr lang="en-US" sz="2000" dirty="0" smtClean="0">
                <a:latin typeface="Montserrat Light" panose="00000400000000000000" pitchFamily="50" charset="0"/>
              </a:rPr>
              <a:t>       ‘</a:t>
            </a:r>
            <a:r>
              <a:rPr lang="en-US" sz="2000" dirty="0">
                <a:latin typeface="Montserrat Light" panose="00000400000000000000" pitchFamily="50" charset="0"/>
              </a:rPr>
              <a:t>green thick</a:t>
            </a:r>
            <a:r>
              <a:rPr lang="en-US" sz="2000" dirty="0" smtClean="0">
                <a:latin typeface="Montserrat Light" panose="00000400000000000000" pitchFamily="50" charset="0"/>
              </a:rPr>
              <a:t>’, CABI </a:t>
            </a:r>
            <a:r>
              <a:rPr lang="en-US" sz="2000" dirty="0" err="1" smtClean="0">
                <a:latin typeface="Montserrat Light" panose="00000400000000000000" pitchFamily="50" charset="0"/>
              </a:rPr>
              <a:t>atau</a:t>
            </a:r>
            <a:r>
              <a:rPr lang="en-US" sz="2000" dirty="0" smtClean="0">
                <a:latin typeface="Montserrat Light" panose="00000400000000000000" pitchFamily="50" charset="0"/>
              </a:rPr>
              <a:t> Index Copernicus </a:t>
            </a:r>
            <a:r>
              <a:rPr lang="en-US" sz="2000" dirty="0" err="1" smtClean="0">
                <a:latin typeface="Montserrat Light" panose="00000400000000000000" pitchFamily="50" charset="0"/>
              </a:rPr>
              <a:t>Internasional</a:t>
            </a:r>
            <a:r>
              <a:rPr lang="en-US" sz="2000" dirty="0" smtClean="0">
                <a:latin typeface="Montserrat Light" panose="00000400000000000000" pitchFamily="50" charset="0"/>
              </a:rPr>
              <a:t>.</a:t>
            </a:r>
            <a:endParaRPr lang="en-US" sz="2000" dirty="0">
              <a:latin typeface="Montserrat Light" panose="00000400000000000000" pitchFamily="50" charset="0"/>
            </a:endParaRPr>
          </a:p>
        </p:txBody>
      </p:sp>
      <p:sp>
        <p:nvSpPr>
          <p:cNvPr id="10" name="Flowchart: Connector 9"/>
          <p:cNvSpPr/>
          <p:nvPr/>
        </p:nvSpPr>
        <p:spPr>
          <a:xfrm>
            <a:off x="856607" y="184668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5" name="Content Placeholder 2"/>
          <p:cNvSpPr txBox="1">
            <a:spLocks/>
          </p:cNvSpPr>
          <p:nvPr/>
        </p:nvSpPr>
        <p:spPr>
          <a:xfrm>
            <a:off x="1332025" y="4219060"/>
            <a:ext cx="10218602" cy="901756"/>
          </a:xfrm>
          <a:prstGeom prst="rect">
            <a:avLst/>
          </a:prstGeom>
        </p:spPr>
        <p:txBody>
          <a:bodyPr vert="horz" lIns="91440" tIns="45720" rIns="91440" bIns="45720" rtlCol="0">
            <a:normAutofit fontScale="77500" lnSpcReduction="20000"/>
          </a:bodyPr>
          <a:lstStyle/>
          <a:p>
            <a:pPr lvl="0">
              <a:lnSpc>
                <a:spcPct val="90000"/>
              </a:lnSpc>
              <a:spcBef>
                <a:spcPts val="1000"/>
              </a:spcBef>
              <a:defRPr/>
            </a:pP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nasional</a:t>
            </a:r>
            <a:r>
              <a:rPr lang="en-US" sz="2000" dirty="0">
                <a:latin typeface="Montserrat Light" panose="00000400000000000000" pitchFamily="50" charset="0"/>
              </a:rPr>
              <a:t> </a:t>
            </a:r>
            <a:r>
              <a:rPr lang="en-US" sz="2000" dirty="0" err="1" smtClean="0">
                <a:latin typeface="Montserrat Light" panose="00000400000000000000" pitchFamily="50" charset="0"/>
              </a:rPr>
              <a:t>berbahasa</a:t>
            </a:r>
            <a:r>
              <a:rPr lang="en-US" sz="2000" dirty="0" smtClean="0">
                <a:latin typeface="Montserrat Light" panose="00000400000000000000" pitchFamily="50" charset="0"/>
              </a:rPr>
              <a:t> </a:t>
            </a:r>
            <a:r>
              <a:rPr lang="en-US" sz="2000" dirty="0" err="1" smtClean="0">
                <a:latin typeface="Montserrat Light" panose="00000400000000000000" pitchFamily="50" charset="0"/>
              </a:rPr>
              <a:t>Inggris</a:t>
            </a:r>
            <a:r>
              <a:rPr lang="en-US" sz="2000" dirty="0" smtClean="0">
                <a:latin typeface="Montserrat Light" panose="00000400000000000000" pitchFamily="50" charset="0"/>
              </a:rPr>
              <a:t> </a:t>
            </a:r>
            <a:r>
              <a:rPr lang="en-US" sz="2000" dirty="0">
                <a:latin typeface="Montserrat Light" panose="00000400000000000000" pitchFamily="50" charset="0"/>
              </a:rPr>
              <a:t>(</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salah</a:t>
            </a:r>
            <a:r>
              <a:rPr lang="en-US" sz="2000" dirty="0">
                <a:latin typeface="Montserrat Light" panose="00000400000000000000" pitchFamily="50" charset="0"/>
              </a:rPr>
              <a:t>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bahasa</a:t>
            </a:r>
            <a:r>
              <a:rPr lang="en-US" sz="2000" dirty="0">
                <a:latin typeface="Montserrat Light" panose="00000400000000000000" pitchFamily="50" charset="0"/>
              </a:rPr>
              <a:t> </a:t>
            </a:r>
            <a:r>
              <a:rPr lang="en-US" sz="2000" dirty="0" err="1">
                <a:latin typeface="Montserrat Light" panose="00000400000000000000" pitchFamily="50" charset="0"/>
              </a:rPr>
              <a:t>resmi</a:t>
            </a:r>
            <a:r>
              <a:rPr lang="en-US" sz="2000" dirty="0">
                <a:latin typeface="Montserrat Light" panose="00000400000000000000" pitchFamily="50" charset="0"/>
              </a:rPr>
              <a:t> </a:t>
            </a:r>
            <a:r>
              <a:rPr lang="en-US" sz="2000" dirty="0" smtClean="0">
                <a:latin typeface="Montserrat Light" panose="00000400000000000000" pitchFamily="50" charset="0"/>
              </a:rPr>
              <a:t>PBB), </a:t>
            </a:r>
            <a:r>
              <a:rPr lang="en-US" sz="2000" dirty="0" err="1">
                <a:latin typeface="Montserrat Light" panose="00000400000000000000" pitchFamily="50" charset="0"/>
              </a:rPr>
              <a:t>terindeks</a:t>
            </a:r>
            <a:r>
              <a:rPr lang="en-US" sz="2000" dirty="0">
                <a:latin typeface="Montserrat Light" panose="00000400000000000000" pitchFamily="50" charset="0"/>
              </a:rPr>
              <a:t> </a:t>
            </a:r>
            <a:r>
              <a:rPr lang="en-US" sz="2000" dirty="0" err="1">
                <a:latin typeface="Montserrat Light" panose="00000400000000000000" pitchFamily="50" charset="0"/>
              </a:rPr>
              <a:t>pada</a:t>
            </a:r>
            <a:r>
              <a:rPr lang="en-US" sz="2000" dirty="0">
                <a:latin typeface="Montserrat Light" panose="00000400000000000000" pitchFamily="50" charset="0"/>
              </a:rPr>
              <a:t> basis data yang </a:t>
            </a:r>
            <a:r>
              <a:rPr lang="en-US" sz="2000" dirty="0" err="1">
                <a:latin typeface="Montserrat Light" panose="00000400000000000000" pitchFamily="50" charset="0"/>
              </a:rPr>
              <a:t>diakui</a:t>
            </a:r>
            <a:r>
              <a:rPr lang="en-US" sz="2000" dirty="0">
                <a:latin typeface="Montserrat Light" panose="00000400000000000000" pitchFamily="50" charset="0"/>
              </a:rPr>
              <a:t> </a:t>
            </a:r>
            <a:r>
              <a:rPr lang="en-US" sz="2000" dirty="0" err="1">
                <a:latin typeface="Montserrat Light" panose="00000400000000000000" pitchFamily="50" charset="0"/>
              </a:rPr>
              <a:t>Kemristekdikti</a:t>
            </a:r>
            <a:r>
              <a:rPr lang="en-US" sz="2000" dirty="0">
                <a:latin typeface="Montserrat Light" panose="00000400000000000000" pitchFamily="50" charset="0"/>
              </a:rPr>
              <a:t>, </a:t>
            </a:r>
            <a:r>
              <a:rPr lang="en-US" sz="2000" dirty="0" err="1" smtClean="0">
                <a:latin typeface="Montserrat Light" panose="00000400000000000000" pitchFamily="50" charset="0"/>
              </a:rPr>
              <a:t>contohnya</a:t>
            </a:r>
            <a:r>
              <a:rPr lang="en-US" sz="2000" dirty="0" smtClean="0">
                <a:latin typeface="Montserrat Light" panose="00000400000000000000" pitchFamily="50" charset="0"/>
              </a:rPr>
              <a:t>:</a:t>
            </a:r>
          </a:p>
          <a:p>
            <a:pPr lvl="0">
              <a:lnSpc>
                <a:spcPct val="90000"/>
              </a:lnSpc>
              <a:spcBef>
                <a:spcPts val="1000"/>
              </a:spcBef>
              <a:defRPr/>
            </a:pPr>
            <a:r>
              <a:rPr lang="en-US" sz="2000" dirty="0" smtClean="0">
                <a:latin typeface="Montserrat Light" panose="00000400000000000000" pitchFamily="50" charset="0"/>
              </a:rPr>
              <a:t>DOAJ </a:t>
            </a:r>
            <a:r>
              <a:rPr lang="en-US" sz="2000" dirty="0" err="1">
                <a:latin typeface="Montserrat Light" panose="00000400000000000000" pitchFamily="50" charset="0"/>
              </a:rPr>
              <a:t>dengan</a:t>
            </a:r>
            <a:r>
              <a:rPr lang="en-US" sz="2000" dirty="0">
                <a:latin typeface="Montserrat Light" panose="00000400000000000000" pitchFamily="50" charset="0"/>
              </a:rPr>
              <a:t> </a:t>
            </a:r>
            <a:r>
              <a:rPr lang="en-US" sz="2000" dirty="0" err="1" smtClean="0">
                <a:latin typeface="Montserrat Light" panose="00000400000000000000" pitchFamily="50" charset="0"/>
              </a:rPr>
              <a:t>indikator</a:t>
            </a:r>
            <a:r>
              <a:rPr lang="en-US" sz="2000" dirty="0" smtClean="0">
                <a:latin typeface="Montserrat Light" panose="00000400000000000000" pitchFamily="50" charset="0"/>
              </a:rPr>
              <a:t>       ‘</a:t>
            </a:r>
            <a:r>
              <a:rPr lang="en-US" sz="2000" dirty="0">
                <a:latin typeface="Montserrat Light" panose="00000400000000000000" pitchFamily="50" charset="0"/>
              </a:rPr>
              <a:t>green thick</a:t>
            </a:r>
            <a:r>
              <a:rPr lang="en-US" sz="2000" dirty="0" smtClean="0">
                <a:latin typeface="Montserrat Light" panose="00000400000000000000" pitchFamily="50" charset="0"/>
              </a:rPr>
              <a:t>’, </a:t>
            </a:r>
            <a:r>
              <a:rPr lang="en-US" sz="2000" dirty="0">
                <a:latin typeface="Montserrat Light" panose="00000400000000000000" pitchFamily="50" charset="0"/>
              </a:rPr>
              <a:t>CABI </a:t>
            </a:r>
            <a:r>
              <a:rPr lang="en-US" sz="2000" dirty="0" err="1">
                <a:latin typeface="Montserrat Light" panose="00000400000000000000" pitchFamily="50" charset="0"/>
              </a:rPr>
              <a:t>atau</a:t>
            </a:r>
            <a:r>
              <a:rPr lang="en-US" sz="2000" dirty="0">
                <a:latin typeface="Montserrat Light" panose="00000400000000000000" pitchFamily="50" charset="0"/>
              </a:rPr>
              <a:t> Index Copernicus </a:t>
            </a:r>
            <a:r>
              <a:rPr lang="en-US" sz="2000" dirty="0" err="1" smtClean="0">
                <a:latin typeface="Montserrat Light" panose="00000400000000000000" pitchFamily="50" charset="0"/>
              </a:rPr>
              <a:t>Internasional</a:t>
            </a:r>
            <a:r>
              <a:rPr lang="en-US" sz="2000" dirty="0" smtClean="0">
                <a:latin typeface="Montserrat Light" panose="00000400000000000000" pitchFamily="50" charset="0"/>
              </a:rPr>
              <a:t> (ICI) </a:t>
            </a:r>
            <a:r>
              <a:rPr lang="en-US" sz="2000" dirty="0" err="1" smtClean="0">
                <a:latin typeface="Montserrat Light" panose="00000400000000000000" pitchFamily="50" charset="0"/>
              </a:rPr>
              <a:t>tetapi</a:t>
            </a:r>
            <a:r>
              <a:rPr lang="en-US" sz="2000" dirty="0" smtClean="0">
                <a:latin typeface="Montserrat Light" panose="00000400000000000000" pitchFamily="50" charset="0"/>
              </a:rPr>
              <a:t> </a:t>
            </a:r>
            <a:r>
              <a:rPr lang="en-US" sz="2000" dirty="0" err="1" smtClean="0">
                <a:latin typeface="Montserrat Light" panose="00000400000000000000" pitchFamily="50" charset="0"/>
              </a:rPr>
              <a:t>tidak</a:t>
            </a:r>
            <a:r>
              <a:rPr lang="en-US" sz="2000" dirty="0" smtClean="0">
                <a:latin typeface="Montserrat Light" panose="00000400000000000000" pitchFamily="50" charset="0"/>
              </a:rPr>
              <a:t> </a:t>
            </a:r>
            <a:r>
              <a:rPr lang="en-US" sz="2000" dirty="0" err="1" smtClean="0">
                <a:latin typeface="Montserrat Light" panose="00000400000000000000" pitchFamily="50" charset="0"/>
              </a:rPr>
              <a:t>memiliki</a:t>
            </a:r>
            <a:r>
              <a:rPr lang="en-US" sz="2000" dirty="0" smtClean="0">
                <a:latin typeface="Montserrat Light" panose="00000400000000000000" pitchFamily="50" charset="0"/>
              </a:rPr>
              <a:t> ICV.</a:t>
            </a:r>
            <a:endParaRPr kumimoji="0" lang="id-ID"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ontserrat Light" pitchFamily="50" charset="0"/>
            </a:endParaRPr>
          </a:p>
        </p:txBody>
      </p:sp>
      <p:sp>
        <p:nvSpPr>
          <p:cNvPr id="16" name="Flowchart: Connector 15"/>
          <p:cNvSpPr/>
          <p:nvPr/>
        </p:nvSpPr>
        <p:spPr>
          <a:xfrm>
            <a:off x="878387" y="4210341"/>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pic>
        <p:nvPicPr>
          <p:cNvPr id="1026" name="Picture 2" descr="Tick icon: journal was accepted after March 201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64769" y="4670028"/>
            <a:ext cx="285750"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TextBox 4"/>
          <p:cNvSpPr txBox="1">
            <a:spLocks noChangeArrowheads="1"/>
          </p:cNvSpPr>
          <p:nvPr/>
        </p:nvSpPr>
        <p:spPr bwMode="auto">
          <a:xfrm>
            <a:off x="4164136" y="3068119"/>
            <a:ext cx="7474857" cy="400110"/>
          </a:xfrm>
          <a:prstGeom prst="rect">
            <a:avLst/>
          </a:prstGeom>
          <a:noFill/>
          <a:ln w="9525">
            <a:noFill/>
            <a:miter lim="800000"/>
            <a:headEnd/>
            <a:tailEnd/>
          </a:ln>
        </p:spPr>
        <p:txBody>
          <a:bodyPr wrap="square">
            <a:spAutoFit/>
          </a:bodyPr>
          <a:lstStyle/>
          <a:p>
            <a:pPr eaLnBrk="1" hangingPunct="1"/>
            <a:r>
              <a:rPr lang="en-US" altLang="en-US" sz="2000" dirty="0" err="1" smtClean="0">
                <a:latin typeface="Montserrat Light" pitchFamily="50" charset="0"/>
              </a:rPr>
              <a:t>Angka</a:t>
            </a:r>
            <a:r>
              <a:rPr lang="en-US" altLang="en-US" sz="2000" dirty="0" smtClean="0">
                <a:latin typeface="Montserrat Light" pitchFamily="50" charset="0"/>
              </a:rPr>
              <a:t> </a:t>
            </a:r>
            <a:r>
              <a:rPr lang="en-US" altLang="en-US" sz="2000" dirty="0" err="1" smtClean="0">
                <a:latin typeface="Montserrat Light" pitchFamily="50" charset="0"/>
              </a:rPr>
              <a:t>kredit</a:t>
            </a:r>
            <a:r>
              <a:rPr lang="en-US" altLang="en-US" sz="2000" dirty="0" smtClean="0">
                <a:latin typeface="Montserrat Light" pitchFamily="50" charset="0"/>
              </a:rPr>
              <a:t> </a:t>
            </a:r>
            <a:r>
              <a:rPr lang="en-US" altLang="en-US" sz="2000" dirty="0" err="1" smtClean="0">
                <a:latin typeface="Montserrat Light" pitchFamily="50" charset="0"/>
              </a:rPr>
              <a:t>maksimal</a:t>
            </a:r>
            <a:r>
              <a:rPr lang="en-US" altLang="en-US" sz="2000" dirty="0" smtClean="0">
                <a:latin typeface="Montserrat Light" pitchFamily="50" charset="0"/>
              </a:rPr>
              <a:t> 15</a:t>
            </a:r>
            <a:endParaRPr lang="en-US" altLang="en-US" sz="2000" dirty="0">
              <a:latin typeface="Montserrat Light" pitchFamily="50" charset="0"/>
            </a:endParaRPr>
          </a:p>
        </p:txBody>
      </p:sp>
      <p:sp>
        <p:nvSpPr>
          <p:cNvPr id="22" name="Flowchart: Connector 21"/>
          <p:cNvSpPr/>
          <p:nvPr/>
        </p:nvSpPr>
        <p:spPr>
          <a:xfrm>
            <a:off x="3427359" y="2903372"/>
            <a:ext cx="731520" cy="731520"/>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a:t>
            </a:r>
          </a:p>
        </p:txBody>
      </p:sp>
      <p:pic>
        <p:nvPicPr>
          <p:cNvPr id="28" name="Picture 2" descr="Tick icon: journal was accepted after March 201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882467" y="2093747"/>
            <a:ext cx="285750"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 name="TextBox 4"/>
          <p:cNvSpPr txBox="1">
            <a:spLocks noChangeArrowheads="1"/>
          </p:cNvSpPr>
          <p:nvPr/>
        </p:nvSpPr>
        <p:spPr bwMode="auto">
          <a:xfrm>
            <a:off x="4151779" y="5428263"/>
            <a:ext cx="7474857" cy="400110"/>
          </a:xfrm>
          <a:prstGeom prst="rect">
            <a:avLst/>
          </a:prstGeom>
          <a:noFill/>
          <a:ln w="9525">
            <a:noFill/>
            <a:miter lim="800000"/>
            <a:headEnd/>
            <a:tailEnd/>
          </a:ln>
        </p:spPr>
        <p:txBody>
          <a:bodyPr wrap="square">
            <a:spAutoFit/>
          </a:bodyPr>
          <a:lstStyle/>
          <a:p>
            <a:pPr eaLnBrk="1" hangingPunct="1"/>
            <a:r>
              <a:rPr lang="en-US" altLang="en-US" sz="2000" dirty="0" err="1" smtClean="0">
                <a:latin typeface="Montserrat Light" pitchFamily="50" charset="0"/>
              </a:rPr>
              <a:t>Angka</a:t>
            </a:r>
            <a:r>
              <a:rPr lang="en-US" altLang="en-US" sz="2000" dirty="0" smtClean="0">
                <a:latin typeface="Montserrat Light" pitchFamily="50" charset="0"/>
              </a:rPr>
              <a:t> </a:t>
            </a:r>
            <a:r>
              <a:rPr lang="en-US" altLang="en-US" sz="2000" dirty="0" err="1" smtClean="0">
                <a:latin typeface="Montserrat Light" pitchFamily="50" charset="0"/>
              </a:rPr>
              <a:t>kredit</a:t>
            </a:r>
            <a:r>
              <a:rPr lang="en-US" altLang="en-US" sz="2000" dirty="0" smtClean="0">
                <a:latin typeface="Montserrat Light" pitchFamily="50" charset="0"/>
              </a:rPr>
              <a:t> </a:t>
            </a:r>
            <a:r>
              <a:rPr lang="en-US" altLang="en-US" sz="2000" dirty="0" err="1" smtClean="0">
                <a:latin typeface="Montserrat Light" pitchFamily="50" charset="0"/>
              </a:rPr>
              <a:t>maksimal</a:t>
            </a:r>
            <a:r>
              <a:rPr lang="en-US" altLang="en-US" sz="2000" dirty="0" smtClean="0">
                <a:latin typeface="Montserrat Light" pitchFamily="50" charset="0"/>
              </a:rPr>
              <a:t> 20</a:t>
            </a:r>
            <a:endParaRPr lang="en-US" altLang="en-US" sz="2000" dirty="0">
              <a:latin typeface="Montserrat Light" pitchFamily="50" charset="0"/>
            </a:endParaRPr>
          </a:p>
        </p:txBody>
      </p:sp>
      <p:sp>
        <p:nvSpPr>
          <p:cNvPr id="32" name="Flowchart: Connector 31"/>
          <p:cNvSpPr/>
          <p:nvPr/>
        </p:nvSpPr>
        <p:spPr>
          <a:xfrm>
            <a:off x="3415002" y="5263516"/>
            <a:ext cx="731520" cy="731520"/>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a:t>
            </a:r>
          </a:p>
        </p:txBody>
      </p:sp>
    </p:spTree>
    <p:extLst>
      <p:ext uri="{BB962C8B-B14F-4D97-AF65-F5344CB8AC3E}">
        <p14:creationId xmlns:p14="http://schemas.microsoft.com/office/powerpoint/2010/main" xmlns="" val="95325469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68460" y="1851125"/>
            <a:ext cx="7765143" cy="3477875"/>
          </a:xfrm>
          <a:prstGeom prst="rect">
            <a:avLst/>
          </a:prstGeom>
        </p:spPr>
        <p:txBody>
          <a:bodyPr wrap="square">
            <a:spAutoFit/>
          </a:bodyPr>
          <a:lstStyle/>
          <a:p>
            <a:r>
              <a:rPr lang="en-US" sz="2000" dirty="0" err="1">
                <a:latin typeface="Montserrat Light" panose="00000400000000000000" pitchFamily="50" charset="0"/>
              </a:rPr>
              <a:t>Angka</a:t>
            </a:r>
            <a:r>
              <a:rPr lang="en-US" sz="2000" dirty="0">
                <a:latin typeface="Montserrat Light" panose="00000400000000000000" pitchFamily="50" charset="0"/>
              </a:rPr>
              <a:t> </a:t>
            </a:r>
            <a:r>
              <a:rPr lang="en-US" sz="2000" dirty="0" err="1">
                <a:latin typeface="Montserrat Light" panose="00000400000000000000" pitchFamily="50" charset="0"/>
              </a:rPr>
              <a:t>kredit</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a:t>
            </a:r>
            <a:r>
              <a:rPr lang="en-US" sz="2000" dirty="0" err="1">
                <a:latin typeface="Montserrat Light" panose="00000400000000000000" pitchFamily="50" charset="0"/>
              </a:rPr>
              <a:t>usulan</a:t>
            </a:r>
            <a:r>
              <a:rPr lang="en-US" sz="2000" dirty="0">
                <a:latin typeface="Montserrat Light" panose="00000400000000000000" pitchFamily="50" charset="0"/>
              </a:rPr>
              <a:t> </a:t>
            </a:r>
            <a:r>
              <a:rPr lang="en-US" sz="2000" dirty="0" err="1">
                <a:latin typeface="Montserrat Light" panose="00000400000000000000" pitchFamily="50" charset="0"/>
              </a:rPr>
              <a:t>kenaikan</a:t>
            </a:r>
            <a:r>
              <a:rPr lang="en-US" sz="2000" dirty="0">
                <a:latin typeface="Montserrat Light" panose="00000400000000000000" pitchFamily="50" charset="0"/>
              </a:rPr>
              <a:t> </a:t>
            </a:r>
            <a:r>
              <a:rPr lang="en-US" sz="2000" dirty="0" err="1">
                <a:latin typeface="Montserrat Light" panose="00000400000000000000" pitchFamily="50" charset="0"/>
              </a:rPr>
              <a:t>jabatan</a:t>
            </a:r>
            <a:r>
              <a:rPr lang="en-US" sz="2000" dirty="0">
                <a:latin typeface="Montserrat Light" panose="00000400000000000000" pitchFamily="50" charset="0"/>
              </a:rPr>
              <a:t> </a:t>
            </a:r>
            <a:r>
              <a:rPr lang="en-US" sz="2000" dirty="0" err="1">
                <a:latin typeface="Montserrat Light" panose="00000400000000000000" pitchFamily="50" charset="0"/>
              </a:rPr>
              <a:t>ke</a:t>
            </a:r>
            <a:r>
              <a:rPr lang="en-US" sz="2000" dirty="0">
                <a:latin typeface="Montserrat Light" panose="00000400000000000000" pitchFamily="50" charset="0"/>
              </a:rPr>
              <a:t> </a:t>
            </a:r>
            <a:r>
              <a:rPr lang="en-US" sz="2000" dirty="0" err="1" smtClean="0">
                <a:latin typeface="Montserrat Light" panose="00000400000000000000" pitchFamily="50" charset="0"/>
              </a:rPr>
              <a:t>Lektor</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Kepala</a:t>
            </a:r>
            <a:r>
              <a:rPr lang="en-US" sz="2000" dirty="0" smtClean="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smtClean="0">
                <a:latin typeface="Montserrat Light" panose="00000400000000000000" pitchFamily="50" charset="0"/>
              </a:rPr>
              <a:t>Profesor</a:t>
            </a:r>
            <a:r>
              <a:rPr lang="en-US" sz="2000" dirty="0" smtClean="0">
                <a:latin typeface="Montserrat Light" panose="00000400000000000000" pitchFamily="50" charset="0"/>
              </a:rPr>
              <a:t> </a:t>
            </a:r>
            <a:r>
              <a:rPr lang="en-US" sz="2000" dirty="0">
                <a:latin typeface="Montserrat Light" panose="00000400000000000000" pitchFamily="50" charset="0"/>
              </a:rPr>
              <a:t>:</a:t>
            </a:r>
          </a:p>
          <a:p>
            <a:endParaRPr lang="en-US" sz="2000" dirty="0" smtClean="0">
              <a:latin typeface="Montserrat Light" panose="00000400000000000000" pitchFamily="50" charset="0"/>
            </a:endParaRPr>
          </a:p>
          <a:p>
            <a:r>
              <a:rPr lang="en-US" sz="2000" dirty="0" err="1" smtClean="0">
                <a:latin typeface="Montserrat Light" panose="00000400000000000000" pitchFamily="50" charset="0"/>
              </a:rPr>
              <a:t>Karya</a:t>
            </a:r>
            <a:r>
              <a:rPr lang="en-US" sz="2000" dirty="0" smtClean="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di </a:t>
            </a:r>
            <a:r>
              <a:rPr lang="en-US" sz="2000" dirty="0" err="1">
                <a:latin typeface="Montserrat Light" panose="00000400000000000000" pitchFamily="50" charset="0"/>
              </a:rPr>
              <a:t>jurnal</a:t>
            </a:r>
            <a:r>
              <a:rPr lang="en-US" sz="2000" dirty="0">
                <a:latin typeface="Montserrat Light" panose="00000400000000000000" pitchFamily="50" charset="0"/>
              </a:rPr>
              <a:t> </a:t>
            </a:r>
            <a:r>
              <a:rPr lang="en-US" sz="2000" dirty="0" err="1">
                <a:latin typeface="Montserrat Light" panose="00000400000000000000" pitchFamily="50" charset="0"/>
              </a:rPr>
              <a:t>nasional</a:t>
            </a:r>
            <a:r>
              <a:rPr lang="en-US" sz="2000" dirty="0">
                <a:latin typeface="Montserrat Light" panose="00000400000000000000" pitchFamily="50" charset="0"/>
              </a:rPr>
              <a:t>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terakreditasi</a:t>
            </a:r>
            <a:r>
              <a:rPr lang="en-US" sz="2000" dirty="0">
                <a:latin typeface="Montserrat Light" panose="00000400000000000000" pitchFamily="50" charset="0"/>
              </a:rPr>
              <a:t>) </a:t>
            </a:r>
            <a:r>
              <a:rPr lang="en-US" sz="2000" dirty="0" err="1">
                <a:latin typeface="Montserrat Light" panose="00000400000000000000" pitchFamily="50" charset="0"/>
              </a:rPr>
              <a:t>tidak</a:t>
            </a:r>
            <a:r>
              <a:rPr lang="en-US" sz="2000" dirty="0">
                <a:latin typeface="Montserrat Light" panose="00000400000000000000" pitchFamily="50" charset="0"/>
              </a:rPr>
              <a:t> </a:t>
            </a:r>
            <a:r>
              <a:rPr lang="en-US" sz="2000" dirty="0" err="1">
                <a:latin typeface="Montserrat Light" panose="00000400000000000000" pitchFamily="50" charset="0"/>
              </a:rPr>
              <a:t>terindek</a:t>
            </a:r>
            <a:r>
              <a:rPr lang="en-US" sz="2000" dirty="0">
                <a:latin typeface="Montserrat Light" panose="00000400000000000000" pitchFamily="50" charset="0"/>
              </a:rPr>
              <a:t> di </a:t>
            </a:r>
            <a:r>
              <a:rPr lang="en-US" sz="2000" dirty="0" smtClean="0">
                <a:latin typeface="Montserrat Light" panose="00000400000000000000" pitchFamily="50" charset="0"/>
              </a:rPr>
              <a:t>DOAJ, </a:t>
            </a:r>
            <a:r>
              <a:rPr lang="en-US" sz="2000" dirty="0" err="1">
                <a:latin typeface="Montserrat Light" panose="00000400000000000000" pitchFamily="50" charset="0"/>
              </a:rPr>
              <a:t>ak</a:t>
            </a:r>
            <a:r>
              <a:rPr lang="en-US" sz="2000" dirty="0">
                <a:latin typeface="Montserrat Light" panose="00000400000000000000" pitchFamily="50" charset="0"/>
              </a:rPr>
              <a:t> </a:t>
            </a:r>
            <a:r>
              <a:rPr lang="en-US" sz="2000" dirty="0" err="1">
                <a:latin typeface="Montserrat Light" panose="00000400000000000000" pitchFamily="50" charset="0"/>
              </a:rPr>
              <a:t>maksimal</a:t>
            </a:r>
            <a:r>
              <a:rPr lang="en-US" sz="2000" dirty="0">
                <a:latin typeface="Montserrat Light" panose="00000400000000000000" pitchFamily="50" charset="0"/>
              </a:rPr>
              <a:t> 25%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ak</a:t>
            </a:r>
            <a:r>
              <a:rPr lang="en-US" sz="2000" dirty="0">
                <a:latin typeface="Montserrat Light" panose="00000400000000000000" pitchFamily="50" charset="0"/>
              </a:rPr>
              <a:t> </a:t>
            </a:r>
            <a:r>
              <a:rPr lang="en-US" sz="2000" dirty="0" err="1">
                <a:latin typeface="Montserrat Light" panose="00000400000000000000" pitchFamily="50" charset="0"/>
              </a:rPr>
              <a:t>bidang</a:t>
            </a:r>
            <a:r>
              <a:rPr lang="en-US" sz="2000" dirty="0">
                <a:latin typeface="Montserrat Light" panose="00000400000000000000" pitchFamily="50" charset="0"/>
              </a:rPr>
              <a:t> </a:t>
            </a:r>
            <a:r>
              <a:rPr lang="en-US" sz="2000" dirty="0" err="1">
                <a:latin typeface="Montserrat Light" panose="00000400000000000000" pitchFamily="50" charset="0"/>
              </a:rPr>
              <a:t>penelitian</a:t>
            </a:r>
            <a:r>
              <a:rPr lang="en-US" sz="2000" dirty="0">
                <a:latin typeface="Montserrat Light" panose="00000400000000000000" pitchFamily="50" charset="0"/>
              </a:rPr>
              <a:t> yang </a:t>
            </a:r>
            <a:r>
              <a:rPr lang="en-US" sz="2000" dirty="0" err="1">
                <a:latin typeface="Montserrat Light" panose="00000400000000000000" pitchFamily="50" charset="0"/>
              </a:rPr>
              <a:t>dibutuhkan</a:t>
            </a:r>
            <a:endParaRPr lang="en-US" sz="2000" dirty="0">
              <a:latin typeface="Montserrat Light" panose="00000400000000000000" pitchFamily="50" charset="0"/>
            </a:endParaRPr>
          </a:p>
          <a:p>
            <a:endParaRPr lang="en-US" sz="2000" dirty="0">
              <a:latin typeface="Montserrat Light" panose="00000400000000000000" pitchFamily="50" charset="0"/>
            </a:endParaRPr>
          </a:p>
          <a:p>
            <a:r>
              <a:rPr lang="en-US" sz="2000" dirty="0" err="1" smtClean="0">
                <a:latin typeface="Montserrat Light" panose="00000400000000000000" pitchFamily="50" charset="0"/>
              </a:rPr>
              <a:t>Karya</a:t>
            </a:r>
            <a:r>
              <a:rPr lang="en-US" sz="2000" dirty="0" smtClean="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di seminar </a:t>
            </a:r>
            <a:r>
              <a:rPr lang="en-US" sz="2000" dirty="0" err="1">
                <a:latin typeface="Montserrat Light" panose="00000400000000000000" pitchFamily="50" charset="0"/>
              </a:rPr>
              <a:t>nasional</a:t>
            </a:r>
            <a:r>
              <a:rPr lang="en-US" sz="2000" dirty="0">
                <a:latin typeface="Montserrat Light" panose="00000400000000000000" pitchFamily="50" charset="0"/>
              </a:rPr>
              <a:t> </a:t>
            </a:r>
            <a:r>
              <a:rPr lang="en-US" sz="2000" dirty="0" err="1">
                <a:latin typeface="Montserrat Light" panose="00000400000000000000" pitchFamily="50" charset="0"/>
              </a:rPr>
              <a:t>maksimal</a:t>
            </a:r>
            <a:r>
              <a:rPr lang="en-US" sz="2000" dirty="0">
                <a:latin typeface="Montserrat Light" panose="00000400000000000000" pitchFamily="50" charset="0"/>
              </a:rPr>
              <a:t> 25%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angka</a:t>
            </a:r>
            <a:r>
              <a:rPr lang="en-US" sz="2000" dirty="0">
                <a:latin typeface="Montserrat Light" panose="00000400000000000000" pitchFamily="50" charset="0"/>
              </a:rPr>
              <a:t> </a:t>
            </a:r>
            <a:r>
              <a:rPr lang="en-US" sz="2000" dirty="0" err="1">
                <a:latin typeface="Montserrat Light" panose="00000400000000000000" pitchFamily="50" charset="0"/>
              </a:rPr>
              <a:t>kredit</a:t>
            </a:r>
            <a:r>
              <a:rPr lang="en-US" sz="2000" dirty="0">
                <a:latin typeface="Montserrat Light" panose="00000400000000000000" pitchFamily="50" charset="0"/>
              </a:rPr>
              <a:t> </a:t>
            </a:r>
            <a:r>
              <a:rPr lang="en-US" sz="2000" dirty="0" err="1">
                <a:latin typeface="Montserrat Light" panose="00000400000000000000" pitchFamily="50" charset="0"/>
              </a:rPr>
              <a:t>bidang</a:t>
            </a:r>
            <a:r>
              <a:rPr lang="en-US" sz="2000" dirty="0">
                <a:latin typeface="Montserrat Light" panose="00000400000000000000" pitchFamily="50" charset="0"/>
              </a:rPr>
              <a:t> </a:t>
            </a:r>
            <a:r>
              <a:rPr lang="en-US" sz="2000" dirty="0" err="1">
                <a:latin typeface="Montserrat Light" panose="00000400000000000000" pitchFamily="50" charset="0"/>
              </a:rPr>
              <a:t>penelitian</a:t>
            </a:r>
            <a:r>
              <a:rPr lang="en-US" sz="2000" dirty="0">
                <a:latin typeface="Montserrat Light" panose="00000400000000000000" pitchFamily="50" charset="0"/>
              </a:rPr>
              <a:t> yang </a:t>
            </a:r>
            <a:r>
              <a:rPr lang="en-US" sz="2000" dirty="0" err="1">
                <a:latin typeface="Montserrat Light" panose="00000400000000000000" pitchFamily="50" charset="0"/>
              </a:rPr>
              <a:t>dibutuhkan</a:t>
            </a:r>
            <a:endParaRPr lang="en-US" sz="20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166766969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6698" y="2620566"/>
            <a:ext cx="7765143" cy="1323439"/>
          </a:xfrm>
          <a:prstGeom prst="rect">
            <a:avLst/>
          </a:prstGeom>
        </p:spPr>
        <p:txBody>
          <a:bodyPr wrap="square">
            <a:spAutoFit/>
          </a:bodyPr>
          <a:lstStyle/>
          <a:p>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a:t>
            </a:r>
            <a:r>
              <a:rPr lang="en-US" sz="2000" dirty="0" err="1">
                <a:latin typeface="Montserrat Light" panose="00000400000000000000" pitchFamily="50" charset="0"/>
              </a:rPr>
              <a:t>seorang</a:t>
            </a:r>
            <a:r>
              <a:rPr lang="en-US" sz="2000" dirty="0">
                <a:latin typeface="Montserrat Light" panose="00000400000000000000" pitchFamily="50" charset="0"/>
              </a:rPr>
              <a:t> </a:t>
            </a:r>
            <a:r>
              <a:rPr lang="en-US" sz="2000" dirty="0" err="1">
                <a:latin typeface="Montserrat Light" panose="00000400000000000000" pitchFamily="50" charset="0"/>
              </a:rPr>
              <a:t>dosen</a:t>
            </a:r>
            <a:r>
              <a:rPr lang="en-US" sz="2000" dirty="0">
                <a:latin typeface="Montserrat Light" panose="00000400000000000000" pitchFamily="50" charset="0"/>
              </a:rPr>
              <a:t> </a:t>
            </a:r>
            <a:r>
              <a:rPr lang="en-US" sz="2000" dirty="0" err="1">
                <a:latin typeface="Montserrat Light" panose="00000400000000000000" pitchFamily="50" charset="0"/>
              </a:rPr>
              <a:t>sebagai</a:t>
            </a:r>
            <a:r>
              <a:rPr lang="en-US" sz="2000" dirty="0">
                <a:latin typeface="Montserrat Light" panose="00000400000000000000" pitchFamily="50" charset="0"/>
              </a:rPr>
              <a:t> chief </a:t>
            </a:r>
            <a:r>
              <a:rPr lang="en-US" sz="2000" dirty="0" smtClean="0">
                <a:latin typeface="Montserrat Light" panose="00000400000000000000" pitchFamily="50" charset="0"/>
              </a:rPr>
              <a:t>editor/editor </a:t>
            </a:r>
            <a:r>
              <a:rPr lang="en-US" sz="2000" dirty="0">
                <a:latin typeface="Montserrat Light" panose="00000400000000000000" pitchFamily="50" charset="0"/>
              </a:rPr>
              <a:t>yang </a:t>
            </a:r>
            <a:r>
              <a:rPr lang="en-US" sz="2000" dirty="0" err="1">
                <a:latin typeface="Montserrat Light" panose="00000400000000000000" pitchFamily="50" charset="0"/>
              </a:rPr>
              <a:t>diterbitkan</a:t>
            </a:r>
            <a:r>
              <a:rPr lang="en-US" sz="2000" dirty="0">
                <a:latin typeface="Montserrat Light" panose="00000400000000000000" pitchFamily="50" charset="0"/>
              </a:rPr>
              <a:t> </a:t>
            </a:r>
            <a:r>
              <a:rPr lang="en-US" sz="2000" dirty="0" err="1">
                <a:latin typeface="Montserrat Light" panose="00000400000000000000" pitchFamily="50" charset="0"/>
              </a:rPr>
              <a:t>dijurnal</a:t>
            </a:r>
            <a:r>
              <a:rPr lang="en-US" sz="2000" dirty="0">
                <a:latin typeface="Montserrat Light" panose="00000400000000000000" pitchFamily="50" charset="0"/>
              </a:rPr>
              <a:t> yang </a:t>
            </a:r>
            <a:r>
              <a:rPr lang="en-US" sz="2000" dirty="0" err="1">
                <a:latin typeface="Montserrat Light" panose="00000400000000000000" pitchFamily="50" charset="0"/>
              </a:rPr>
              <a:t>dikelolanya</a:t>
            </a:r>
            <a:r>
              <a:rPr lang="en-US" sz="2000" dirty="0">
                <a:latin typeface="Montserrat Light" panose="00000400000000000000" pitchFamily="50" charset="0"/>
              </a:rPr>
              <a:t> </a:t>
            </a:r>
            <a:r>
              <a:rPr lang="en-US" sz="2000" dirty="0" err="1">
                <a:latin typeface="Montserrat Light" panose="00000400000000000000" pitchFamily="50" charset="0"/>
              </a:rPr>
              <a:t>sendiri</a:t>
            </a:r>
            <a:r>
              <a:rPr lang="en-US" sz="2000" dirty="0">
                <a:latin typeface="Montserrat Light" panose="00000400000000000000" pitchFamily="50" charset="0"/>
              </a:rPr>
              <a:t> </a:t>
            </a:r>
            <a:r>
              <a:rPr lang="en-US" sz="2000" dirty="0" err="1">
                <a:latin typeface="Montserrat Light" panose="00000400000000000000" pitchFamily="50" charset="0"/>
              </a:rPr>
              <a:t>ak</a:t>
            </a:r>
            <a:r>
              <a:rPr lang="en-US" sz="2000" dirty="0">
                <a:latin typeface="Montserrat Light" panose="00000400000000000000" pitchFamily="50" charset="0"/>
              </a:rPr>
              <a:t> </a:t>
            </a:r>
            <a:r>
              <a:rPr lang="en-US" sz="2000" dirty="0" err="1">
                <a:latin typeface="Montserrat Light" panose="00000400000000000000" pitchFamily="50" charset="0"/>
              </a:rPr>
              <a:t>maksimal</a:t>
            </a:r>
            <a:r>
              <a:rPr lang="en-US" sz="2000" dirty="0">
                <a:latin typeface="Montserrat Light" panose="00000400000000000000" pitchFamily="50" charset="0"/>
              </a:rPr>
              <a:t> yang </a:t>
            </a:r>
            <a:r>
              <a:rPr lang="en-US" sz="2000" dirty="0" err="1">
                <a:latin typeface="Montserrat Light" panose="00000400000000000000" pitchFamily="50" charset="0"/>
              </a:rPr>
              <a:t>diakui</a:t>
            </a:r>
            <a:r>
              <a:rPr lang="en-US" sz="2000" dirty="0">
                <a:latin typeface="Montserrat Light" panose="00000400000000000000" pitchFamily="50" charset="0"/>
              </a:rPr>
              <a:t> </a:t>
            </a:r>
            <a:r>
              <a:rPr lang="en-US" sz="2000" dirty="0" err="1">
                <a:latin typeface="Montserrat Light" panose="00000400000000000000" pitchFamily="50" charset="0"/>
              </a:rPr>
              <a:t>adalah</a:t>
            </a:r>
            <a:r>
              <a:rPr lang="en-US" sz="2000" dirty="0">
                <a:latin typeface="Montserrat Light" panose="00000400000000000000" pitchFamily="50" charset="0"/>
              </a:rPr>
              <a:t> </a:t>
            </a:r>
            <a:r>
              <a:rPr lang="en-US" sz="2000" dirty="0" err="1">
                <a:latin typeface="Montserrat Light" panose="00000400000000000000" pitchFamily="50" charset="0"/>
              </a:rPr>
              <a:t>maksimal</a:t>
            </a:r>
            <a:r>
              <a:rPr lang="en-US" sz="2000" dirty="0">
                <a:latin typeface="Montserrat Light" panose="00000400000000000000" pitchFamily="50" charset="0"/>
              </a:rPr>
              <a:t> 25% </a:t>
            </a:r>
            <a:r>
              <a:rPr lang="en-US" sz="2000" dirty="0" err="1">
                <a:latin typeface="Montserrat Light" panose="00000400000000000000" pitchFamily="50" charset="0"/>
              </a:rPr>
              <a:t>dari</a:t>
            </a:r>
            <a:r>
              <a:rPr lang="en-US" sz="2000" dirty="0">
                <a:latin typeface="Montserrat Light" panose="00000400000000000000" pitchFamily="50" charset="0"/>
              </a:rPr>
              <a:t> </a:t>
            </a:r>
            <a:r>
              <a:rPr lang="en-US" sz="2000" dirty="0" err="1">
                <a:latin typeface="Montserrat Light" panose="00000400000000000000" pitchFamily="50" charset="0"/>
              </a:rPr>
              <a:t>ak</a:t>
            </a:r>
            <a:r>
              <a:rPr lang="en-US" sz="2000" dirty="0">
                <a:latin typeface="Montserrat Light" panose="00000400000000000000" pitchFamily="50" charset="0"/>
              </a:rPr>
              <a:t> </a:t>
            </a:r>
            <a:r>
              <a:rPr lang="en-US" sz="2000" dirty="0" err="1">
                <a:latin typeface="Montserrat Light" panose="00000400000000000000" pitchFamily="50" charset="0"/>
              </a:rPr>
              <a:t>penelitian</a:t>
            </a:r>
            <a:r>
              <a:rPr lang="en-US" sz="2000" dirty="0">
                <a:latin typeface="Montserrat Light" panose="00000400000000000000" pitchFamily="50" charset="0"/>
              </a:rPr>
              <a:t> yang </a:t>
            </a:r>
            <a:r>
              <a:rPr lang="en-US" sz="2000" dirty="0" err="1">
                <a:latin typeface="Montserrat Light" panose="00000400000000000000" pitchFamily="50" charset="0"/>
              </a:rPr>
              <a:t>dibutuhkan</a:t>
            </a:r>
            <a:endParaRPr lang="en-US" sz="20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p</a:t>
            </a:r>
          </a:p>
        </p:txBody>
      </p:sp>
    </p:spTree>
    <p:extLst>
      <p:ext uri="{BB962C8B-B14F-4D97-AF65-F5344CB8AC3E}">
        <p14:creationId xmlns:p14="http://schemas.microsoft.com/office/powerpoint/2010/main" xmlns="" val="198458944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43747" y="1615550"/>
            <a:ext cx="7765143" cy="2862322"/>
          </a:xfrm>
          <a:prstGeom prst="rect">
            <a:avLst/>
          </a:prstGeom>
        </p:spPr>
        <p:txBody>
          <a:bodyPr wrap="square">
            <a:spAutoFit/>
          </a:bodyPr>
          <a:lstStyle/>
          <a:p>
            <a:r>
              <a:rPr lang="en-US" sz="2000" dirty="0" err="1">
                <a:latin typeface="Montserrat Light" panose="00000400000000000000" pitchFamily="50" charset="0"/>
              </a:rPr>
              <a:t>Monograf</a:t>
            </a:r>
            <a:r>
              <a:rPr lang="en-US" sz="2000" dirty="0">
                <a:latin typeface="Montserrat Light" panose="00000400000000000000" pitchFamily="50" charset="0"/>
              </a:rPr>
              <a:t> </a:t>
            </a:r>
            <a:r>
              <a:rPr lang="en-US" sz="2000" dirty="0" err="1">
                <a:latin typeface="Montserrat Light" panose="00000400000000000000" pitchFamily="50" charset="0"/>
              </a:rPr>
              <a:t>adalah</a:t>
            </a:r>
            <a:r>
              <a:rPr lang="en-US" sz="2000" dirty="0">
                <a:latin typeface="Montserrat Light" panose="00000400000000000000" pitchFamily="50" charset="0"/>
              </a:rPr>
              <a:t> </a:t>
            </a:r>
            <a:r>
              <a:rPr lang="en-US" sz="2000" dirty="0" err="1">
                <a:latin typeface="Montserrat Light" panose="00000400000000000000" pitchFamily="50" charset="0"/>
              </a:rPr>
              <a:t>suatu</a:t>
            </a:r>
            <a:r>
              <a:rPr lang="en-US" sz="2000" dirty="0">
                <a:latin typeface="Montserrat Light" panose="00000400000000000000" pitchFamily="50" charset="0"/>
              </a:rPr>
              <a:t> </a:t>
            </a:r>
            <a:r>
              <a:rPr lang="en-US" sz="2000" dirty="0" err="1">
                <a:latin typeface="Montserrat Light" panose="00000400000000000000" pitchFamily="50" charset="0"/>
              </a:rPr>
              <a:t>tulisan</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a:t>
            </a:r>
            <a:r>
              <a:rPr lang="en-US" sz="2000" dirty="0" err="1">
                <a:latin typeface="Montserrat Light" panose="00000400000000000000" pitchFamily="50" charset="0"/>
              </a:rPr>
              <a:t>dalam</a:t>
            </a:r>
            <a:r>
              <a:rPr lang="en-US" sz="2000" dirty="0">
                <a:latin typeface="Montserrat Light" panose="00000400000000000000" pitchFamily="50" charset="0"/>
              </a:rPr>
              <a:t> </a:t>
            </a:r>
            <a:r>
              <a:rPr lang="en-US" sz="2000" dirty="0" err="1">
                <a:latin typeface="Montserrat Light" panose="00000400000000000000" pitchFamily="50" charset="0"/>
              </a:rPr>
              <a:t>bentuk</a:t>
            </a:r>
            <a:r>
              <a:rPr lang="en-US" sz="2000" dirty="0">
                <a:latin typeface="Montserrat Light" panose="00000400000000000000" pitchFamily="50" charset="0"/>
              </a:rPr>
              <a:t> </a:t>
            </a:r>
            <a:r>
              <a:rPr lang="en-US" sz="2000" dirty="0" err="1">
                <a:latin typeface="Montserrat Light" panose="00000400000000000000" pitchFamily="50" charset="0"/>
              </a:rPr>
              <a:t>buku</a:t>
            </a:r>
            <a:r>
              <a:rPr lang="en-US" sz="2000" dirty="0">
                <a:latin typeface="Montserrat Light" panose="00000400000000000000" pitchFamily="50" charset="0"/>
              </a:rPr>
              <a:t> yang </a:t>
            </a:r>
            <a:r>
              <a:rPr lang="en-US" sz="2000" dirty="0" err="1">
                <a:latin typeface="Montserrat Light" panose="00000400000000000000" pitchFamily="50" charset="0"/>
              </a:rPr>
              <a:t>substansi</a:t>
            </a:r>
            <a:r>
              <a:rPr lang="en-US" sz="2000" dirty="0">
                <a:latin typeface="Montserrat Light" panose="00000400000000000000" pitchFamily="50" charset="0"/>
              </a:rPr>
              <a:t> </a:t>
            </a:r>
            <a:r>
              <a:rPr lang="en-US" sz="2000" dirty="0" err="1">
                <a:latin typeface="Montserrat Light" panose="00000400000000000000" pitchFamily="50" charset="0"/>
              </a:rPr>
              <a:t>pembahasannya</a:t>
            </a:r>
            <a:r>
              <a:rPr lang="en-US" sz="2000" dirty="0">
                <a:latin typeface="Montserrat Light" panose="00000400000000000000" pitchFamily="50" charset="0"/>
              </a:rPr>
              <a:t> </a:t>
            </a:r>
            <a:r>
              <a:rPr lang="en-US" sz="2000" dirty="0" err="1">
                <a:latin typeface="Montserrat Light" panose="00000400000000000000" pitchFamily="50" charset="0"/>
              </a:rPr>
              <a:t>hanya</a:t>
            </a:r>
            <a:r>
              <a:rPr lang="en-US" sz="2000" dirty="0">
                <a:latin typeface="Montserrat Light" panose="00000400000000000000" pitchFamily="50" charset="0"/>
              </a:rPr>
              <a:t> </a:t>
            </a:r>
            <a:r>
              <a:rPr lang="en-US" sz="2000" dirty="0" err="1">
                <a:latin typeface="Montserrat Light" panose="00000400000000000000" pitchFamily="50" charset="0"/>
              </a:rPr>
              <a:t>pada</a:t>
            </a:r>
            <a:r>
              <a:rPr lang="en-US" sz="2000" dirty="0">
                <a:latin typeface="Montserrat Light" panose="00000400000000000000" pitchFamily="50" charset="0"/>
              </a:rPr>
              <a:t>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topik</a:t>
            </a:r>
            <a:r>
              <a:rPr lang="en-US" sz="2000" dirty="0">
                <a:latin typeface="Montserrat Light" panose="00000400000000000000" pitchFamily="50" charset="0"/>
              </a:rPr>
              <a:t>/</a:t>
            </a:r>
            <a:r>
              <a:rPr lang="en-US" sz="2000" dirty="0" err="1">
                <a:latin typeface="Montserrat Light" panose="00000400000000000000" pitchFamily="50" charset="0"/>
              </a:rPr>
              <a:t>hal</a:t>
            </a:r>
            <a:r>
              <a:rPr lang="en-US" sz="2000" dirty="0">
                <a:latin typeface="Montserrat Light" panose="00000400000000000000" pitchFamily="50" charset="0"/>
              </a:rPr>
              <a:t> </a:t>
            </a:r>
            <a:r>
              <a:rPr lang="en-US" sz="2000" dirty="0" err="1">
                <a:latin typeface="Montserrat Light" panose="00000400000000000000" pitchFamily="50" charset="0"/>
              </a:rPr>
              <a:t>dalam</a:t>
            </a:r>
            <a:r>
              <a:rPr lang="en-US" sz="2000" dirty="0">
                <a:latin typeface="Montserrat Light" panose="00000400000000000000" pitchFamily="50" charset="0"/>
              </a:rPr>
              <a:t> </a:t>
            </a:r>
            <a:r>
              <a:rPr lang="en-US" sz="2000" dirty="0" err="1">
                <a:latin typeface="Montserrat Light" panose="00000400000000000000" pitchFamily="50" charset="0"/>
              </a:rPr>
              <a:t>suatu</a:t>
            </a:r>
            <a:r>
              <a:rPr lang="en-US" sz="2000" dirty="0">
                <a:latin typeface="Montserrat Light" panose="00000400000000000000" pitchFamily="50" charset="0"/>
              </a:rPr>
              <a:t> </a:t>
            </a:r>
            <a:r>
              <a:rPr lang="en-US" sz="2000" dirty="0" err="1">
                <a:latin typeface="Montserrat Light" panose="00000400000000000000" pitchFamily="50" charset="0"/>
              </a:rPr>
              <a:t>bidang</a:t>
            </a:r>
            <a:r>
              <a:rPr lang="en-US" sz="2000" dirty="0">
                <a:latin typeface="Montserrat Light" panose="00000400000000000000" pitchFamily="50" charset="0"/>
              </a:rPr>
              <a:t> </a:t>
            </a:r>
            <a:r>
              <a:rPr lang="en-US" sz="2000" dirty="0" err="1">
                <a:latin typeface="Montserrat Light" panose="00000400000000000000" pitchFamily="50" charset="0"/>
              </a:rPr>
              <a:t>ilmu</a:t>
            </a:r>
            <a:r>
              <a:rPr lang="en-US" sz="2000" dirty="0">
                <a:latin typeface="Montserrat Light" panose="00000400000000000000" pitchFamily="50" charset="0"/>
              </a:rPr>
              <a:t> </a:t>
            </a:r>
            <a:r>
              <a:rPr lang="en-US" sz="2000" dirty="0" err="1">
                <a:latin typeface="Montserrat Light" panose="00000400000000000000" pitchFamily="50" charset="0"/>
              </a:rPr>
              <a:t>kompetensi</a:t>
            </a:r>
            <a:r>
              <a:rPr lang="en-US" sz="2000" dirty="0">
                <a:latin typeface="Montserrat Light" panose="00000400000000000000" pitchFamily="50" charset="0"/>
              </a:rPr>
              <a:t> </a:t>
            </a:r>
            <a:r>
              <a:rPr lang="en-US" sz="2000" dirty="0" err="1">
                <a:latin typeface="Montserrat Light" panose="00000400000000000000" pitchFamily="50" charset="0"/>
              </a:rPr>
              <a:t>penulis</a:t>
            </a:r>
            <a:r>
              <a:rPr lang="en-US" sz="2000" dirty="0">
                <a:latin typeface="Montserrat Light" panose="00000400000000000000" pitchFamily="50" charset="0"/>
              </a:rPr>
              <a:t>. Isi </a:t>
            </a:r>
            <a:r>
              <a:rPr lang="en-US" sz="2000" dirty="0" err="1">
                <a:latin typeface="Montserrat Light" panose="00000400000000000000" pitchFamily="50" charset="0"/>
              </a:rPr>
              <a:t>tulisan</a:t>
            </a:r>
            <a:r>
              <a:rPr lang="en-US" sz="2000" dirty="0">
                <a:latin typeface="Montserrat Light" panose="00000400000000000000" pitchFamily="50" charset="0"/>
              </a:rPr>
              <a:t> </a:t>
            </a:r>
            <a:r>
              <a:rPr lang="en-US" sz="2000" dirty="0" err="1">
                <a:latin typeface="Montserrat Light" panose="00000400000000000000" pitchFamily="50" charset="0"/>
              </a:rPr>
              <a:t>harus</a:t>
            </a:r>
            <a:r>
              <a:rPr lang="en-US" sz="2000" dirty="0">
                <a:latin typeface="Montserrat Light" panose="00000400000000000000" pitchFamily="50" charset="0"/>
              </a:rPr>
              <a:t> </a:t>
            </a:r>
            <a:r>
              <a:rPr lang="en-US" sz="2000" dirty="0" err="1">
                <a:latin typeface="Montserrat Light" panose="00000400000000000000" pitchFamily="50" charset="0"/>
              </a:rPr>
              <a:t>memenuhi</a:t>
            </a:r>
            <a:r>
              <a:rPr lang="en-US" sz="2000" dirty="0">
                <a:latin typeface="Montserrat Light" panose="00000400000000000000" pitchFamily="50" charset="0"/>
              </a:rPr>
              <a:t> </a:t>
            </a:r>
            <a:r>
              <a:rPr lang="en-US" sz="2000" dirty="0" err="1">
                <a:latin typeface="Montserrat Light" panose="00000400000000000000" pitchFamily="50" charset="0"/>
              </a:rPr>
              <a:t>syarat-syarat</a:t>
            </a:r>
            <a:r>
              <a:rPr lang="en-US" sz="2000" dirty="0">
                <a:latin typeface="Montserrat Light" panose="00000400000000000000" pitchFamily="50" charset="0"/>
              </a:rPr>
              <a:t> </a:t>
            </a:r>
            <a:r>
              <a:rPr lang="en-US" sz="2000" dirty="0" err="1">
                <a:latin typeface="Montserrat Light" panose="00000400000000000000" pitchFamily="50" charset="0"/>
              </a:rPr>
              <a:t>sebuah</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yang </a:t>
            </a:r>
            <a:r>
              <a:rPr lang="en-US" sz="2000" dirty="0" err="1">
                <a:latin typeface="Montserrat Light" panose="00000400000000000000" pitchFamily="50" charset="0"/>
              </a:rPr>
              <a:t>utuh</a:t>
            </a:r>
            <a:r>
              <a:rPr lang="en-US" sz="2000" dirty="0">
                <a:latin typeface="Montserrat Light" panose="00000400000000000000" pitchFamily="50" charset="0"/>
              </a:rPr>
              <a:t>, </a:t>
            </a:r>
            <a:r>
              <a:rPr lang="en-US" sz="2000" dirty="0" err="1">
                <a:latin typeface="Montserrat Light" panose="00000400000000000000" pitchFamily="50" charset="0"/>
              </a:rPr>
              <a:t>yaitu</a:t>
            </a:r>
            <a:r>
              <a:rPr lang="en-US" sz="2000" dirty="0">
                <a:latin typeface="Montserrat Light" panose="00000400000000000000" pitchFamily="50" charset="0"/>
              </a:rPr>
              <a:t> </a:t>
            </a:r>
            <a:r>
              <a:rPr lang="en-US" sz="2000" dirty="0" err="1">
                <a:latin typeface="Montserrat Light" panose="00000400000000000000" pitchFamily="50" charset="0"/>
              </a:rPr>
              <a:t>adanya</a:t>
            </a:r>
            <a:r>
              <a:rPr lang="en-US" sz="2000" dirty="0">
                <a:latin typeface="Montserrat Light" panose="00000400000000000000" pitchFamily="50" charset="0"/>
              </a:rPr>
              <a:t> </a:t>
            </a:r>
            <a:r>
              <a:rPr lang="en-US" sz="2000" dirty="0" err="1">
                <a:latin typeface="Montserrat Light" panose="00000400000000000000" pitchFamily="50" charset="0"/>
              </a:rPr>
              <a:t>rumusan</a:t>
            </a:r>
            <a:r>
              <a:rPr lang="en-US" sz="2000" dirty="0">
                <a:latin typeface="Montserrat Light" panose="00000400000000000000" pitchFamily="50" charset="0"/>
              </a:rPr>
              <a:t> </a:t>
            </a:r>
            <a:r>
              <a:rPr lang="en-US" sz="2000" dirty="0" err="1">
                <a:latin typeface="Montserrat Light" panose="00000400000000000000" pitchFamily="50" charset="0"/>
              </a:rPr>
              <a:t>masalah</a:t>
            </a:r>
            <a:r>
              <a:rPr lang="en-US" sz="2000" dirty="0">
                <a:latin typeface="Montserrat Light" panose="00000400000000000000" pitchFamily="50" charset="0"/>
              </a:rPr>
              <a:t> yang </a:t>
            </a:r>
            <a:r>
              <a:rPr lang="en-US" sz="2000" dirty="0" err="1">
                <a:latin typeface="Montserrat Light" panose="00000400000000000000" pitchFamily="50" charset="0"/>
              </a:rPr>
              <a:t>mengandung</a:t>
            </a:r>
            <a:r>
              <a:rPr lang="en-US" sz="2000" dirty="0">
                <a:latin typeface="Montserrat Light" panose="00000400000000000000" pitchFamily="50" charset="0"/>
              </a:rPr>
              <a:t> </a:t>
            </a:r>
            <a:r>
              <a:rPr lang="en-US" sz="2000" dirty="0" err="1">
                <a:latin typeface="Montserrat Light" panose="00000400000000000000" pitchFamily="50" charset="0"/>
              </a:rPr>
              <a:t>nilai</a:t>
            </a:r>
            <a:r>
              <a:rPr lang="en-US" sz="2000" dirty="0">
                <a:latin typeface="Montserrat Light" panose="00000400000000000000" pitchFamily="50" charset="0"/>
              </a:rPr>
              <a:t> </a:t>
            </a:r>
            <a:r>
              <a:rPr lang="en-US" sz="2000" dirty="0" err="1">
                <a:latin typeface="Montserrat Light" panose="00000400000000000000" pitchFamily="50" charset="0"/>
              </a:rPr>
              <a:t>kebaruan</a:t>
            </a:r>
            <a:r>
              <a:rPr lang="en-US" sz="2000" dirty="0">
                <a:latin typeface="Montserrat Light" panose="00000400000000000000" pitchFamily="50" charset="0"/>
              </a:rPr>
              <a:t> (novelty/</a:t>
            </a:r>
            <a:r>
              <a:rPr lang="en-US" sz="2000" dirty="0" err="1">
                <a:latin typeface="Montserrat Light" panose="00000400000000000000" pitchFamily="50" charset="0"/>
              </a:rPr>
              <a:t>ies</a:t>
            </a:r>
            <a:r>
              <a:rPr lang="en-US" sz="2000" dirty="0">
                <a:latin typeface="Montserrat Light" panose="00000400000000000000" pitchFamily="50" charset="0"/>
              </a:rPr>
              <a:t>), </a:t>
            </a:r>
            <a:r>
              <a:rPr lang="en-US" sz="2000" dirty="0" err="1">
                <a:latin typeface="Montserrat Light" panose="00000400000000000000" pitchFamily="50" charset="0"/>
              </a:rPr>
              <a:t>metodologi</a:t>
            </a:r>
            <a:r>
              <a:rPr lang="en-US" sz="2000" dirty="0">
                <a:latin typeface="Montserrat Light" panose="00000400000000000000" pitchFamily="50" charset="0"/>
              </a:rPr>
              <a:t> </a:t>
            </a:r>
            <a:r>
              <a:rPr lang="en-US" sz="2000" dirty="0" err="1">
                <a:latin typeface="Montserrat Light" panose="00000400000000000000" pitchFamily="50" charset="0"/>
              </a:rPr>
              <a:t>pemecahan</a:t>
            </a:r>
            <a:r>
              <a:rPr lang="en-US" sz="2000" dirty="0">
                <a:latin typeface="Montserrat Light" panose="00000400000000000000" pitchFamily="50" charset="0"/>
              </a:rPr>
              <a:t> </a:t>
            </a:r>
            <a:r>
              <a:rPr lang="en-US" sz="2000" dirty="0" err="1">
                <a:latin typeface="Montserrat Light" panose="00000400000000000000" pitchFamily="50" charset="0"/>
              </a:rPr>
              <a:t>masalah</a:t>
            </a:r>
            <a:r>
              <a:rPr lang="en-US" sz="2000" dirty="0">
                <a:latin typeface="Montserrat Light" panose="00000400000000000000" pitchFamily="50" charset="0"/>
              </a:rPr>
              <a:t>, </a:t>
            </a:r>
            <a:r>
              <a:rPr lang="en-US" sz="2000" dirty="0" err="1">
                <a:latin typeface="Montserrat Light" panose="00000400000000000000" pitchFamily="50" charset="0"/>
              </a:rPr>
              <a:t>dukungan</a:t>
            </a:r>
            <a:r>
              <a:rPr lang="en-US" sz="2000" dirty="0">
                <a:latin typeface="Montserrat Light" panose="00000400000000000000" pitchFamily="50" charset="0"/>
              </a:rPr>
              <a:t> data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teori</a:t>
            </a:r>
            <a:r>
              <a:rPr lang="en-US" sz="2000" dirty="0">
                <a:latin typeface="Montserrat Light" panose="00000400000000000000" pitchFamily="50" charset="0"/>
              </a:rPr>
              <a:t> </a:t>
            </a:r>
            <a:r>
              <a:rPr lang="en-US" sz="2000" dirty="0" err="1">
                <a:latin typeface="Montserrat Light" panose="00000400000000000000" pitchFamily="50" charset="0"/>
              </a:rPr>
              <a:t>mutakhir</a:t>
            </a:r>
            <a:r>
              <a:rPr lang="en-US" sz="2000" dirty="0">
                <a:latin typeface="Montserrat Light" panose="00000400000000000000" pitchFamily="50" charset="0"/>
              </a:rPr>
              <a:t> yang </a:t>
            </a:r>
            <a:r>
              <a:rPr lang="en-US" sz="2000" dirty="0" err="1">
                <a:latin typeface="Montserrat Light" panose="00000400000000000000" pitchFamily="50" charset="0"/>
              </a:rPr>
              <a:t>lengkap</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jelas</a:t>
            </a:r>
            <a:r>
              <a:rPr lang="en-US" sz="2000" dirty="0">
                <a:latin typeface="Montserrat Light" panose="00000400000000000000" pitchFamily="50" charset="0"/>
              </a:rPr>
              <a:t>, </a:t>
            </a:r>
            <a:r>
              <a:rPr lang="en-US" sz="2000" dirty="0" err="1">
                <a:latin typeface="Montserrat Light" panose="00000400000000000000" pitchFamily="50" charset="0"/>
              </a:rPr>
              <a:t>serta</a:t>
            </a:r>
            <a:r>
              <a:rPr lang="en-US" sz="2000" dirty="0">
                <a:latin typeface="Montserrat Light" panose="00000400000000000000" pitchFamily="50" charset="0"/>
              </a:rPr>
              <a:t> </a:t>
            </a:r>
            <a:r>
              <a:rPr lang="en-US" sz="2000" dirty="0" err="1">
                <a:latin typeface="Montserrat Light" panose="00000400000000000000" pitchFamily="50" charset="0"/>
              </a:rPr>
              <a:t>ada</a:t>
            </a:r>
            <a:r>
              <a:rPr lang="en-US" sz="2000" dirty="0">
                <a:latin typeface="Montserrat Light" panose="00000400000000000000" pitchFamily="50" charset="0"/>
              </a:rPr>
              <a:t> </a:t>
            </a:r>
            <a:r>
              <a:rPr lang="en-US" sz="2000" dirty="0" err="1">
                <a:latin typeface="Montserrat Light" panose="00000400000000000000" pitchFamily="50" charset="0"/>
              </a:rPr>
              <a:t>kesimpulan</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daftar</a:t>
            </a:r>
            <a:r>
              <a:rPr lang="en-US" sz="2000" dirty="0">
                <a:latin typeface="Montserrat Light" panose="00000400000000000000" pitchFamily="50" charset="0"/>
              </a:rPr>
              <a:t> </a:t>
            </a:r>
            <a:r>
              <a:rPr lang="en-US" sz="2000" dirty="0" err="1">
                <a:latin typeface="Montserrat Light" panose="00000400000000000000" pitchFamily="50" charset="0"/>
              </a:rPr>
              <a:t>pustaka</a:t>
            </a:r>
            <a:r>
              <a:rPr lang="en-US" sz="2000" dirty="0">
                <a:latin typeface="Montserrat Light" panose="00000400000000000000" pitchFamily="50" charset="0"/>
              </a:rPr>
              <a:t> yang </a:t>
            </a:r>
            <a:r>
              <a:rPr lang="en-US" sz="2000" dirty="0" err="1">
                <a:latin typeface="Montserrat Light" panose="00000400000000000000" pitchFamily="50" charset="0"/>
              </a:rPr>
              <a:t>menunjukkan</a:t>
            </a:r>
            <a:r>
              <a:rPr lang="en-US" sz="2000" dirty="0">
                <a:latin typeface="Montserrat Light" panose="00000400000000000000" pitchFamily="50" charset="0"/>
              </a:rPr>
              <a:t> </a:t>
            </a:r>
            <a:r>
              <a:rPr lang="en-US" sz="2000" dirty="0" err="1">
                <a:latin typeface="Montserrat Light" panose="00000400000000000000" pitchFamily="50" charset="0"/>
              </a:rPr>
              <a:t>rekam</a:t>
            </a:r>
            <a:r>
              <a:rPr lang="en-US" sz="2000" dirty="0">
                <a:latin typeface="Montserrat Light" panose="00000400000000000000" pitchFamily="50" charset="0"/>
              </a:rPr>
              <a:t> </a:t>
            </a:r>
            <a:r>
              <a:rPr lang="en-US" sz="2000" dirty="0" err="1">
                <a:latin typeface="Montserrat Light" panose="00000400000000000000" pitchFamily="50" charset="0"/>
              </a:rPr>
              <a:t>jejak</a:t>
            </a:r>
            <a:r>
              <a:rPr lang="en-US" sz="2000" dirty="0">
                <a:latin typeface="Montserrat Light" panose="00000400000000000000" pitchFamily="50" charset="0"/>
              </a:rPr>
              <a:t> </a:t>
            </a:r>
            <a:r>
              <a:rPr lang="en-US" sz="2000" dirty="0" err="1">
                <a:latin typeface="Montserrat Light" panose="00000400000000000000" pitchFamily="50" charset="0"/>
              </a:rPr>
              <a:t>kompetensi</a:t>
            </a:r>
            <a:r>
              <a:rPr lang="en-US" sz="2000" dirty="0">
                <a:latin typeface="Montserrat Light" panose="00000400000000000000" pitchFamily="50" charset="0"/>
              </a:rPr>
              <a:t> </a:t>
            </a:r>
            <a:r>
              <a:rPr lang="en-US" sz="2000" dirty="0" err="1">
                <a:latin typeface="Montserrat Light" panose="00000400000000000000" pitchFamily="50" charset="0"/>
              </a:rPr>
              <a:t>penulis</a:t>
            </a:r>
            <a:endParaRPr lang="en-US" sz="2000" dirty="0">
              <a:latin typeface="Montserrat Light" panose="00000400000000000000" pitchFamily="50" charset="0"/>
            </a:endParaRP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Tree>
    <p:extLst>
      <p:ext uri="{BB962C8B-B14F-4D97-AF65-F5344CB8AC3E}">
        <p14:creationId xmlns:p14="http://schemas.microsoft.com/office/powerpoint/2010/main" xmlns="" val="141394474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43747" y="1986252"/>
            <a:ext cx="7765143" cy="2246769"/>
          </a:xfrm>
          <a:prstGeom prst="rect">
            <a:avLst/>
          </a:prstGeom>
        </p:spPr>
        <p:txBody>
          <a:bodyPr wrap="square">
            <a:spAutoFit/>
          </a:bodyPr>
          <a:lstStyle/>
          <a:p>
            <a:r>
              <a:rPr lang="en-US" sz="2000" dirty="0" err="1" smtClean="0">
                <a:latin typeface="Montserrat Light" panose="00000400000000000000" pitchFamily="50" charset="0"/>
              </a:rPr>
              <a:t>Buku</a:t>
            </a:r>
            <a:r>
              <a:rPr lang="en-US" sz="2000" dirty="0" smtClean="0">
                <a:latin typeface="Montserrat Light" panose="00000400000000000000" pitchFamily="50" charset="0"/>
              </a:rPr>
              <a:t> </a:t>
            </a:r>
            <a:r>
              <a:rPr lang="en-US" sz="2000" dirty="0" err="1">
                <a:latin typeface="Montserrat Light" panose="00000400000000000000" pitchFamily="50" charset="0"/>
              </a:rPr>
              <a:t>referensi</a:t>
            </a:r>
            <a:r>
              <a:rPr lang="en-US" sz="2000" dirty="0">
                <a:latin typeface="Montserrat Light" panose="00000400000000000000" pitchFamily="50" charset="0"/>
              </a:rPr>
              <a:t> </a:t>
            </a:r>
            <a:r>
              <a:rPr lang="en-US" sz="2000" dirty="0" err="1">
                <a:latin typeface="Montserrat Light" panose="00000400000000000000" pitchFamily="50" charset="0"/>
              </a:rPr>
              <a:t>adalah</a:t>
            </a:r>
            <a:r>
              <a:rPr lang="en-US" sz="2000" dirty="0">
                <a:latin typeface="Montserrat Light" panose="00000400000000000000" pitchFamily="50" charset="0"/>
              </a:rPr>
              <a:t> </a:t>
            </a:r>
            <a:r>
              <a:rPr lang="en-US" sz="2000" dirty="0" err="1">
                <a:latin typeface="Montserrat Light" panose="00000400000000000000" pitchFamily="50" charset="0"/>
              </a:rPr>
              <a:t>suatu</a:t>
            </a:r>
            <a:r>
              <a:rPr lang="en-US" sz="2000" dirty="0">
                <a:latin typeface="Montserrat Light" panose="00000400000000000000" pitchFamily="50" charset="0"/>
              </a:rPr>
              <a:t> </a:t>
            </a:r>
            <a:r>
              <a:rPr lang="en-US" sz="2000" dirty="0" err="1">
                <a:latin typeface="Montserrat Light" panose="00000400000000000000" pitchFamily="50" charset="0"/>
              </a:rPr>
              <a:t>tulisan</a:t>
            </a:r>
            <a:r>
              <a:rPr lang="en-US" sz="2000" dirty="0">
                <a:latin typeface="Montserrat Light" panose="00000400000000000000" pitchFamily="50" charset="0"/>
              </a:rPr>
              <a:t> </a:t>
            </a:r>
            <a:r>
              <a:rPr lang="en-US" sz="2000" dirty="0" err="1">
                <a:latin typeface="Montserrat Light" panose="00000400000000000000" pitchFamily="50" charset="0"/>
              </a:rPr>
              <a:t>dalam</a:t>
            </a:r>
            <a:r>
              <a:rPr lang="en-US" sz="2000" dirty="0">
                <a:latin typeface="Montserrat Light" panose="00000400000000000000" pitchFamily="50" charset="0"/>
              </a:rPr>
              <a:t> </a:t>
            </a:r>
            <a:r>
              <a:rPr lang="en-US" sz="2000" dirty="0" err="1">
                <a:latin typeface="Montserrat Light" panose="00000400000000000000" pitchFamily="50" charset="0"/>
              </a:rPr>
              <a:t>bentuk</a:t>
            </a:r>
            <a:r>
              <a:rPr lang="en-US" sz="2000" dirty="0">
                <a:latin typeface="Montserrat Light" panose="00000400000000000000" pitchFamily="50" charset="0"/>
              </a:rPr>
              <a:t> </a:t>
            </a:r>
            <a:r>
              <a:rPr lang="en-US" sz="2000" dirty="0" err="1">
                <a:latin typeface="Montserrat Light" panose="00000400000000000000" pitchFamily="50" charset="0"/>
              </a:rPr>
              <a:t>buku</a:t>
            </a:r>
            <a:r>
              <a:rPr lang="en-US" sz="2000" dirty="0">
                <a:latin typeface="Montserrat Light" panose="00000400000000000000" pitchFamily="50" charset="0"/>
              </a:rPr>
              <a:t> yang </a:t>
            </a:r>
            <a:r>
              <a:rPr lang="en-US" sz="2000" dirty="0" err="1">
                <a:latin typeface="Montserrat Light" panose="00000400000000000000" pitchFamily="50" charset="0"/>
              </a:rPr>
              <a:t>substansi</a:t>
            </a:r>
            <a:r>
              <a:rPr lang="en-US" sz="2000" dirty="0">
                <a:latin typeface="Montserrat Light" panose="00000400000000000000" pitchFamily="50" charset="0"/>
              </a:rPr>
              <a:t> </a:t>
            </a:r>
            <a:r>
              <a:rPr lang="en-US" sz="2000" dirty="0" err="1">
                <a:latin typeface="Montserrat Light" panose="00000400000000000000" pitchFamily="50" charset="0"/>
              </a:rPr>
              <a:t>pembahasannya</a:t>
            </a:r>
            <a:r>
              <a:rPr lang="en-US" sz="2000" dirty="0">
                <a:latin typeface="Montserrat Light" panose="00000400000000000000" pitchFamily="50" charset="0"/>
              </a:rPr>
              <a:t> </a:t>
            </a:r>
            <a:r>
              <a:rPr lang="en-US" sz="2000" dirty="0" err="1">
                <a:latin typeface="Montserrat Light" panose="00000400000000000000" pitchFamily="50" charset="0"/>
              </a:rPr>
              <a:t>pada</a:t>
            </a:r>
            <a:r>
              <a:rPr lang="en-US" sz="2000" dirty="0">
                <a:latin typeface="Montserrat Light" panose="00000400000000000000" pitchFamily="50" charset="0"/>
              </a:rPr>
              <a:t>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bidang</a:t>
            </a:r>
            <a:r>
              <a:rPr lang="en-US" sz="2000" dirty="0">
                <a:latin typeface="Montserrat Light" panose="00000400000000000000" pitchFamily="50" charset="0"/>
              </a:rPr>
              <a:t> </a:t>
            </a:r>
            <a:r>
              <a:rPr lang="en-US" sz="2000" dirty="0" err="1">
                <a:latin typeface="Montserrat Light" panose="00000400000000000000" pitchFamily="50" charset="0"/>
              </a:rPr>
              <a:t>ilmu</a:t>
            </a:r>
            <a:r>
              <a:rPr lang="en-US" sz="2000" dirty="0">
                <a:latin typeface="Montserrat Light" panose="00000400000000000000" pitchFamily="50" charset="0"/>
              </a:rPr>
              <a:t> </a:t>
            </a:r>
            <a:r>
              <a:rPr lang="en-US" sz="2000" dirty="0" err="1">
                <a:latin typeface="Montserrat Light" panose="00000400000000000000" pitchFamily="50" charset="0"/>
              </a:rPr>
              <a:t>kompetensi</a:t>
            </a:r>
            <a:r>
              <a:rPr lang="en-US" sz="2000" dirty="0">
                <a:latin typeface="Montserrat Light" panose="00000400000000000000" pitchFamily="50" charset="0"/>
              </a:rPr>
              <a:t> </a:t>
            </a:r>
            <a:r>
              <a:rPr lang="en-US" sz="2000" dirty="0" err="1">
                <a:latin typeface="Montserrat Light" panose="00000400000000000000" pitchFamily="50" charset="0"/>
              </a:rPr>
              <a:t>penulis</a:t>
            </a:r>
            <a:r>
              <a:rPr lang="en-US" sz="2000" dirty="0">
                <a:latin typeface="Montserrat Light" panose="00000400000000000000" pitchFamily="50" charset="0"/>
              </a:rPr>
              <a:t>. Isi </a:t>
            </a:r>
            <a:r>
              <a:rPr lang="en-US" sz="2000" dirty="0" err="1">
                <a:latin typeface="Montserrat Light" panose="00000400000000000000" pitchFamily="50" charset="0"/>
              </a:rPr>
              <a:t>tulisan</a:t>
            </a:r>
            <a:r>
              <a:rPr lang="en-US" sz="2000" dirty="0">
                <a:latin typeface="Montserrat Light" panose="00000400000000000000" pitchFamily="50" charset="0"/>
              </a:rPr>
              <a:t> </a:t>
            </a:r>
            <a:r>
              <a:rPr lang="en-US" sz="2000" dirty="0" err="1">
                <a:latin typeface="Montserrat Light" panose="00000400000000000000" pitchFamily="50" charset="0"/>
              </a:rPr>
              <a:t>harus</a:t>
            </a:r>
            <a:r>
              <a:rPr lang="en-US" sz="2000" dirty="0">
                <a:latin typeface="Montserrat Light" panose="00000400000000000000" pitchFamily="50" charset="0"/>
              </a:rPr>
              <a:t> </a:t>
            </a:r>
            <a:r>
              <a:rPr lang="en-US" sz="2000" dirty="0" err="1">
                <a:latin typeface="Montserrat Light" panose="00000400000000000000" pitchFamily="50" charset="0"/>
              </a:rPr>
              <a:t>memenuhi</a:t>
            </a:r>
            <a:r>
              <a:rPr lang="en-US" sz="2000" dirty="0">
                <a:latin typeface="Montserrat Light" panose="00000400000000000000" pitchFamily="50" charset="0"/>
              </a:rPr>
              <a:t> </a:t>
            </a:r>
            <a:r>
              <a:rPr lang="en-US" sz="2000" dirty="0" err="1">
                <a:latin typeface="Montserrat Light" panose="00000400000000000000" pitchFamily="50" charset="0"/>
              </a:rPr>
              <a:t>syarat-syarat</a:t>
            </a:r>
            <a:r>
              <a:rPr lang="en-US" sz="2000" dirty="0">
                <a:latin typeface="Montserrat Light" panose="00000400000000000000" pitchFamily="50" charset="0"/>
              </a:rPr>
              <a:t> </a:t>
            </a:r>
            <a:r>
              <a:rPr lang="en-US" sz="2000" dirty="0" err="1">
                <a:latin typeface="Montserrat Light" panose="00000400000000000000" pitchFamily="50" charset="0"/>
              </a:rPr>
              <a:t>sebuah</a:t>
            </a:r>
            <a:r>
              <a:rPr lang="en-US" sz="2000" dirty="0">
                <a:latin typeface="Montserrat Light" panose="00000400000000000000" pitchFamily="50" charset="0"/>
              </a:rPr>
              <a:t> </a:t>
            </a:r>
            <a:r>
              <a:rPr lang="en-US" sz="2000" dirty="0" err="1">
                <a:latin typeface="Montserrat Light" panose="00000400000000000000" pitchFamily="50" charset="0"/>
              </a:rPr>
              <a:t>karya</a:t>
            </a:r>
            <a:r>
              <a:rPr lang="en-US" sz="2000" dirty="0">
                <a:latin typeface="Montserrat Light" panose="00000400000000000000" pitchFamily="50" charset="0"/>
              </a:rPr>
              <a:t> </a:t>
            </a:r>
            <a:r>
              <a:rPr lang="en-US" sz="2000" dirty="0" err="1">
                <a:latin typeface="Montserrat Light" panose="00000400000000000000" pitchFamily="50" charset="0"/>
              </a:rPr>
              <a:t>ilmiah</a:t>
            </a:r>
            <a:r>
              <a:rPr lang="en-US" sz="2000" dirty="0">
                <a:latin typeface="Montserrat Light" panose="00000400000000000000" pitchFamily="50" charset="0"/>
              </a:rPr>
              <a:t> yang </a:t>
            </a:r>
            <a:r>
              <a:rPr lang="en-US" sz="2000" dirty="0" err="1">
                <a:latin typeface="Montserrat Light" panose="00000400000000000000" pitchFamily="50" charset="0"/>
              </a:rPr>
              <a:t>utuh</a:t>
            </a:r>
            <a:r>
              <a:rPr lang="en-US" sz="2000" dirty="0">
                <a:latin typeface="Montserrat Light" panose="00000400000000000000" pitchFamily="50" charset="0"/>
              </a:rPr>
              <a:t>, </a:t>
            </a:r>
            <a:r>
              <a:rPr lang="en-US" sz="2000" dirty="0" err="1">
                <a:latin typeface="Montserrat Light" panose="00000400000000000000" pitchFamily="50" charset="0"/>
              </a:rPr>
              <a:t>yaitu</a:t>
            </a:r>
            <a:r>
              <a:rPr lang="en-US" sz="2000" dirty="0">
                <a:latin typeface="Montserrat Light" panose="00000400000000000000" pitchFamily="50" charset="0"/>
              </a:rPr>
              <a:t> </a:t>
            </a:r>
            <a:r>
              <a:rPr lang="en-US" sz="2000" dirty="0" err="1">
                <a:latin typeface="Montserrat Light" panose="00000400000000000000" pitchFamily="50" charset="0"/>
              </a:rPr>
              <a:t>mengandung</a:t>
            </a:r>
            <a:r>
              <a:rPr lang="en-US" sz="2000" dirty="0">
                <a:latin typeface="Montserrat Light" panose="00000400000000000000" pitchFamily="50" charset="0"/>
              </a:rPr>
              <a:t> </a:t>
            </a:r>
            <a:r>
              <a:rPr lang="en-US" sz="2000" dirty="0" err="1">
                <a:latin typeface="Montserrat Light" panose="00000400000000000000" pitchFamily="50" charset="0"/>
              </a:rPr>
              <a:t>nilai</a:t>
            </a:r>
            <a:r>
              <a:rPr lang="en-US" sz="2000" dirty="0">
                <a:latin typeface="Montserrat Light" panose="00000400000000000000" pitchFamily="50" charset="0"/>
              </a:rPr>
              <a:t> </a:t>
            </a:r>
            <a:r>
              <a:rPr lang="en-US" sz="2000" dirty="0" err="1">
                <a:latin typeface="Montserrat Light" panose="00000400000000000000" pitchFamily="50" charset="0"/>
              </a:rPr>
              <a:t>kebaruan</a:t>
            </a:r>
            <a:r>
              <a:rPr lang="en-US" sz="2000" dirty="0">
                <a:latin typeface="Montserrat Light" panose="00000400000000000000" pitchFamily="50" charset="0"/>
              </a:rPr>
              <a:t>, </a:t>
            </a:r>
            <a:r>
              <a:rPr lang="en-US" sz="2000" dirty="0" err="1">
                <a:latin typeface="Montserrat Light" panose="00000400000000000000" pitchFamily="50" charset="0"/>
              </a:rPr>
              <a:t>dukungan</a:t>
            </a:r>
            <a:r>
              <a:rPr lang="en-US" sz="2000" dirty="0">
                <a:latin typeface="Montserrat Light" panose="00000400000000000000" pitchFamily="50" charset="0"/>
              </a:rPr>
              <a:t> data </a:t>
            </a:r>
            <a:r>
              <a:rPr lang="en-US" sz="2000" dirty="0" err="1">
                <a:latin typeface="Montserrat Light" panose="00000400000000000000" pitchFamily="50" charset="0"/>
              </a:rPr>
              <a:t>atau</a:t>
            </a:r>
            <a:r>
              <a:rPr lang="en-US" sz="2000" dirty="0">
                <a:latin typeface="Montserrat Light" panose="00000400000000000000" pitchFamily="50" charset="0"/>
              </a:rPr>
              <a:t> </a:t>
            </a:r>
            <a:r>
              <a:rPr lang="en-US" sz="2000" dirty="0" err="1">
                <a:latin typeface="Montserrat Light" panose="00000400000000000000" pitchFamily="50" charset="0"/>
              </a:rPr>
              <a:t>teori</a:t>
            </a:r>
            <a:r>
              <a:rPr lang="en-US" sz="2000" dirty="0">
                <a:latin typeface="Montserrat Light" panose="00000400000000000000" pitchFamily="50" charset="0"/>
              </a:rPr>
              <a:t> </a:t>
            </a:r>
            <a:r>
              <a:rPr lang="en-US" sz="2000" dirty="0" err="1">
                <a:latin typeface="Montserrat Light" panose="00000400000000000000" pitchFamily="50" charset="0"/>
              </a:rPr>
              <a:t>mutakhir</a:t>
            </a:r>
            <a:r>
              <a:rPr lang="en-US" sz="2000" dirty="0">
                <a:latin typeface="Montserrat Light" panose="00000400000000000000" pitchFamily="50" charset="0"/>
              </a:rPr>
              <a:t> yang </a:t>
            </a:r>
            <a:r>
              <a:rPr lang="en-US" sz="2000" dirty="0" err="1">
                <a:latin typeface="Montserrat Light" panose="00000400000000000000" pitchFamily="50" charset="0"/>
              </a:rPr>
              <a:t>lengkap</a:t>
            </a:r>
            <a:r>
              <a:rPr lang="en-US" sz="2000" dirty="0">
                <a:latin typeface="Montserrat Light" panose="00000400000000000000" pitchFamily="50" charset="0"/>
              </a:rPr>
              <a:t> </a:t>
            </a:r>
            <a:r>
              <a:rPr lang="en-US" sz="2000" dirty="0" err="1">
                <a:latin typeface="Montserrat Light" panose="00000400000000000000" pitchFamily="50" charset="0"/>
              </a:rPr>
              <a:t>dan</a:t>
            </a:r>
            <a:r>
              <a:rPr lang="en-US" sz="2000" dirty="0">
                <a:latin typeface="Montserrat Light" panose="00000400000000000000" pitchFamily="50" charset="0"/>
              </a:rPr>
              <a:t> </a:t>
            </a:r>
            <a:r>
              <a:rPr lang="en-US" sz="2000" dirty="0" err="1">
                <a:latin typeface="Montserrat Light" panose="00000400000000000000" pitchFamily="50" charset="0"/>
              </a:rPr>
              <a:t>jelas</a:t>
            </a:r>
            <a:r>
              <a:rPr lang="en-US" sz="2000" dirty="0">
                <a:latin typeface="Montserrat Light" panose="00000400000000000000" pitchFamily="50" charset="0"/>
              </a:rPr>
              <a:t>, </a:t>
            </a:r>
            <a:r>
              <a:rPr lang="en-US" sz="2000" dirty="0" err="1">
                <a:latin typeface="Montserrat Light" panose="00000400000000000000" pitchFamily="50" charset="0"/>
              </a:rPr>
              <a:t>serta</a:t>
            </a:r>
            <a:r>
              <a:rPr lang="en-US" sz="2000" dirty="0">
                <a:latin typeface="Montserrat Light" panose="00000400000000000000" pitchFamily="50" charset="0"/>
              </a:rPr>
              <a:t> </a:t>
            </a:r>
            <a:r>
              <a:rPr lang="en-US" sz="2000" dirty="0" err="1">
                <a:latin typeface="Montserrat Light" panose="00000400000000000000" pitchFamily="50" charset="0"/>
              </a:rPr>
              <a:t>ada</a:t>
            </a:r>
            <a:r>
              <a:rPr lang="en-US" sz="2000" dirty="0">
                <a:latin typeface="Montserrat Light" panose="00000400000000000000" pitchFamily="50" charset="0"/>
              </a:rPr>
              <a:t> </a:t>
            </a:r>
            <a:r>
              <a:rPr lang="en-US" sz="2000" dirty="0" err="1">
                <a:latin typeface="Montserrat Light" panose="00000400000000000000" pitchFamily="50" charset="0"/>
              </a:rPr>
              <a:t>daftar</a:t>
            </a:r>
            <a:r>
              <a:rPr lang="en-US" sz="2000" dirty="0">
                <a:latin typeface="Montserrat Light" panose="00000400000000000000" pitchFamily="50" charset="0"/>
              </a:rPr>
              <a:t> </a:t>
            </a:r>
            <a:r>
              <a:rPr lang="en-US" sz="2000" dirty="0" err="1">
                <a:latin typeface="Montserrat Light" panose="00000400000000000000" pitchFamily="50" charset="0"/>
              </a:rPr>
              <a:t>pustaka</a:t>
            </a:r>
            <a:r>
              <a:rPr lang="en-US" sz="2000" dirty="0">
                <a:latin typeface="Montserrat Light" panose="00000400000000000000" pitchFamily="50" charset="0"/>
              </a:rPr>
              <a:t> yang </a:t>
            </a:r>
            <a:r>
              <a:rPr lang="en-US" sz="2000" dirty="0" err="1">
                <a:latin typeface="Montserrat Light" panose="00000400000000000000" pitchFamily="50" charset="0"/>
              </a:rPr>
              <a:t>menunjukkan</a:t>
            </a:r>
            <a:r>
              <a:rPr lang="en-US" sz="2000" dirty="0">
                <a:latin typeface="Montserrat Light" panose="00000400000000000000" pitchFamily="50" charset="0"/>
              </a:rPr>
              <a:t> </a:t>
            </a:r>
            <a:r>
              <a:rPr lang="en-US" sz="2000" dirty="0" err="1">
                <a:latin typeface="Montserrat Light" panose="00000400000000000000" pitchFamily="50" charset="0"/>
              </a:rPr>
              <a:t>rekam</a:t>
            </a:r>
            <a:r>
              <a:rPr lang="en-US" sz="2000" dirty="0">
                <a:latin typeface="Montserrat Light" panose="00000400000000000000" pitchFamily="50" charset="0"/>
              </a:rPr>
              <a:t> </a:t>
            </a:r>
            <a:r>
              <a:rPr lang="en-US" sz="2000" dirty="0" err="1">
                <a:latin typeface="Montserrat Light" panose="00000400000000000000" pitchFamily="50" charset="0"/>
              </a:rPr>
              <a:t>jejak</a:t>
            </a:r>
            <a:r>
              <a:rPr lang="en-US" sz="2000" dirty="0">
                <a:latin typeface="Montserrat Light" panose="00000400000000000000" pitchFamily="50" charset="0"/>
              </a:rPr>
              <a:t> </a:t>
            </a:r>
            <a:r>
              <a:rPr lang="en-US" sz="2000" dirty="0" err="1">
                <a:latin typeface="Montserrat Light" panose="00000400000000000000" pitchFamily="50" charset="0"/>
              </a:rPr>
              <a:t>kompetensi</a:t>
            </a:r>
            <a:r>
              <a:rPr lang="en-US" sz="2000" dirty="0">
                <a:latin typeface="Montserrat Light" panose="00000400000000000000" pitchFamily="50" charset="0"/>
              </a:rPr>
              <a:t> </a:t>
            </a:r>
            <a:r>
              <a:rPr lang="en-US" sz="2000" dirty="0" err="1">
                <a:latin typeface="Montserrat Light" panose="00000400000000000000" pitchFamily="50" charset="0"/>
              </a:rPr>
              <a:t>penulis</a:t>
            </a:r>
            <a:r>
              <a:rPr lang="en-US" sz="2000" dirty="0">
                <a:latin typeface="Montserrat Light" panose="00000400000000000000" pitchFamily="50" charset="0"/>
              </a:rPr>
              <a:t>.</a:t>
            </a:r>
          </a:p>
        </p:txBody>
      </p:sp>
      <p:sp>
        <p:nvSpPr>
          <p:cNvPr id="5" name="Flowchart: Connector 4"/>
          <p:cNvSpPr/>
          <p:nvPr/>
        </p:nvSpPr>
        <p:spPr>
          <a:xfrm>
            <a:off x="2147018" y="2839104"/>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Tree>
    <p:extLst>
      <p:ext uri="{BB962C8B-B14F-4D97-AF65-F5344CB8AC3E}">
        <p14:creationId xmlns:p14="http://schemas.microsoft.com/office/powerpoint/2010/main" xmlns="" val="375486710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838200" y="365125"/>
            <a:ext cx="10515600" cy="1325563"/>
          </a:xfrm>
        </p:spPr>
        <p:txBody>
          <a:bodyPr>
            <a:normAutofit/>
          </a:bodyPr>
          <a:lstStyle/>
          <a:p>
            <a:r>
              <a:rPr lang="en-US" sz="4000" dirty="0" err="1" smtClean="0"/>
              <a:t>Pelaksanaan</a:t>
            </a:r>
            <a:r>
              <a:rPr lang="en-US" sz="4000" dirty="0" smtClean="0"/>
              <a:t> </a:t>
            </a:r>
            <a:r>
              <a:rPr lang="en-US" sz="4000" dirty="0" err="1" smtClean="0"/>
              <a:t>Pengabdian</a:t>
            </a:r>
            <a:r>
              <a:rPr lang="en-US" sz="4000" dirty="0" smtClean="0"/>
              <a:t> </a:t>
            </a:r>
            <a:r>
              <a:rPr lang="en-US" sz="4000" dirty="0" err="1" smtClean="0"/>
              <a:t>kepada</a:t>
            </a:r>
            <a:r>
              <a:rPr lang="en-US" sz="4000" dirty="0" smtClean="0"/>
              <a:t> </a:t>
            </a:r>
            <a:r>
              <a:rPr lang="en-US" sz="4000" dirty="0" err="1" smtClean="0"/>
              <a:t>masyarakat</a:t>
            </a:r>
            <a:endParaRPr lang="id-ID" sz="4000" dirty="0"/>
          </a:p>
        </p:txBody>
      </p:sp>
      <p:sp>
        <p:nvSpPr>
          <p:cNvPr id="9" name="Rectangle 8"/>
          <p:cNvSpPr/>
          <p:nvPr/>
        </p:nvSpPr>
        <p:spPr>
          <a:xfrm>
            <a:off x="790438" y="1281530"/>
            <a:ext cx="8056999"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Content Placeholder 2"/>
          <p:cNvSpPr>
            <a:spLocks noGrp="1"/>
          </p:cNvSpPr>
          <p:nvPr>
            <p:ph idx="1"/>
          </p:nvPr>
        </p:nvSpPr>
        <p:spPr>
          <a:xfrm>
            <a:off x="1310245" y="2752548"/>
            <a:ext cx="10218602" cy="628143"/>
          </a:xfrm>
        </p:spPr>
        <p:txBody>
          <a:bodyPr>
            <a:noAutofit/>
          </a:bodyPr>
          <a:lstStyle/>
          <a:p>
            <a:pPr marL="0" indent="0">
              <a:buNone/>
            </a:pPr>
            <a:r>
              <a:rPr lang="en-US" sz="2000" dirty="0" smtClean="0">
                <a:latin typeface="Montserrat Light" panose="00000400000000000000" pitchFamily="50" charset="0"/>
              </a:rPr>
              <a:t>1,5% </a:t>
            </a:r>
            <a:r>
              <a:rPr lang="en-US" sz="2000" dirty="0" err="1" smtClean="0">
                <a:latin typeface="Montserrat Light" panose="00000400000000000000" pitchFamily="50" charset="0"/>
              </a:rPr>
              <a:t>untuk</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kenaikan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jabatan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akademik</a:t>
            </a:r>
            <a:r>
              <a:rPr lang="en-US" sz="2000" dirty="0" smtClean="0">
                <a:latin typeface="Montserrat Light" panose="00000400000000000000" pitchFamily="50" charset="0"/>
              </a:rPr>
              <a:t>/</a:t>
            </a:r>
            <a:r>
              <a:rPr lang="en-US" sz="2000" dirty="0" err="1" smtClean="0">
                <a:latin typeface="Montserrat Light" panose="00000400000000000000" pitchFamily="50" charset="0"/>
              </a:rPr>
              <a:t>pangkat</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a:t>
            </a:r>
            <a:r>
              <a:rPr lang="en-US" sz="2000" dirty="0" smtClean="0">
                <a:latin typeface="Montserrat Light" panose="00000400000000000000" pitchFamily="50" charset="0"/>
              </a:rPr>
              <a:t> </a:t>
            </a:r>
            <a:r>
              <a:rPr lang="en-US" sz="2000" dirty="0" err="1" smtClean="0">
                <a:latin typeface="Montserrat Light" panose="00000400000000000000" pitchFamily="50" charset="0"/>
              </a:rPr>
              <a:t>Lektor</a:t>
            </a:r>
            <a:endParaRPr lang="en-US" sz="2000" dirty="0">
              <a:latin typeface="Montserrat Light" panose="00000400000000000000" pitchFamily="50" charset="0"/>
            </a:endParaRPr>
          </a:p>
        </p:txBody>
      </p:sp>
      <p:sp>
        <p:nvSpPr>
          <p:cNvPr id="10" name="Flowchart: Connector 9"/>
          <p:cNvSpPr/>
          <p:nvPr/>
        </p:nvSpPr>
        <p:spPr>
          <a:xfrm>
            <a:off x="856607" y="2662232"/>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6" name="Flowchart: Connector 15"/>
          <p:cNvSpPr/>
          <p:nvPr/>
        </p:nvSpPr>
        <p:spPr>
          <a:xfrm>
            <a:off x="846361" y="3246514"/>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4" name="Content Placeholder 2"/>
          <p:cNvSpPr txBox="1">
            <a:spLocks/>
          </p:cNvSpPr>
          <p:nvPr/>
        </p:nvSpPr>
        <p:spPr>
          <a:xfrm>
            <a:off x="878387" y="1676103"/>
            <a:ext cx="10218602" cy="6552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err="1" smtClean="0">
                <a:latin typeface="Montserrat Light" panose="00000400000000000000" pitchFamily="50" charset="0"/>
              </a:rPr>
              <a:t>Angka</a:t>
            </a:r>
            <a:r>
              <a:rPr lang="en-US" sz="2000" dirty="0" smtClean="0">
                <a:latin typeface="Montserrat Light" panose="00000400000000000000" pitchFamily="50" charset="0"/>
              </a:rPr>
              <a:t> </a:t>
            </a:r>
            <a:r>
              <a:rPr lang="en-US" sz="2000" dirty="0" err="1" smtClean="0">
                <a:latin typeface="Montserrat Light" panose="00000400000000000000" pitchFamily="50" charset="0"/>
              </a:rPr>
              <a:t>kredit</a:t>
            </a:r>
            <a:r>
              <a:rPr lang="en-US" sz="2000" dirty="0" smtClean="0">
                <a:latin typeface="Montserrat Light" panose="00000400000000000000" pitchFamily="50" charset="0"/>
              </a:rPr>
              <a:t> paling </a:t>
            </a:r>
            <a:r>
              <a:rPr lang="en-US" sz="2000" dirty="0" err="1" smtClean="0">
                <a:latin typeface="Montserrat Light" panose="00000400000000000000" pitchFamily="50" charset="0"/>
              </a:rPr>
              <a:t>rendah</a:t>
            </a:r>
            <a:r>
              <a:rPr lang="en-US" sz="2000" dirty="0" smtClean="0">
                <a:latin typeface="Montserrat Light" panose="00000400000000000000" pitchFamily="50" charset="0"/>
              </a:rPr>
              <a:t> </a:t>
            </a:r>
            <a:r>
              <a:rPr lang="en-US" sz="2000" dirty="0" err="1" smtClean="0">
                <a:latin typeface="Montserrat Light" panose="00000400000000000000" pitchFamily="50" charset="0"/>
              </a:rPr>
              <a:t>untuk</a:t>
            </a:r>
            <a:r>
              <a:rPr lang="en-US" sz="2000" dirty="0" smtClean="0">
                <a:latin typeface="Montserrat Light" panose="00000400000000000000" pitchFamily="50" charset="0"/>
              </a:rPr>
              <a:t> </a:t>
            </a:r>
            <a:r>
              <a:rPr lang="en-US" sz="2000" dirty="0" err="1" smtClean="0">
                <a:latin typeface="Montserrat Light" panose="00000400000000000000" pitchFamily="50" charset="0"/>
              </a:rPr>
              <a:t>pelaksanaan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Pengabdian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kepada</a:t>
            </a:r>
            <a:r>
              <a:rPr lang="en-US" sz="2000" dirty="0" smtClean="0">
                <a:latin typeface="Montserrat Light" panose="00000400000000000000" pitchFamily="50" charset="0"/>
              </a:rPr>
              <a:t> </a:t>
            </a:r>
            <a:r>
              <a:rPr lang="en-US" sz="2000" dirty="0" err="1" smtClean="0">
                <a:latin typeface="Montserrat Light" panose="00000400000000000000" pitchFamily="50" charset="0"/>
              </a:rPr>
              <a:t>Masyarakat</a:t>
            </a:r>
            <a:r>
              <a:rPr lang="en-US" sz="2000" dirty="0" smtClean="0">
                <a:latin typeface="Montserrat Light" panose="00000400000000000000" pitchFamily="50" charset="0"/>
              </a:rPr>
              <a:t> </a:t>
            </a:r>
            <a:r>
              <a:rPr lang="en-US" sz="2000" dirty="0" err="1" smtClean="0">
                <a:latin typeface="Montserrat Light" panose="00000400000000000000" pitchFamily="50" charset="0"/>
              </a:rPr>
              <a:t>masing-masing</a:t>
            </a:r>
            <a:r>
              <a:rPr lang="en-US" sz="2000" dirty="0" smtClean="0">
                <a:latin typeface="Montserrat Light" panose="00000400000000000000" pitchFamily="50" charset="0"/>
              </a:rPr>
              <a:t> </a:t>
            </a:r>
            <a:r>
              <a:rPr lang="en-US" sz="2000" dirty="0" err="1" smtClean="0">
                <a:latin typeface="Montserrat Light" panose="00000400000000000000" pitchFamily="50" charset="0"/>
              </a:rPr>
              <a:t>sebesar</a:t>
            </a:r>
            <a:r>
              <a:rPr lang="en-US" sz="2000" dirty="0" smtClean="0">
                <a:latin typeface="Montserrat Light" panose="00000400000000000000" pitchFamily="50" charset="0"/>
              </a:rPr>
              <a:t>:</a:t>
            </a:r>
            <a:endParaRPr lang="en-US" sz="2000" dirty="0">
              <a:latin typeface="Montserrat Light" panose="00000400000000000000" pitchFamily="50" charset="0"/>
            </a:endParaRPr>
          </a:p>
        </p:txBody>
      </p:sp>
      <p:sp>
        <p:nvSpPr>
          <p:cNvPr id="17" name="Content Placeholder 2"/>
          <p:cNvSpPr txBox="1">
            <a:spLocks/>
          </p:cNvSpPr>
          <p:nvPr/>
        </p:nvSpPr>
        <p:spPr>
          <a:xfrm>
            <a:off x="1314361" y="3349793"/>
            <a:ext cx="10218602" cy="628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smtClean="0">
                <a:latin typeface="Montserrat Light" panose="00000400000000000000" pitchFamily="50" charset="0"/>
              </a:rPr>
              <a:t>2,5% </a:t>
            </a:r>
            <a:r>
              <a:rPr lang="en-US" sz="2000" dirty="0" err="1" smtClean="0">
                <a:latin typeface="Montserrat Light" panose="00000400000000000000" pitchFamily="50" charset="0"/>
              </a:rPr>
              <a:t>untuk</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kenaikan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jabatan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akademik</a:t>
            </a:r>
            <a:r>
              <a:rPr lang="en-US" sz="2000" dirty="0" smtClean="0">
                <a:latin typeface="Montserrat Light" panose="00000400000000000000" pitchFamily="50" charset="0"/>
              </a:rPr>
              <a:t>/</a:t>
            </a:r>
            <a:r>
              <a:rPr lang="en-US" sz="2000" dirty="0" err="1" smtClean="0">
                <a:latin typeface="Montserrat Light" panose="00000400000000000000" pitchFamily="50" charset="0"/>
              </a:rPr>
              <a:t>pangkat</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a:t>
            </a:r>
            <a:r>
              <a:rPr lang="en-US" sz="2000" dirty="0" smtClean="0">
                <a:latin typeface="Montserrat Light" panose="00000400000000000000" pitchFamily="50" charset="0"/>
              </a:rPr>
              <a:t> </a:t>
            </a:r>
            <a:r>
              <a:rPr lang="en-US" sz="2000" dirty="0" err="1" smtClean="0">
                <a:latin typeface="Montserrat Light" panose="00000400000000000000" pitchFamily="50" charset="0"/>
              </a:rPr>
              <a:t>Lektor</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Kepala</a:t>
            </a:r>
            <a:endParaRPr lang="en-US" sz="2000" dirty="0">
              <a:latin typeface="Montserrat Light" panose="00000400000000000000" pitchFamily="50" charset="0"/>
            </a:endParaRPr>
          </a:p>
        </p:txBody>
      </p:sp>
      <p:sp>
        <p:nvSpPr>
          <p:cNvPr id="18" name="Flowchart: Connector 17"/>
          <p:cNvSpPr/>
          <p:nvPr/>
        </p:nvSpPr>
        <p:spPr>
          <a:xfrm>
            <a:off x="856607" y="3859321"/>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SOSA" pitchFamily="2" charset="0"/>
              </a:rPr>
              <a:t>k</a:t>
            </a:r>
            <a:endParaRPr lang="en-US" sz="2400" dirty="0">
              <a:solidFill>
                <a:schemeClr val="tx1"/>
              </a:solidFill>
              <a:latin typeface="SOSA" pitchFamily="2" charset="0"/>
            </a:endParaRPr>
          </a:p>
        </p:txBody>
      </p:sp>
      <p:sp>
        <p:nvSpPr>
          <p:cNvPr id="19" name="Content Placeholder 2"/>
          <p:cNvSpPr txBox="1">
            <a:spLocks/>
          </p:cNvSpPr>
          <p:nvPr/>
        </p:nvSpPr>
        <p:spPr>
          <a:xfrm>
            <a:off x="1292581" y="3962600"/>
            <a:ext cx="10218602" cy="628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Montserrat Light" panose="00000400000000000000" pitchFamily="50" charset="0"/>
              </a:rPr>
              <a:t>3</a:t>
            </a:r>
            <a:r>
              <a:rPr lang="en-US" sz="2000" dirty="0" smtClean="0">
                <a:latin typeface="Montserrat Light" panose="00000400000000000000" pitchFamily="50" charset="0"/>
              </a:rPr>
              <a:t>,5% </a:t>
            </a:r>
            <a:r>
              <a:rPr lang="en-US" sz="2000" dirty="0" err="1" smtClean="0">
                <a:latin typeface="Montserrat Light" panose="00000400000000000000" pitchFamily="50" charset="0"/>
              </a:rPr>
              <a:t>untuk</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kenaikan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jabatan</a:t>
            </a:r>
            <a:r>
              <a:rPr lang="en-US" sz="2000" dirty="0" smtClean="0">
                <a:latin typeface="Montserrat Light" panose="00000400000000000000" pitchFamily="50" charset="0"/>
              </a:rPr>
              <a:t> </a:t>
            </a:r>
            <a:r>
              <a:rPr lang="en-US" sz="2000" dirty="0" err="1" smtClean="0">
                <a:latin typeface="Montserrat Light" panose="00000400000000000000" pitchFamily="50" charset="0"/>
              </a:rPr>
              <a:t>akademik</a:t>
            </a:r>
            <a:r>
              <a:rPr lang="en-US" sz="2000" dirty="0" smtClean="0">
                <a:latin typeface="Montserrat Light" panose="00000400000000000000" pitchFamily="50" charset="0"/>
              </a:rPr>
              <a:t>/</a:t>
            </a:r>
            <a:r>
              <a:rPr lang="en-US" sz="2000" dirty="0" err="1" smtClean="0">
                <a:latin typeface="Montserrat Light" panose="00000400000000000000" pitchFamily="50" charset="0"/>
              </a:rPr>
              <a:t>pangkat</a:t>
            </a:r>
            <a:r>
              <a:rPr lang="en-US" sz="2000" dirty="0" smtClean="0">
                <a:latin typeface="Montserrat Light" panose="00000400000000000000" pitchFamily="50" charset="0"/>
              </a:rPr>
              <a:t> </a:t>
            </a:r>
            <a:r>
              <a:rPr lang="en-US" sz="2000" dirty="0" err="1" smtClean="0">
                <a:latin typeface="Montserrat Light" panose="00000400000000000000" pitchFamily="50" charset="0"/>
              </a:rPr>
              <a:t>ke</a:t>
            </a:r>
            <a:r>
              <a:rPr lang="en-US" sz="2000" dirty="0" smtClean="0">
                <a:latin typeface="Montserrat Light" panose="00000400000000000000" pitchFamily="50" charset="0"/>
              </a:rPr>
              <a:t> Guru </a:t>
            </a:r>
            <a:r>
              <a:rPr lang="en-US" sz="2000" dirty="0" err="1" smtClean="0">
                <a:latin typeface="Montserrat Light" panose="00000400000000000000" pitchFamily="50" charset="0"/>
              </a:rPr>
              <a:t>Besar</a:t>
            </a:r>
            <a:r>
              <a:rPr lang="en-US" sz="2000" dirty="0" smtClean="0">
                <a:latin typeface="Montserrat Light" panose="00000400000000000000" pitchFamily="50" charset="0"/>
              </a:rPr>
              <a:t>/</a:t>
            </a:r>
            <a:r>
              <a:rPr lang="en-US" sz="2000" dirty="0" err="1" smtClean="0">
                <a:latin typeface="Montserrat Light" panose="00000400000000000000" pitchFamily="50" charset="0"/>
              </a:rPr>
              <a:t>Profesor</a:t>
            </a:r>
            <a:endParaRPr lang="en-US" sz="2000" dirty="0">
              <a:latin typeface="Montserrat Light" panose="00000400000000000000" pitchFamily="50" charset="0"/>
            </a:endParaRPr>
          </a:p>
        </p:txBody>
      </p:sp>
      <p:sp>
        <p:nvSpPr>
          <p:cNvPr id="20" name="TextBox 19"/>
          <p:cNvSpPr txBox="1"/>
          <p:nvPr/>
        </p:nvSpPr>
        <p:spPr>
          <a:xfrm>
            <a:off x="1080361" y="4675797"/>
            <a:ext cx="8064896" cy="923330"/>
          </a:xfrm>
          <a:prstGeom prst="rect">
            <a:avLst/>
          </a:prstGeom>
          <a:noFill/>
        </p:spPr>
        <p:txBody>
          <a:bodyPr wrap="square" rtlCol="0">
            <a:spAutoFit/>
          </a:bodyPr>
          <a:lstStyle/>
          <a:p>
            <a:r>
              <a:rPr lang="en-US" altLang="en-US" dirty="0" err="1" smtClean="0">
                <a:latin typeface="Montserrat Light" pitchFamily="50" charset="0"/>
                <a:ea typeface="Arial Unicode MS" panose="020B0604020202020204" pitchFamily="34" charset="-128"/>
                <a:cs typeface="Arial Unicode MS" panose="020B0604020202020204" pitchFamily="34" charset="-128"/>
              </a:rPr>
              <a:t>dari</a:t>
            </a:r>
            <a:r>
              <a:rPr lang="en-US" altLang="en-US" dirty="0" smtClean="0">
                <a:latin typeface="Montserrat Light" pitchFamily="50" charset="0"/>
                <a:ea typeface="Arial Unicode MS" panose="020B0604020202020204" pitchFamily="34" charset="-128"/>
                <a:cs typeface="Arial Unicode MS" panose="020B0604020202020204" pitchFamily="34" charset="-128"/>
              </a:rPr>
              <a:t> </a:t>
            </a:r>
            <a:r>
              <a:rPr lang="en-US" altLang="en-US" dirty="0" err="1" smtClean="0">
                <a:latin typeface="Montserrat Light" pitchFamily="50" charset="0"/>
                <a:ea typeface="Arial Unicode MS" panose="020B0604020202020204" pitchFamily="34" charset="-128"/>
                <a:cs typeface="Arial Unicode MS" panose="020B0604020202020204" pitchFamily="34" charset="-128"/>
              </a:rPr>
              <a:t>angka</a:t>
            </a:r>
            <a:r>
              <a:rPr lang="en-US" altLang="en-US" dirty="0" smtClean="0">
                <a:latin typeface="Montserrat Light" pitchFamily="50" charset="0"/>
                <a:ea typeface="Arial Unicode MS" panose="020B0604020202020204" pitchFamily="34" charset="-128"/>
                <a:cs typeface="Arial Unicode MS" panose="020B0604020202020204" pitchFamily="34" charset="-128"/>
              </a:rPr>
              <a:t> </a:t>
            </a:r>
            <a:r>
              <a:rPr lang="en-US" altLang="en-US" dirty="0" err="1" smtClean="0">
                <a:latin typeface="Montserrat Light" pitchFamily="50" charset="0"/>
                <a:ea typeface="Arial Unicode MS" panose="020B0604020202020204" pitchFamily="34" charset="-128"/>
                <a:cs typeface="Arial Unicode MS" panose="020B0604020202020204" pitchFamily="34" charset="-128"/>
              </a:rPr>
              <a:t>kredit</a:t>
            </a:r>
            <a:r>
              <a:rPr lang="en-US" altLang="en-US" dirty="0" smtClean="0">
                <a:latin typeface="Montserrat Light" pitchFamily="50" charset="0"/>
                <a:ea typeface="Arial Unicode MS" panose="020B0604020202020204" pitchFamily="34" charset="-128"/>
                <a:cs typeface="Arial Unicode MS" panose="020B0604020202020204" pitchFamily="34" charset="-128"/>
              </a:rPr>
              <a:t> </a:t>
            </a:r>
            <a:r>
              <a:rPr lang="en-US" altLang="en-US" dirty="0" err="1" smtClean="0">
                <a:latin typeface="Montserrat Light" pitchFamily="50" charset="0"/>
                <a:ea typeface="Arial Unicode MS" panose="020B0604020202020204" pitchFamily="34" charset="-128"/>
                <a:cs typeface="Arial Unicode MS" panose="020B0604020202020204" pitchFamily="34" charset="-128"/>
              </a:rPr>
              <a:t>kumulatif</a:t>
            </a:r>
            <a:r>
              <a:rPr lang="en-US" altLang="en-US" dirty="0" smtClean="0">
                <a:latin typeface="Montserrat Light" pitchFamily="50" charset="0"/>
                <a:ea typeface="Arial Unicode MS" panose="020B0604020202020204" pitchFamily="34" charset="-128"/>
                <a:cs typeface="Arial Unicode MS" panose="020B0604020202020204" pitchFamily="34" charset="-128"/>
              </a:rPr>
              <a:t> yang </a:t>
            </a:r>
            <a:r>
              <a:rPr lang="en-US" altLang="en-US" dirty="0" err="1" smtClean="0">
                <a:latin typeface="Montserrat Light" pitchFamily="50" charset="0"/>
                <a:ea typeface="Arial Unicode MS" panose="020B0604020202020204" pitchFamily="34" charset="-128"/>
                <a:cs typeface="Arial Unicode MS" panose="020B0604020202020204" pitchFamily="34" charset="-128"/>
              </a:rPr>
              <a:t>dibutuhkan</a:t>
            </a:r>
            <a:r>
              <a:rPr lang="en-US" altLang="en-US" dirty="0" smtClean="0">
                <a:latin typeface="Montserrat Light" pitchFamily="50" charset="0"/>
                <a:ea typeface="Arial Unicode MS" panose="020B0604020202020204" pitchFamily="34" charset="-128"/>
                <a:cs typeface="Arial Unicode MS" panose="020B0604020202020204" pitchFamily="34" charset="-128"/>
              </a:rPr>
              <a:t>.</a:t>
            </a:r>
          </a:p>
          <a:p>
            <a:endParaRPr lang="en-US" dirty="0">
              <a:latin typeface="Montserrat Light" pitchFamily="50" charset="0"/>
              <a:ea typeface="Arial Unicode MS" panose="020B0604020202020204" pitchFamily="34" charset="-128"/>
              <a:cs typeface="Arial Unicode MS" panose="020B0604020202020204" pitchFamily="34" charset="-128"/>
            </a:endParaRPr>
          </a:p>
          <a:p>
            <a:endParaRPr lang="ru-RU" dirty="0"/>
          </a:p>
        </p:txBody>
      </p:sp>
      <p:sp>
        <p:nvSpPr>
          <p:cNvPr id="23" name="Flowchart: Connector 22"/>
          <p:cNvSpPr/>
          <p:nvPr/>
        </p:nvSpPr>
        <p:spPr>
          <a:xfrm>
            <a:off x="2920053" y="5504420"/>
            <a:ext cx="886365" cy="886365"/>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b</a:t>
            </a:r>
            <a:endParaRPr lang="en-US" sz="3200" dirty="0">
              <a:solidFill>
                <a:schemeClr val="tx1"/>
              </a:solidFill>
              <a:latin typeface="SOSA" pitchFamily="2" charset="0"/>
            </a:endParaRPr>
          </a:p>
        </p:txBody>
      </p:sp>
      <p:sp>
        <p:nvSpPr>
          <p:cNvPr id="24" name="TextBox 23"/>
          <p:cNvSpPr txBox="1"/>
          <p:nvPr/>
        </p:nvSpPr>
        <p:spPr>
          <a:xfrm>
            <a:off x="3910058" y="5431901"/>
            <a:ext cx="8064896" cy="1200329"/>
          </a:xfrm>
          <a:prstGeom prst="rect">
            <a:avLst/>
          </a:prstGeom>
          <a:noFill/>
        </p:spPr>
        <p:txBody>
          <a:bodyPr wrap="square" rtlCol="0">
            <a:spAutoFit/>
          </a:bodyPr>
          <a:lstStyle/>
          <a:p>
            <a:r>
              <a:rPr lang="en-US" dirty="0" err="1">
                <a:latin typeface="Montserrat Light" panose="00000400000000000000" pitchFamily="50" charset="0"/>
              </a:rPr>
              <a:t>Setiap</a:t>
            </a:r>
            <a:r>
              <a:rPr lang="en-US" dirty="0">
                <a:latin typeface="Montserrat Light" panose="00000400000000000000" pitchFamily="50" charset="0"/>
              </a:rPr>
              <a:t> </a:t>
            </a:r>
            <a:r>
              <a:rPr lang="en-US" dirty="0" err="1">
                <a:latin typeface="Montserrat Light" panose="00000400000000000000" pitchFamily="50" charset="0"/>
              </a:rPr>
              <a:t>Perguruan</a:t>
            </a:r>
            <a:r>
              <a:rPr lang="en-US" dirty="0">
                <a:latin typeface="Montserrat Light" panose="00000400000000000000" pitchFamily="50" charset="0"/>
              </a:rPr>
              <a:t> </a:t>
            </a:r>
            <a:r>
              <a:rPr lang="en-US" dirty="0" err="1">
                <a:latin typeface="Montserrat Light" panose="00000400000000000000" pitchFamily="50" charset="0"/>
              </a:rPr>
              <a:t>Tinggi</a:t>
            </a:r>
            <a:r>
              <a:rPr lang="en-US" dirty="0">
                <a:latin typeface="Montserrat Light" panose="00000400000000000000" pitchFamily="50" charset="0"/>
              </a:rPr>
              <a:t> </a:t>
            </a:r>
            <a:r>
              <a:rPr lang="en-US" dirty="0" err="1">
                <a:latin typeface="Montserrat Light" panose="00000400000000000000" pitchFamily="50" charset="0"/>
              </a:rPr>
              <a:t>dapat</a:t>
            </a:r>
            <a:r>
              <a:rPr lang="en-US" dirty="0">
                <a:latin typeface="Montserrat Light" panose="00000400000000000000" pitchFamily="50" charset="0"/>
              </a:rPr>
              <a:t> </a:t>
            </a:r>
            <a:r>
              <a:rPr lang="en-US" dirty="0" err="1">
                <a:latin typeface="Montserrat Light" panose="00000400000000000000" pitchFamily="50" charset="0"/>
              </a:rPr>
              <a:t>menentukan</a:t>
            </a:r>
            <a:r>
              <a:rPr lang="en-US" dirty="0">
                <a:latin typeface="Montserrat Light" panose="00000400000000000000" pitchFamily="50" charset="0"/>
              </a:rPr>
              <a:t> </a:t>
            </a:r>
            <a:r>
              <a:rPr lang="en-US" dirty="0" err="1">
                <a:latin typeface="Montserrat Light" panose="00000400000000000000" pitchFamily="50" charset="0"/>
              </a:rPr>
              <a:t>syarat</a:t>
            </a:r>
            <a:r>
              <a:rPr lang="en-US" dirty="0">
                <a:latin typeface="Montserrat Light" panose="00000400000000000000" pitchFamily="50" charset="0"/>
              </a:rPr>
              <a:t> paling </a:t>
            </a:r>
            <a:r>
              <a:rPr lang="en-US" dirty="0" err="1">
                <a:latin typeface="Montserrat Light" panose="00000400000000000000" pitchFamily="50" charset="0"/>
              </a:rPr>
              <a:t>rendah</a:t>
            </a:r>
            <a:r>
              <a:rPr lang="en-US" dirty="0">
                <a:latin typeface="Montserrat Light" panose="00000400000000000000" pitchFamily="50" charset="0"/>
              </a:rPr>
              <a:t> </a:t>
            </a:r>
            <a:r>
              <a:rPr lang="en-US" dirty="0" err="1">
                <a:latin typeface="Montserrat Light" panose="00000400000000000000" pitchFamily="50" charset="0"/>
              </a:rPr>
              <a:t>besarnya</a:t>
            </a:r>
            <a:r>
              <a:rPr lang="en-US" dirty="0">
                <a:latin typeface="Montserrat Light" panose="00000400000000000000" pitchFamily="50" charset="0"/>
              </a:rPr>
              <a:t> </a:t>
            </a:r>
            <a:r>
              <a:rPr lang="en-US" dirty="0" err="1">
                <a:latin typeface="Montserrat Light" panose="00000400000000000000" pitchFamily="50" charset="0"/>
              </a:rPr>
              <a:t>angka</a:t>
            </a:r>
            <a:r>
              <a:rPr lang="en-US" dirty="0">
                <a:latin typeface="Montserrat Light" panose="00000400000000000000" pitchFamily="50" charset="0"/>
              </a:rPr>
              <a:t> </a:t>
            </a:r>
            <a:r>
              <a:rPr lang="en-US" dirty="0" err="1">
                <a:latin typeface="Montserrat Light" panose="00000400000000000000" pitchFamily="50" charset="0"/>
              </a:rPr>
              <a:t>kredit</a:t>
            </a:r>
            <a:r>
              <a:rPr lang="en-US" dirty="0">
                <a:latin typeface="Montserrat Light" panose="00000400000000000000" pitchFamily="50" charset="0"/>
              </a:rPr>
              <a:t> </a:t>
            </a:r>
            <a:r>
              <a:rPr lang="en-US" dirty="0" err="1">
                <a:latin typeface="Montserrat Light" panose="00000400000000000000" pitchFamily="50" charset="0"/>
              </a:rPr>
              <a:t>tertentu</a:t>
            </a:r>
            <a:r>
              <a:rPr lang="en-US" dirty="0">
                <a:latin typeface="Montserrat Light" panose="00000400000000000000" pitchFamily="50" charset="0"/>
              </a:rPr>
              <a:t> </a:t>
            </a:r>
            <a:r>
              <a:rPr lang="en-US" dirty="0" err="1">
                <a:latin typeface="Montserrat Light" panose="00000400000000000000" pitchFamily="50" charset="0"/>
              </a:rPr>
              <a:t>bilamana</a:t>
            </a:r>
            <a:r>
              <a:rPr lang="en-US" dirty="0">
                <a:latin typeface="Montserrat Light" panose="00000400000000000000" pitchFamily="50" charset="0"/>
              </a:rPr>
              <a:t> </a:t>
            </a:r>
            <a:r>
              <a:rPr lang="en-US" dirty="0" err="1">
                <a:latin typeface="Montserrat Light" panose="00000400000000000000" pitchFamily="50" charset="0"/>
              </a:rPr>
              <a:t>diperlukan</a:t>
            </a:r>
            <a:r>
              <a:rPr lang="en-US" dirty="0">
                <a:latin typeface="Montserrat Light" panose="00000400000000000000" pitchFamily="50" charset="0"/>
              </a:rPr>
              <a:t> yang </a:t>
            </a:r>
            <a:r>
              <a:rPr lang="en-US" dirty="0" err="1">
                <a:latin typeface="Montserrat Light" panose="00000400000000000000" pitchFamily="50" charset="0"/>
              </a:rPr>
              <a:t>tidak</a:t>
            </a:r>
            <a:r>
              <a:rPr lang="en-US" dirty="0">
                <a:latin typeface="Montserrat Light" panose="00000400000000000000" pitchFamily="50" charset="0"/>
              </a:rPr>
              <a:t> </a:t>
            </a:r>
            <a:r>
              <a:rPr lang="en-US" dirty="0" err="1">
                <a:latin typeface="Montserrat Light" panose="00000400000000000000" pitchFamily="50" charset="0"/>
              </a:rPr>
              <a:t>boleh</a:t>
            </a:r>
            <a:r>
              <a:rPr lang="en-US" dirty="0">
                <a:latin typeface="Montserrat Light" panose="00000400000000000000" pitchFamily="50" charset="0"/>
              </a:rPr>
              <a:t> </a:t>
            </a:r>
            <a:r>
              <a:rPr lang="en-US" dirty="0" err="1">
                <a:latin typeface="Montserrat Light" panose="00000400000000000000" pitchFamily="50" charset="0"/>
              </a:rPr>
              <a:t>kurang</a:t>
            </a:r>
            <a:r>
              <a:rPr lang="en-US" dirty="0">
                <a:latin typeface="Montserrat Light" panose="00000400000000000000" pitchFamily="50" charset="0"/>
              </a:rPr>
              <a:t> </a:t>
            </a:r>
            <a:r>
              <a:rPr lang="en-US" dirty="0" err="1">
                <a:latin typeface="Montserrat Light" panose="00000400000000000000" pitchFamily="50" charset="0"/>
              </a:rPr>
              <a:t>dari</a:t>
            </a:r>
            <a:r>
              <a:rPr lang="en-US" dirty="0">
                <a:latin typeface="Montserrat Light" panose="00000400000000000000" pitchFamily="50" charset="0"/>
              </a:rPr>
              <a:t> </a:t>
            </a:r>
            <a:r>
              <a:rPr lang="en-US" dirty="0" err="1">
                <a:latin typeface="Montserrat Light" panose="00000400000000000000" pitchFamily="50" charset="0"/>
              </a:rPr>
              <a:t>batas</a:t>
            </a:r>
            <a:r>
              <a:rPr lang="en-US" dirty="0">
                <a:latin typeface="Montserrat Light" panose="00000400000000000000" pitchFamily="50" charset="0"/>
              </a:rPr>
              <a:t> paling </a:t>
            </a:r>
            <a:r>
              <a:rPr lang="en-US" dirty="0" err="1">
                <a:latin typeface="Montserrat Light" panose="00000400000000000000" pitchFamily="50" charset="0"/>
              </a:rPr>
              <a:t>rendah</a:t>
            </a:r>
            <a:r>
              <a:rPr lang="en-US" dirty="0">
                <a:latin typeface="Montserrat Light" panose="00000400000000000000" pitchFamily="50" charset="0"/>
              </a:rPr>
              <a:t> yang </a:t>
            </a:r>
            <a:r>
              <a:rPr lang="en-US" dirty="0" err="1">
                <a:latin typeface="Montserrat Light" panose="00000400000000000000" pitchFamily="50" charset="0"/>
              </a:rPr>
              <a:t>disyaratkan</a:t>
            </a:r>
            <a:r>
              <a:rPr lang="en-US" dirty="0">
                <a:latin typeface="Montserrat Light" panose="00000400000000000000" pitchFamily="50" charset="0"/>
              </a:rPr>
              <a:t>.</a:t>
            </a:r>
            <a:endParaRPr lang="en-US" dirty="0">
              <a:latin typeface="Montserrat Light" pitchFamily="50" charset="0"/>
              <a:ea typeface="Arial Unicode MS" panose="020B0604020202020204" pitchFamily="34" charset="-128"/>
              <a:cs typeface="Arial Unicode MS" panose="020B0604020202020204" pitchFamily="34" charset="-128"/>
            </a:endParaRPr>
          </a:p>
          <a:p>
            <a:endParaRPr lang="ru-RU" dirty="0"/>
          </a:p>
        </p:txBody>
      </p:sp>
    </p:spTree>
    <p:extLst>
      <p:ext uri="{BB962C8B-B14F-4D97-AF65-F5344CB8AC3E}">
        <p14:creationId xmlns:p14="http://schemas.microsoft.com/office/powerpoint/2010/main" xmlns="" val="108348975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6328" y="1207888"/>
            <a:ext cx="7765143" cy="1631216"/>
          </a:xfrm>
          <a:prstGeom prst="rect">
            <a:avLst/>
          </a:prstGeom>
        </p:spPr>
        <p:txBody>
          <a:bodyPr wrap="square">
            <a:spAutoFit/>
          </a:bodyPr>
          <a:lstStyle/>
          <a:p>
            <a:r>
              <a:rPr lang="en-US" sz="2000" dirty="0" err="1">
                <a:latin typeface="Montserrat Light" panose="00000400000000000000" pitchFamily="50" charset="0"/>
              </a:rPr>
              <a:t>Setiap</a:t>
            </a:r>
            <a:r>
              <a:rPr lang="en-US" sz="2000" dirty="0">
                <a:latin typeface="Montserrat Light" panose="00000400000000000000" pitchFamily="50" charset="0"/>
              </a:rPr>
              <a:t> </a:t>
            </a:r>
            <a:r>
              <a:rPr lang="en-US" sz="2000" dirty="0" err="1">
                <a:latin typeface="Montserrat Light" panose="00000400000000000000" pitchFamily="50" charset="0"/>
              </a:rPr>
              <a:t>kenaikan</a:t>
            </a:r>
            <a:r>
              <a:rPr lang="en-US" sz="2000" dirty="0">
                <a:latin typeface="Montserrat Light" panose="00000400000000000000" pitchFamily="50" charset="0"/>
              </a:rPr>
              <a:t> </a:t>
            </a:r>
            <a:r>
              <a:rPr lang="en-US" sz="2000" dirty="0" err="1">
                <a:latin typeface="Montserrat Light" panose="00000400000000000000" pitchFamily="50" charset="0"/>
              </a:rPr>
              <a:t>jabatan</a:t>
            </a:r>
            <a:r>
              <a:rPr lang="en-US" sz="2000" dirty="0">
                <a:latin typeface="Montserrat Light" panose="00000400000000000000" pitchFamily="50" charset="0"/>
              </a:rPr>
              <a:t> </a:t>
            </a:r>
            <a:r>
              <a:rPr lang="en-US" sz="2000" dirty="0" err="1">
                <a:latin typeface="Montserrat Light" panose="00000400000000000000" pitchFamily="50" charset="0"/>
              </a:rPr>
              <a:t>akademik</a:t>
            </a:r>
            <a:r>
              <a:rPr lang="en-US" sz="2000" dirty="0">
                <a:latin typeface="Montserrat Light" panose="00000400000000000000" pitchFamily="50" charset="0"/>
              </a:rPr>
              <a:t>/</a:t>
            </a:r>
            <a:r>
              <a:rPr lang="en-US" sz="2000" dirty="0" err="1">
                <a:latin typeface="Montserrat Light" panose="00000400000000000000" pitchFamily="50" charset="0"/>
              </a:rPr>
              <a:t>pangkat</a:t>
            </a:r>
            <a:r>
              <a:rPr lang="en-US" sz="2000" dirty="0">
                <a:latin typeface="Montserrat Light" panose="00000400000000000000" pitchFamily="50" charset="0"/>
              </a:rPr>
              <a:t> </a:t>
            </a:r>
            <a:r>
              <a:rPr lang="en-US" sz="2000" dirty="0" err="1">
                <a:latin typeface="Montserrat Light" panose="00000400000000000000" pitchFamily="50" charset="0"/>
              </a:rPr>
              <a:t>harus</a:t>
            </a:r>
            <a:r>
              <a:rPr lang="en-US" sz="2000" dirty="0">
                <a:latin typeface="Montserrat Light" panose="00000400000000000000" pitchFamily="50" charset="0"/>
              </a:rPr>
              <a:t> </a:t>
            </a:r>
            <a:r>
              <a:rPr lang="en-US" sz="2000" dirty="0" err="1">
                <a:latin typeface="Montserrat Light" panose="00000400000000000000" pitchFamily="50" charset="0"/>
              </a:rPr>
              <a:t>memenuhi</a:t>
            </a:r>
            <a:r>
              <a:rPr lang="en-US" sz="2000" dirty="0">
                <a:latin typeface="Montserrat Light" panose="00000400000000000000" pitchFamily="50" charset="0"/>
              </a:rPr>
              <a:t> </a:t>
            </a:r>
            <a:r>
              <a:rPr lang="en-US" sz="2000" dirty="0" err="1">
                <a:latin typeface="Montserrat Light" panose="00000400000000000000" pitchFamily="50" charset="0"/>
              </a:rPr>
              <a:t>persyaratan</a:t>
            </a:r>
            <a:r>
              <a:rPr lang="en-US" sz="2000" dirty="0">
                <a:latin typeface="Montserrat Light" panose="00000400000000000000" pitchFamily="50" charset="0"/>
              </a:rPr>
              <a:t> </a:t>
            </a:r>
            <a:r>
              <a:rPr lang="en-US" sz="2000" dirty="0" err="1">
                <a:latin typeface="Montserrat Light" panose="00000400000000000000" pitchFamily="50" charset="0"/>
              </a:rPr>
              <a:t>khusus</a:t>
            </a:r>
            <a:r>
              <a:rPr lang="en-US" sz="2000" dirty="0">
                <a:latin typeface="Montserrat Light" panose="00000400000000000000" pitchFamily="50" charset="0"/>
              </a:rPr>
              <a:t> </a:t>
            </a:r>
            <a:r>
              <a:rPr lang="en-US" sz="2000" dirty="0" err="1">
                <a:latin typeface="Montserrat Light" panose="00000400000000000000" pitchFamily="50" charset="0"/>
              </a:rPr>
              <a:t>komponen</a:t>
            </a:r>
            <a:r>
              <a:rPr lang="en-US" sz="2000" dirty="0">
                <a:latin typeface="Montserrat Light" panose="00000400000000000000" pitchFamily="50" charset="0"/>
              </a:rPr>
              <a:t> </a:t>
            </a:r>
            <a:r>
              <a:rPr lang="en-US" sz="2000" dirty="0" err="1">
                <a:latin typeface="Montserrat Light" panose="00000400000000000000" pitchFamily="50" charset="0"/>
              </a:rPr>
              <a:t>pengabdian</a:t>
            </a:r>
            <a:r>
              <a:rPr lang="en-US" sz="2000" dirty="0">
                <a:latin typeface="Montserrat Light" panose="00000400000000000000" pitchFamily="50" charset="0"/>
              </a:rPr>
              <a:t> </a:t>
            </a:r>
            <a:r>
              <a:rPr lang="en-US" sz="2000" dirty="0" err="1">
                <a:latin typeface="Montserrat Light" panose="00000400000000000000" pitchFamily="50" charset="0"/>
              </a:rPr>
              <a:t>kepada</a:t>
            </a:r>
            <a:r>
              <a:rPr lang="en-US" sz="2000" dirty="0">
                <a:latin typeface="Montserrat Light" panose="00000400000000000000" pitchFamily="50" charset="0"/>
              </a:rPr>
              <a:t> </a:t>
            </a:r>
            <a:r>
              <a:rPr lang="en-US" sz="2000" dirty="0" err="1">
                <a:latin typeface="Montserrat Light" panose="00000400000000000000" pitchFamily="50" charset="0"/>
              </a:rPr>
              <a:t>masyarakat</a:t>
            </a:r>
            <a:r>
              <a:rPr lang="en-US" sz="2000" dirty="0">
                <a:latin typeface="Montserrat Light" panose="00000400000000000000" pitchFamily="50" charset="0"/>
              </a:rPr>
              <a:t> minimal 1 (</a:t>
            </a:r>
            <a:r>
              <a:rPr lang="en-US" sz="2000" dirty="0" err="1">
                <a:latin typeface="Montserrat Light" panose="00000400000000000000" pitchFamily="50" charset="0"/>
              </a:rPr>
              <a:t>satu</a:t>
            </a:r>
            <a:r>
              <a:rPr lang="en-US" sz="2000" dirty="0">
                <a:latin typeface="Montserrat Light" panose="00000400000000000000" pitchFamily="50" charset="0"/>
              </a:rPr>
              <a:t>) </a:t>
            </a:r>
            <a:r>
              <a:rPr lang="en-US" sz="2000" dirty="0" err="1">
                <a:latin typeface="Montserrat Light" panose="00000400000000000000" pitchFamily="50" charset="0"/>
              </a:rPr>
              <a:t>berasal</a:t>
            </a:r>
            <a:r>
              <a:rPr lang="en-US" sz="2000" dirty="0">
                <a:latin typeface="Montserrat Light" panose="00000400000000000000" pitchFamily="50" charset="0"/>
              </a:rPr>
              <a:t> </a:t>
            </a:r>
            <a:r>
              <a:rPr lang="en-US" sz="2000" dirty="0" err="1">
                <a:latin typeface="Montserrat Light" panose="00000400000000000000" pitchFamily="50" charset="0"/>
              </a:rPr>
              <a:t>dari</a:t>
            </a:r>
            <a:r>
              <a:rPr lang="en-US" sz="2000" dirty="0">
                <a:latin typeface="Montserrat Light" panose="00000400000000000000" pitchFamily="50" charset="0"/>
              </a:rPr>
              <a:t> sub </a:t>
            </a:r>
            <a:r>
              <a:rPr lang="en-US" sz="2000" dirty="0" err="1">
                <a:latin typeface="Montserrat Light" panose="00000400000000000000" pitchFamily="50" charset="0"/>
              </a:rPr>
              <a:t>unsur</a:t>
            </a:r>
            <a:r>
              <a:rPr lang="en-US" sz="2000" dirty="0">
                <a:latin typeface="Montserrat Light" panose="00000400000000000000" pitchFamily="50" charset="0"/>
              </a:rPr>
              <a:t> </a:t>
            </a:r>
            <a:r>
              <a:rPr lang="en-US" sz="2000" dirty="0" err="1">
                <a:latin typeface="Montserrat Light" panose="00000400000000000000" pitchFamily="50" charset="0"/>
              </a:rPr>
              <a:t>berikut</a:t>
            </a:r>
            <a:r>
              <a:rPr lang="en-US" sz="2000" dirty="0">
                <a:latin typeface="Montserrat Light" panose="00000400000000000000" pitchFamily="50" charset="0"/>
              </a:rPr>
              <a:t>: </a:t>
            </a:r>
          </a:p>
          <a:p>
            <a:endParaRPr lang="en-US" sz="2000" dirty="0" smtClean="0">
              <a:latin typeface="Montserrat Light" panose="00000400000000000000" pitchFamily="50" charset="0"/>
            </a:endParaRPr>
          </a:p>
        </p:txBody>
      </p:sp>
      <p:sp>
        <p:nvSpPr>
          <p:cNvPr id="5" name="Flowchart: Connector 4"/>
          <p:cNvSpPr/>
          <p:nvPr/>
        </p:nvSpPr>
        <p:spPr>
          <a:xfrm>
            <a:off x="2997413" y="2839104"/>
            <a:ext cx="548640" cy="548640"/>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
        <p:nvSpPr>
          <p:cNvPr id="6" name="Rectangle 5"/>
          <p:cNvSpPr/>
          <p:nvPr/>
        </p:nvSpPr>
        <p:spPr>
          <a:xfrm>
            <a:off x="3755778" y="2802139"/>
            <a:ext cx="7765143" cy="923330"/>
          </a:xfrm>
          <a:prstGeom prst="rect">
            <a:avLst/>
          </a:prstGeom>
        </p:spPr>
        <p:txBody>
          <a:bodyPr wrap="square">
            <a:spAutoFit/>
          </a:bodyPr>
          <a:lstStyle/>
          <a:p>
            <a:r>
              <a:rPr lang="en-US" dirty="0" err="1" smtClean="0">
                <a:latin typeface="Montserrat Light" panose="00000400000000000000" pitchFamily="50" charset="0"/>
              </a:rPr>
              <a:t>melaksanakan</a:t>
            </a:r>
            <a:r>
              <a:rPr lang="en-US" dirty="0" smtClean="0">
                <a:latin typeface="Montserrat Light" panose="00000400000000000000" pitchFamily="50" charset="0"/>
              </a:rPr>
              <a:t> </a:t>
            </a:r>
            <a:r>
              <a:rPr lang="en-US" dirty="0" err="1">
                <a:latin typeface="Montserrat Light" panose="00000400000000000000" pitchFamily="50" charset="0"/>
              </a:rPr>
              <a:t>pengembangan</a:t>
            </a:r>
            <a:r>
              <a:rPr lang="en-US" dirty="0">
                <a:latin typeface="Montserrat Light" panose="00000400000000000000" pitchFamily="50" charset="0"/>
              </a:rPr>
              <a:t> </a:t>
            </a:r>
            <a:r>
              <a:rPr lang="en-US" dirty="0" err="1">
                <a:latin typeface="Montserrat Light" panose="00000400000000000000" pitchFamily="50" charset="0"/>
              </a:rPr>
              <a:t>hasil</a:t>
            </a:r>
            <a:r>
              <a:rPr lang="en-US" dirty="0">
                <a:latin typeface="Montserrat Light" panose="00000400000000000000" pitchFamily="50" charset="0"/>
              </a:rPr>
              <a:t> </a:t>
            </a:r>
            <a:r>
              <a:rPr lang="en-US" dirty="0" err="1">
                <a:latin typeface="Montserrat Light" panose="00000400000000000000" pitchFamily="50" charset="0"/>
              </a:rPr>
              <a:t>pendidikan</a:t>
            </a:r>
            <a:r>
              <a:rPr lang="en-US" dirty="0">
                <a:latin typeface="Montserrat Light" panose="00000400000000000000" pitchFamily="50" charset="0"/>
              </a:rPr>
              <a:t>, </a:t>
            </a:r>
            <a:r>
              <a:rPr lang="en-US" dirty="0" err="1">
                <a:latin typeface="Montserrat Light" panose="00000400000000000000" pitchFamily="50" charset="0"/>
              </a:rPr>
              <a:t>dan</a:t>
            </a:r>
            <a:r>
              <a:rPr lang="en-US" dirty="0">
                <a:latin typeface="Montserrat Light" panose="00000400000000000000" pitchFamily="50" charset="0"/>
              </a:rPr>
              <a:t> </a:t>
            </a:r>
            <a:r>
              <a:rPr lang="en-US" dirty="0" smtClean="0">
                <a:latin typeface="Montserrat Light" panose="00000400000000000000" pitchFamily="50" charset="0"/>
              </a:rPr>
              <a:t> </a:t>
            </a:r>
            <a:r>
              <a:rPr lang="en-US" dirty="0" err="1" smtClean="0">
                <a:latin typeface="Montserrat Light" panose="00000400000000000000" pitchFamily="50" charset="0"/>
              </a:rPr>
              <a:t>penelitian</a:t>
            </a:r>
            <a:r>
              <a:rPr lang="en-US" dirty="0">
                <a:latin typeface="Montserrat Light" panose="00000400000000000000" pitchFamily="50" charset="0"/>
              </a:rPr>
              <a:t> </a:t>
            </a:r>
            <a:r>
              <a:rPr lang="en-US" dirty="0" smtClean="0">
                <a:latin typeface="Montserrat Light" panose="00000400000000000000" pitchFamily="50" charset="0"/>
              </a:rPr>
              <a:t>yang </a:t>
            </a:r>
            <a:r>
              <a:rPr lang="en-US" dirty="0" err="1" smtClean="0">
                <a:latin typeface="Montserrat Light" panose="00000400000000000000" pitchFamily="50" charset="0"/>
              </a:rPr>
              <a:t>dapat</a:t>
            </a:r>
            <a:r>
              <a:rPr lang="en-US" dirty="0" smtClean="0">
                <a:latin typeface="Montserrat Light" panose="00000400000000000000" pitchFamily="50" charset="0"/>
              </a:rPr>
              <a:t> </a:t>
            </a:r>
            <a:r>
              <a:rPr lang="en-US" dirty="0" err="1">
                <a:latin typeface="Montserrat Light" panose="00000400000000000000" pitchFamily="50" charset="0"/>
              </a:rPr>
              <a:t>dimanfaatkan</a:t>
            </a:r>
            <a:r>
              <a:rPr lang="en-US" dirty="0">
                <a:latin typeface="Montserrat Light" panose="00000400000000000000" pitchFamily="50" charset="0"/>
              </a:rPr>
              <a:t> </a:t>
            </a:r>
            <a:r>
              <a:rPr lang="en-US" dirty="0" err="1">
                <a:latin typeface="Montserrat Light" panose="00000400000000000000" pitchFamily="50" charset="0"/>
              </a:rPr>
              <a:t>oleh</a:t>
            </a:r>
            <a:r>
              <a:rPr lang="en-US" dirty="0">
                <a:latin typeface="Montserrat Light" panose="00000400000000000000" pitchFamily="50" charset="0"/>
              </a:rPr>
              <a:t> </a:t>
            </a:r>
            <a:r>
              <a:rPr lang="en-US" dirty="0" err="1">
                <a:latin typeface="Montserrat Light" panose="00000400000000000000" pitchFamily="50" charset="0"/>
              </a:rPr>
              <a:t>masyarakat</a:t>
            </a:r>
            <a:r>
              <a:rPr lang="en-US" dirty="0">
                <a:latin typeface="Montserrat Light" panose="00000400000000000000" pitchFamily="50" charset="0"/>
              </a:rPr>
              <a:t>/</a:t>
            </a:r>
            <a:r>
              <a:rPr lang="en-US" dirty="0" err="1">
                <a:latin typeface="Montserrat Light" panose="00000400000000000000" pitchFamily="50" charset="0"/>
              </a:rPr>
              <a:t>industri</a:t>
            </a:r>
            <a:r>
              <a:rPr lang="en-US" dirty="0">
                <a:latin typeface="Montserrat Light" panose="00000400000000000000" pitchFamily="50" charset="0"/>
              </a:rPr>
              <a:t>; </a:t>
            </a:r>
            <a:r>
              <a:rPr lang="en-US" dirty="0" err="1" smtClean="0">
                <a:latin typeface="Montserrat Light" panose="00000400000000000000" pitchFamily="50" charset="0"/>
              </a:rPr>
              <a:t>atau</a:t>
            </a:r>
            <a:endParaRPr lang="en-US" dirty="0" smtClean="0">
              <a:latin typeface="Montserrat Light" panose="00000400000000000000" pitchFamily="50" charset="0"/>
            </a:endParaRPr>
          </a:p>
          <a:p>
            <a:endParaRPr lang="en-US" dirty="0" smtClean="0">
              <a:latin typeface="Montserrat Light" panose="00000400000000000000" pitchFamily="50" charset="0"/>
            </a:endParaRPr>
          </a:p>
        </p:txBody>
      </p:sp>
      <p:sp>
        <p:nvSpPr>
          <p:cNvPr id="2" name="Rectangle 1"/>
          <p:cNvSpPr/>
          <p:nvPr/>
        </p:nvSpPr>
        <p:spPr>
          <a:xfrm>
            <a:off x="3755777" y="3787024"/>
            <a:ext cx="7426747" cy="646331"/>
          </a:xfrm>
          <a:prstGeom prst="rect">
            <a:avLst/>
          </a:prstGeom>
        </p:spPr>
        <p:txBody>
          <a:bodyPr wrap="square">
            <a:spAutoFit/>
          </a:bodyPr>
          <a:lstStyle/>
          <a:p>
            <a:r>
              <a:rPr lang="en-US" dirty="0" err="1">
                <a:latin typeface="Montserrat Light" panose="00000400000000000000" pitchFamily="50" charset="0"/>
              </a:rPr>
              <a:t>membuat</a:t>
            </a:r>
            <a:r>
              <a:rPr lang="en-US" dirty="0">
                <a:latin typeface="Montserrat Light" panose="00000400000000000000" pitchFamily="50" charset="0"/>
              </a:rPr>
              <a:t>/</a:t>
            </a:r>
            <a:r>
              <a:rPr lang="en-US" dirty="0" err="1">
                <a:latin typeface="Montserrat Light" panose="00000400000000000000" pitchFamily="50" charset="0"/>
              </a:rPr>
              <a:t>menulis</a:t>
            </a:r>
            <a:r>
              <a:rPr lang="en-US" dirty="0">
                <a:latin typeface="Montserrat Light" panose="00000400000000000000" pitchFamily="50" charset="0"/>
              </a:rPr>
              <a:t> </a:t>
            </a:r>
            <a:r>
              <a:rPr lang="en-US" dirty="0" err="1">
                <a:latin typeface="Montserrat Light" panose="00000400000000000000" pitchFamily="50" charset="0"/>
              </a:rPr>
              <a:t>karya</a:t>
            </a:r>
            <a:r>
              <a:rPr lang="en-US" dirty="0">
                <a:latin typeface="Montserrat Light" panose="00000400000000000000" pitchFamily="50" charset="0"/>
              </a:rPr>
              <a:t> </a:t>
            </a:r>
            <a:r>
              <a:rPr lang="en-US" dirty="0" err="1">
                <a:latin typeface="Montserrat Light" panose="00000400000000000000" pitchFamily="50" charset="0"/>
              </a:rPr>
              <a:t>pengabdian</a:t>
            </a:r>
            <a:r>
              <a:rPr lang="en-US" dirty="0">
                <a:latin typeface="Montserrat Light" panose="00000400000000000000" pitchFamily="50" charset="0"/>
              </a:rPr>
              <a:t> </a:t>
            </a:r>
            <a:r>
              <a:rPr lang="en-US" dirty="0" err="1">
                <a:latin typeface="Montserrat Light" panose="00000400000000000000" pitchFamily="50" charset="0"/>
              </a:rPr>
              <a:t>pada</a:t>
            </a:r>
            <a:r>
              <a:rPr lang="en-US" dirty="0">
                <a:latin typeface="Montserrat Light" panose="00000400000000000000" pitchFamily="50" charset="0"/>
              </a:rPr>
              <a:t> </a:t>
            </a:r>
            <a:r>
              <a:rPr lang="en-US" dirty="0" err="1">
                <a:latin typeface="Montserrat Light" panose="00000400000000000000" pitchFamily="50" charset="0"/>
              </a:rPr>
              <a:t>masyarakat</a:t>
            </a:r>
            <a:r>
              <a:rPr lang="en-US" dirty="0">
                <a:latin typeface="Montserrat Light" panose="00000400000000000000" pitchFamily="50" charset="0"/>
              </a:rPr>
              <a:t> yang </a:t>
            </a:r>
            <a:r>
              <a:rPr lang="en-US" dirty="0" err="1">
                <a:latin typeface="Montserrat Light" panose="00000400000000000000" pitchFamily="50" charset="0"/>
              </a:rPr>
              <a:t>tidak</a:t>
            </a:r>
            <a:r>
              <a:rPr lang="en-US" dirty="0">
                <a:latin typeface="Montserrat Light" panose="00000400000000000000" pitchFamily="50" charset="0"/>
              </a:rPr>
              <a:t> </a:t>
            </a:r>
            <a:r>
              <a:rPr lang="en-US" dirty="0" err="1">
                <a:latin typeface="Montserrat Light" panose="00000400000000000000" pitchFamily="50" charset="0"/>
              </a:rPr>
              <a:t>dipublikasikan</a:t>
            </a:r>
            <a:endParaRPr lang="id-ID" dirty="0">
              <a:latin typeface="Montserrat Light" pitchFamily="50" charset="0"/>
            </a:endParaRPr>
          </a:p>
        </p:txBody>
      </p:sp>
      <p:sp>
        <p:nvSpPr>
          <p:cNvPr id="7" name="Flowchart: Connector 6"/>
          <p:cNvSpPr/>
          <p:nvPr/>
        </p:nvSpPr>
        <p:spPr>
          <a:xfrm>
            <a:off x="2997413" y="3835869"/>
            <a:ext cx="548640" cy="548640"/>
          </a:xfrm>
          <a:prstGeom prst="flowChartConnector">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SOSA" pitchFamily="2" charset="0"/>
              </a:rPr>
              <a:t>é</a:t>
            </a:r>
            <a:endParaRPr lang="en-US" sz="3200" dirty="0">
              <a:solidFill>
                <a:schemeClr val="tx1"/>
              </a:solidFill>
              <a:latin typeface="SOSA" pitchFamily="2" charset="0"/>
            </a:endParaRPr>
          </a:p>
        </p:txBody>
      </p:sp>
    </p:spTree>
    <p:extLst>
      <p:ext uri="{BB962C8B-B14F-4D97-AF65-F5344CB8AC3E}">
        <p14:creationId xmlns:p14="http://schemas.microsoft.com/office/powerpoint/2010/main" xmlns="" val="2447435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Jenjang pangkat, golongan ruang Jabatan akademik dosen</a:t>
            </a:r>
            <a:endParaRPr lang="id-ID"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48131" y="2065859"/>
            <a:ext cx="10218602" cy="1461121"/>
          </a:xfrm>
          <a:prstGeom prst="rect">
            <a:avLst/>
          </a:prstGeom>
        </p:spPr>
        <p:txBody>
          <a:bodyPr vert="horz" lIns="91440" tIns="45720" rIns="91440" bIns="45720" rtlCol="0">
            <a:normAutofit/>
          </a:bodyPr>
          <a:lstStyle/>
          <a:p>
            <a:pPr>
              <a:spcBef>
                <a:spcPts val="1000"/>
              </a:spcBef>
            </a:pPr>
            <a:r>
              <a:rPr lang="en-US" sz="2400" dirty="0" err="1" smtClean="0">
                <a:latin typeface="Montserrat Light" pitchFamily="50" charset="0"/>
              </a:rPr>
              <a:t>Pangkat</a:t>
            </a:r>
            <a:r>
              <a:rPr lang="en-US" sz="2400" dirty="0" smtClean="0">
                <a:latin typeface="Montserrat Light" pitchFamily="50" charset="0"/>
              </a:rPr>
              <a:t>, </a:t>
            </a:r>
            <a:r>
              <a:rPr lang="en-US" sz="2400" dirty="0" err="1" smtClean="0">
                <a:latin typeface="Montserrat Light" pitchFamily="50" charset="0"/>
              </a:rPr>
              <a:t>golongan</a:t>
            </a:r>
            <a:r>
              <a:rPr lang="en-US" sz="2400" dirty="0" smtClean="0">
                <a:latin typeface="Montserrat Light" pitchFamily="50" charset="0"/>
              </a:rPr>
              <a:t> </a:t>
            </a:r>
            <a:r>
              <a:rPr lang="en-US" sz="2400" dirty="0" err="1" smtClean="0">
                <a:latin typeface="Montserrat Light" pitchFamily="50" charset="0"/>
              </a:rPr>
              <a:t>ruang</a:t>
            </a:r>
            <a:r>
              <a:rPr lang="en-US" sz="2400" dirty="0" smtClean="0">
                <a:latin typeface="Montserrat Light" pitchFamily="50" charset="0"/>
              </a:rPr>
              <a:t> </a:t>
            </a:r>
            <a:r>
              <a:rPr lang="en-US" sz="2400" dirty="0" err="1" smtClean="0">
                <a:latin typeface="Montserrat Light" pitchFamily="50" charset="0"/>
              </a:rPr>
              <a:t>untuk</a:t>
            </a:r>
            <a:r>
              <a:rPr lang="en-US" sz="2400" dirty="0" smtClean="0">
                <a:latin typeface="Montserrat Light" pitchFamily="50" charset="0"/>
              </a:rPr>
              <a:t> </a:t>
            </a:r>
            <a:r>
              <a:rPr lang="en-US" sz="2400" dirty="0" err="1" smtClean="0">
                <a:latin typeface="Montserrat Light" pitchFamily="50" charset="0"/>
              </a:rPr>
              <a:t>masing-masing</a:t>
            </a:r>
            <a:r>
              <a:rPr lang="en-US" sz="2400" dirty="0" smtClean="0">
                <a:latin typeface="Montserrat Light" pitchFamily="50" charset="0"/>
              </a:rPr>
              <a:t> </a:t>
            </a:r>
            <a:r>
              <a:rPr lang="en-US" sz="2400" dirty="0" err="1" smtClean="0">
                <a:latin typeface="Montserrat Light" pitchFamily="50" charset="0"/>
              </a:rPr>
              <a:t>jenjang</a:t>
            </a:r>
            <a:r>
              <a:rPr lang="en-US" sz="2400" dirty="0" smtClean="0">
                <a:latin typeface="Montserrat Light" pitchFamily="50" charset="0"/>
              </a:rPr>
              <a:t> </a:t>
            </a:r>
            <a:r>
              <a:rPr lang="en-US" sz="2400" dirty="0" err="1" smtClean="0">
                <a:latin typeface="Montserrat Light" pitchFamily="50" charset="0"/>
              </a:rPr>
              <a:t>jabatan</a:t>
            </a:r>
            <a:r>
              <a:rPr lang="en-US" sz="2400" dirty="0" smtClean="0">
                <a:latin typeface="Montserrat Light" pitchFamily="50" charset="0"/>
              </a:rPr>
              <a:t> </a:t>
            </a:r>
            <a:r>
              <a:rPr lang="en-US" sz="2400" dirty="0" err="1" smtClean="0">
                <a:latin typeface="Montserrat Light" pitchFamily="50" charset="0"/>
              </a:rPr>
              <a:t>Akademik</a:t>
            </a:r>
            <a:r>
              <a:rPr lang="en-US" sz="2400" dirty="0" smtClean="0">
                <a:latin typeface="Montserrat Light" pitchFamily="50" charset="0"/>
              </a:rPr>
              <a:t> </a:t>
            </a:r>
            <a:r>
              <a:rPr lang="en-US" sz="2400" dirty="0" err="1" smtClean="0">
                <a:latin typeface="Montserrat Light" pitchFamily="50" charset="0"/>
              </a:rPr>
              <a:t>Dosen</a:t>
            </a:r>
            <a:r>
              <a:rPr lang="en-US" sz="2400" dirty="0" smtClean="0">
                <a:latin typeface="Montserrat Light" pitchFamily="50" charset="0"/>
              </a:rPr>
              <a:t> </a:t>
            </a:r>
            <a:r>
              <a:rPr lang="en-US" sz="2400" dirty="0" err="1" smtClean="0">
                <a:latin typeface="Montserrat Light" pitchFamily="50" charset="0"/>
              </a:rPr>
              <a:t>ditentukan</a:t>
            </a:r>
            <a:r>
              <a:rPr lang="en-US" sz="2400" dirty="0" smtClean="0">
                <a:latin typeface="Montserrat Light" pitchFamily="50" charset="0"/>
              </a:rPr>
              <a:t> </a:t>
            </a:r>
            <a:r>
              <a:rPr lang="en-US" sz="2400" dirty="0" err="1" smtClean="0">
                <a:latin typeface="Montserrat Light" pitchFamily="50" charset="0"/>
              </a:rPr>
              <a:t>berdasarkan</a:t>
            </a:r>
            <a:r>
              <a:rPr lang="en-US" sz="2400" dirty="0" smtClean="0">
                <a:latin typeface="Montserrat Light" pitchFamily="50" charset="0"/>
              </a:rPr>
              <a:t> </a:t>
            </a:r>
            <a:r>
              <a:rPr lang="en-US" sz="2400" dirty="0" err="1" smtClean="0">
                <a:latin typeface="Montserrat Light" pitchFamily="50" charset="0"/>
              </a:rPr>
              <a:t>jumlah</a:t>
            </a:r>
            <a:r>
              <a:rPr lang="en-US" sz="2400" dirty="0" smtClean="0">
                <a:latin typeface="Montserrat Light" pitchFamily="50" charset="0"/>
              </a:rPr>
              <a:t> </a:t>
            </a:r>
            <a:r>
              <a:rPr lang="en-US" sz="2400" dirty="0" err="1" smtClean="0">
                <a:solidFill>
                  <a:srgbClr val="FF0000"/>
                </a:solidFill>
                <a:latin typeface="Montserrat Light" pitchFamily="50" charset="0"/>
              </a:rPr>
              <a:t>angka</a:t>
            </a:r>
            <a:r>
              <a:rPr lang="en-US" sz="2400" dirty="0" smtClean="0">
                <a:solidFill>
                  <a:srgbClr val="FF0000"/>
                </a:solidFill>
                <a:latin typeface="Montserrat Light" pitchFamily="50" charset="0"/>
              </a:rPr>
              <a:t> </a:t>
            </a:r>
            <a:r>
              <a:rPr lang="en-US" sz="2400" dirty="0" err="1" smtClean="0">
                <a:solidFill>
                  <a:srgbClr val="FF0000"/>
                </a:solidFill>
                <a:latin typeface="Montserrat Light" pitchFamily="50" charset="0"/>
              </a:rPr>
              <a:t>kredit</a:t>
            </a:r>
            <a:r>
              <a:rPr lang="en-US" sz="2400" dirty="0" smtClean="0">
                <a:solidFill>
                  <a:srgbClr val="FF0000"/>
                </a:solidFill>
                <a:latin typeface="Montserrat Light" pitchFamily="50" charset="0"/>
              </a:rPr>
              <a:t> </a:t>
            </a:r>
            <a:r>
              <a:rPr lang="en-US" sz="2400" dirty="0" smtClean="0">
                <a:latin typeface="Montserrat Light" pitchFamily="50" charset="0"/>
              </a:rPr>
              <a:t>yang </a:t>
            </a:r>
            <a:r>
              <a:rPr lang="en-US" sz="2400" dirty="0" err="1" smtClean="0">
                <a:latin typeface="Montserrat Light" pitchFamily="50" charset="0"/>
              </a:rPr>
              <a:t>ditetapkan</a:t>
            </a:r>
            <a:endParaRPr lang="en-US" sz="2400" dirty="0" smtClean="0">
              <a:latin typeface="Montserrat Light" pitchFamily="50"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tx1"/>
              </a:solidFill>
              <a:effectLst/>
              <a:uLnTx/>
              <a:uFillTx/>
              <a:latin typeface="Montserrat Light" pitchFamily="50" charset="0"/>
              <a:ea typeface="+mn-ea"/>
              <a:cs typeface="+mn-cs"/>
            </a:endParaRPr>
          </a:p>
        </p:txBody>
      </p:sp>
      <p:sp>
        <p:nvSpPr>
          <p:cNvPr id="14" name="Flowchart: Connector 13"/>
          <p:cNvSpPr/>
          <p:nvPr/>
        </p:nvSpPr>
        <p:spPr>
          <a:xfrm>
            <a:off x="646153" y="2216798"/>
            <a:ext cx="720000" cy="720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solidFill>
                  <a:schemeClr val="tx1"/>
                </a:solidFill>
                <a:latin typeface="SOSA" pitchFamily="2" charset="0"/>
              </a:rPr>
              <a:t>!</a:t>
            </a:r>
            <a:endParaRPr lang="en-US" sz="36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20056" y="1335316"/>
            <a:ext cx="10762344" cy="2859312"/>
          </a:xfrm>
        </p:spPr>
        <p:txBody>
          <a:bodyPr>
            <a:noAutofit/>
          </a:bodyPr>
          <a:lstStyle/>
          <a:p>
            <a:r>
              <a:rPr lang="id-ID" sz="5400" dirty="0" smtClean="0"/>
              <a:t>J</a:t>
            </a:r>
            <a:r>
              <a:rPr lang="en-US" sz="5400" dirty="0" smtClean="0"/>
              <a:t>ABATAN AKADEMIK</a:t>
            </a:r>
            <a:r>
              <a:rPr lang="id-ID" sz="5400" dirty="0" smtClean="0"/>
              <a:t>, </a:t>
            </a:r>
            <a:r>
              <a:rPr lang="en-US" sz="5400" dirty="0" smtClean="0"/>
              <a:t>KUALIFIKASI DAN KRITERIA</a:t>
            </a:r>
            <a:r>
              <a:rPr lang="id-ID" sz="5400" dirty="0" smtClean="0"/>
              <a:t>, </a:t>
            </a:r>
            <a:r>
              <a:rPr lang="en-US" sz="5400" dirty="0" smtClean="0"/>
              <a:t>TUGAS</a:t>
            </a:r>
            <a:r>
              <a:rPr lang="id-ID" sz="5400" dirty="0" smtClean="0"/>
              <a:t>, </a:t>
            </a:r>
            <a:r>
              <a:rPr lang="en-US" sz="5400" dirty="0" smtClean="0"/>
              <a:t>TANGGUNGJAWAB</a:t>
            </a:r>
            <a:r>
              <a:rPr lang="id-ID" sz="5400" dirty="0" smtClean="0"/>
              <a:t>, </a:t>
            </a:r>
            <a:r>
              <a:rPr lang="en-US" sz="5400" dirty="0" smtClean="0"/>
              <a:t>WEWENANG</a:t>
            </a:r>
            <a:r>
              <a:rPr lang="id-ID" sz="5400" dirty="0" smtClean="0"/>
              <a:t>, </a:t>
            </a:r>
            <a:r>
              <a:rPr lang="en-US" sz="5400" dirty="0" smtClean="0"/>
              <a:t>DAN</a:t>
            </a:r>
            <a:r>
              <a:rPr lang="id-ID" sz="5400" dirty="0" smtClean="0"/>
              <a:t> </a:t>
            </a:r>
            <a:r>
              <a:rPr lang="en-US" sz="5400" dirty="0" smtClean="0"/>
              <a:t>INDIKATOR</a:t>
            </a:r>
            <a:r>
              <a:rPr lang="id-ID" sz="5400" dirty="0" smtClean="0"/>
              <a:t> </a:t>
            </a:r>
            <a:r>
              <a:rPr lang="en-US" sz="5400" dirty="0" smtClean="0"/>
              <a:t>PENILAIAN KENAIKAN AKADEMIK DOSEN</a:t>
            </a:r>
            <a:r>
              <a:rPr lang="id-ID" sz="5400" dirty="0" smtClean="0"/>
              <a:t> </a:t>
            </a:r>
            <a:r>
              <a:rPr lang="id-ID" sz="4000" b="1" dirty="0" smtClean="0"/>
              <a:t/>
            </a:r>
            <a:br>
              <a:rPr lang="id-ID" sz="4000" b="1" dirty="0" smtClean="0"/>
            </a:br>
            <a:endParaRPr lang="id-ID" sz="4000" b="1" dirty="0"/>
          </a:p>
        </p:txBody>
      </p:sp>
      <p:sp>
        <p:nvSpPr>
          <p:cNvPr id="5" name="Flowchart: Connector 4">
            <a:hlinkClick r:id="rId2" action="ppaction://hlinkfile"/>
          </p:cNvPr>
          <p:cNvSpPr/>
          <p:nvPr/>
        </p:nvSpPr>
        <p:spPr>
          <a:xfrm>
            <a:off x="2205110" y="4377644"/>
            <a:ext cx="886365" cy="886365"/>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SOSA" pitchFamily="2" charset="0"/>
              </a:rPr>
              <a:t>]</a:t>
            </a:r>
          </a:p>
        </p:txBody>
      </p:sp>
      <p:sp>
        <p:nvSpPr>
          <p:cNvPr id="6" name="TextBox 5"/>
          <p:cNvSpPr txBox="1"/>
          <p:nvPr/>
        </p:nvSpPr>
        <p:spPr>
          <a:xfrm>
            <a:off x="3178628" y="4615539"/>
            <a:ext cx="8752115" cy="523220"/>
          </a:xfrm>
          <a:prstGeom prst="rect">
            <a:avLst/>
          </a:prstGeom>
          <a:noFill/>
        </p:spPr>
        <p:txBody>
          <a:bodyPr wrap="square" rtlCol="0">
            <a:spAutoFit/>
          </a:bodyPr>
          <a:lstStyle/>
          <a:p>
            <a:r>
              <a:rPr lang="id-ID" sz="2800" dirty="0" smtClean="0">
                <a:latin typeface="Montserrat Light" pitchFamily="50" charset="0"/>
              </a:rPr>
              <a:t>Lampiran Permendikbud No. 92 Tahun 2014</a:t>
            </a:r>
            <a:endParaRPr lang="id-ID" sz="2800" dirty="0">
              <a:latin typeface="Montserrat Light" pitchFamily="50"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78029" cy="1325563"/>
          </a:xfrm>
        </p:spPr>
        <p:txBody>
          <a:bodyPr/>
          <a:lstStyle/>
          <a:p>
            <a:r>
              <a:rPr lang="id-ID" dirty="0" smtClean="0"/>
              <a:t>Unsur kegiatan yang dinilai dalam pemberian angka kredit</a:t>
            </a:r>
            <a:endParaRPr lang="id-ID" dirty="0"/>
          </a:p>
        </p:txBody>
      </p:sp>
      <p:sp>
        <p:nvSpPr>
          <p:cNvPr id="20" name="Rectangle 19"/>
          <p:cNvSpPr/>
          <p:nvPr/>
        </p:nvSpPr>
        <p:spPr>
          <a:xfrm>
            <a:off x="856342" y="1407885"/>
            <a:ext cx="10914744" cy="7257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Content Placeholder 2"/>
          <p:cNvSpPr txBox="1">
            <a:spLocks/>
          </p:cNvSpPr>
          <p:nvPr/>
        </p:nvSpPr>
        <p:spPr>
          <a:xfrm>
            <a:off x="1477159" y="1993288"/>
            <a:ext cx="10218602" cy="2549683"/>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rPr>
              <a:t>Unsur  utama :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AutoNum type="alphaUcPeriod"/>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rPr>
              <a:t>Pendidikan sekolah</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AutoNum type="alphaUcPeriod"/>
              <a:tabLst/>
              <a:defRPr/>
            </a:pPr>
            <a:r>
              <a:rPr lang="id-ID" sz="2600" dirty="0" smtClean="0">
                <a:latin typeface="Montserrat Light" pitchFamily="50" charset="0"/>
                <a:ea typeface="+mn-ea"/>
                <a:cs typeface="+mn-cs"/>
              </a:rPr>
              <a:t>Pelaksanaan pendidikan</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AutoNum type="alphaUcPeriod"/>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rPr>
              <a:t>Pelaksanaan</a:t>
            </a:r>
            <a:r>
              <a:rPr kumimoji="0" lang="id-ID" sz="2600" b="0" i="0" u="none" strike="noStrike" kern="1200" cap="none" spc="0" normalizeH="0" noProof="0" dirty="0" smtClean="0">
                <a:ln>
                  <a:noFill/>
                </a:ln>
                <a:solidFill>
                  <a:schemeClr val="tx1"/>
                </a:solidFill>
                <a:effectLst/>
                <a:uLnTx/>
                <a:uFillTx/>
                <a:latin typeface="Montserrat Light" pitchFamily="50" charset="0"/>
              </a:rPr>
              <a:t> penelitian</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AutoNum type="alphaUcPeriod"/>
              <a:tabLst/>
              <a:defRPr/>
            </a:pPr>
            <a:r>
              <a:rPr lang="id-ID" sz="2600" baseline="0" dirty="0" smtClean="0">
                <a:latin typeface="Montserrat Light" pitchFamily="50" charset="0"/>
                <a:ea typeface="+mn-ea"/>
                <a:cs typeface="+mn-cs"/>
              </a:rPr>
              <a:t>Pelaksanaan</a:t>
            </a:r>
            <a:r>
              <a:rPr lang="id-ID" sz="2600" dirty="0" smtClean="0">
                <a:latin typeface="Montserrat Light" pitchFamily="50" charset="0"/>
                <a:ea typeface="+mn-ea"/>
                <a:cs typeface="+mn-cs"/>
              </a:rPr>
              <a:t> pengabdian kepada masyarakat</a:t>
            </a:r>
            <a:endPar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endParaRPr>
          </a:p>
        </p:txBody>
      </p:sp>
      <p:sp>
        <p:nvSpPr>
          <p:cNvPr id="14" name="Flowchart: Connector 13"/>
          <p:cNvSpPr/>
          <p:nvPr/>
        </p:nvSpPr>
        <p:spPr>
          <a:xfrm>
            <a:off x="863867" y="2013598"/>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SOSA" pitchFamily="2" charset="0"/>
              </a:rPr>
              <a:t>b</a:t>
            </a:r>
            <a:endParaRPr lang="en-US" sz="2400" dirty="0">
              <a:solidFill>
                <a:schemeClr val="tx1"/>
              </a:solidFill>
              <a:latin typeface="SOSA" pitchFamily="2" charset="0"/>
            </a:endParaRPr>
          </a:p>
        </p:txBody>
      </p:sp>
      <p:sp>
        <p:nvSpPr>
          <p:cNvPr id="6" name="Content Placeholder 2"/>
          <p:cNvSpPr txBox="1">
            <a:spLocks/>
          </p:cNvSpPr>
          <p:nvPr/>
        </p:nvSpPr>
        <p:spPr>
          <a:xfrm>
            <a:off x="1484416" y="4700204"/>
            <a:ext cx="10218602" cy="1352254"/>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rPr>
              <a:t>Unsur  penunjang : </a:t>
            </a:r>
          </a:p>
          <a:p>
            <a:pPr marL="514350" marR="0" lvl="0" indent="-514350" algn="l" defTabSz="914400" rtl="0" eaLnBrk="1" fontAlgn="auto" latinLnBrk="0" hangingPunct="1">
              <a:lnSpc>
                <a:spcPct val="90000"/>
              </a:lnSpc>
              <a:spcBef>
                <a:spcPts val="1000"/>
              </a:spcBef>
              <a:spcAft>
                <a:spcPts val="0"/>
              </a:spcAft>
              <a:buClrTx/>
              <a:buSzTx/>
              <a:buFont typeface="+mj-lt"/>
              <a:buAutoNum type="alphaUcPeriod" startAt="5"/>
              <a:tabLst/>
              <a:defRPr/>
            </a:pPr>
            <a:r>
              <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rPr>
              <a:t>Kegiatan pendukung pelaksanaan tugas</a:t>
            </a:r>
            <a:r>
              <a:rPr kumimoji="0" lang="id-ID" sz="2600" b="0" i="0" u="none" strike="noStrike" kern="1200" cap="none" spc="0" normalizeH="0" noProof="0" dirty="0" smtClean="0">
                <a:ln>
                  <a:noFill/>
                </a:ln>
                <a:solidFill>
                  <a:schemeClr val="tx1"/>
                </a:solidFill>
                <a:effectLst/>
                <a:uLnTx/>
                <a:uFillTx/>
                <a:latin typeface="Montserrat Light" pitchFamily="50" charset="0"/>
                <a:ea typeface="+mn-ea"/>
                <a:cs typeface="+mn-cs"/>
              </a:rPr>
              <a:t> jabatan Akademik Dosen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d-ID" sz="2600" b="0" i="0" u="none" strike="noStrike" kern="1200" cap="none" spc="0" normalizeH="0" noProof="0" dirty="0" smtClean="0">
                <a:ln>
                  <a:noFill/>
                </a:ln>
                <a:solidFill>
                  <a:schemeClr val="tx1"/>
                </a:solidFill>
                <a:effectLst/>
                <a:uLnTx/>
                <a:uFillTx/>
                <a:latin typeface="Montserrat Light" pitchFamily="50" charset="0"/>
                <a:ea typeface="+mn-ea"/>
                <a:cs typeface="+mn-cs"/>
              </a:rPr>
              <a:t> </a:t>
            </a:r>
            <a:endParaRPr kumimoji="0" lang="id-ID" sz="2600" b="0" i="0" u="none" strike="noStrike" kern="1200" cap="none" spc="0" normalizeH="0" baseline="0" noProof="0" dirty="0" smtClean="0">
              <a:ln>
                <a:noFill/>
              </a:ln>
              <a:solidFill>
                <a:schemeClr val="tx1"/>
              </a:solidFill>
              <a:effectLst/>
              <a:uLnTx/>
              <a:uFillTx/>
              <a:latin typeface="Montserrat Light" pitchFamily="50" charset="0"/>
              <a:ea typeface="+mn-ea"/>
              <a:cs typeface="+mn-cs"/>
            </a:endParaRPr>
          </a:p>
        </p:txBody>
      </p:sp>
      <p:sp>
        <p:nvSpPr>
          <p:cNvPr id="7" name="Flowchart: Connector 6"/>
          <p:cNvSpPr/>
          <p:nvPr/>
        </p:nvSpPr>
        <p:spPr>
          <a:xfrm>
            <a:off x="871124" y="4720513"/>
            <a:ext cx="468000" cy="468000"/>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SOSA" pitchFamily="2" charset="0"/>
              </a:rPr>
              <a:t>b</a:t>
            </a:r>
            <a:endParaRPr lang="en-US" sz="2400" dirty="0">
              <a:solidFill>
                <a:schemeClr val="tx1"/>
              </a:solidFill>
              <a:latin typeface="SOSA" pitchFamily="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Custom 1">
      <a:majorFont>
        <a:latin typeface="Bebas Neue Regular"/>
        <a:ea typeface=""/>
        <a:cs typeface=""/>
      </a:majorFont>
      <a:minorFont>
        <a:latin typeface="Montserra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1208</TotalTime>
  <Words>3536</Words>
  <Application>Microsoft Office PowerPoint</Application>
  <PresentationFormat>Custom</PresentationFormat>
  <Paragraphs>822</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Regulasi  jabatan  fungsional  dosen</vt:lpstr>
      <vt:lpstr>Dasar hukum</vt:lpstr>
      <vt:lpstr>Jabatan akademik dosen</vt:lpstr>
      <vt:lpstr>Jenjang Jabatan akademik dosen</vt:lpstr>
      <vt:lpstr>Jenjang pangkat, golongan ruang Jabatan akademik dosen</vt:lpstr>
      <vt:lpstr>Jenjang pangkat, golongan ruang Jabatan akademik dosen</vt:lpstr>
      <vt:lpstr>Jenjang pangkat, golongan ruang Jabatan akademik dosen</vt:lpstr>
      <vt:lpstr>JABATAN AKADEMIK, KUALIFIKASI DAN KRITERIA, TUGAS, TANGGUNGJAWAB, WEWENANG, DAN INDIKATOR PENILAIAN KENAIKAN AKADEMIK DOSEN  </vt:lpstr>
      <vt:lpstr>Unsur kegiatan yang dinilai dalam pemberian angka kredit</vt:lpstr>
      <vt:lpstr>Sub Unsur kegiatan pendidikan</vt:lpstr>
      <vt:lpstr>Sub Unsur kegiatan pelaksanaan pendidikan</vt:lpstr>
      <vt:lpstr>Sub Unsur kegiatan pelaksanaan pendidikan</vt:lpstr>
      <vt:lpstr>Sub Unsur kegiatan pelaksanaan pendidikan</vt:lpstr>
      <vt:lpstr>Sub Unsur kegiatan pelaksanaan pendidikan</vt:lpstr>
      <vt:lpstr>Sub Unsur kegiatan pelaksanaan penelitian</vt:lpstr>
      <vt:lpstr>Sub Unsur kegiatan pelaksanaan penelitian</vt:lpstr>
      <vt:lpstr>Sub Unsur kegiatan pelaksanaan pengabdian kepada masyarakat</vt:lpstr>
      <vt:lpstr>Sub Unsur kegiatan pelaksanaan pengabdian kepada masyarakat</vt:lpstr>
      <vt:lpstr>Sub Unsur kegiatan penunjang tugas dosen</vt:lpstr>
      <vt:lpstr>Sub Unsur kegiatan penunjang tugas dosen</vt:lpstr>
      <vt:lpstr>Sub Unsur kegiatan penunjang tugas dosen</vt:lpstr>
      <vt:lpstr>Lampiran II permenpan &amp; RB no. 17/2013 jumlah AK. Kumulatif dosen pendidikan magister/sederajat</vt:lpstr>
      <vt:lpstr>Lampiran II permenpan &amp; RB no. 46/2013 jumlah AK. Kumulatif dosen pendidikan magister/sederajat</vt:lpstr>
      <vt:lpstr>Lampiran IiI permenpan &amp; RB no. 17/2013 jumlah AK. Kumulatif dosen pendidikan doktor/sederajat</vt:lpstr>
      <vt:lpstr>Lampiran IV permenpan &amp; RB no. 17/2013 AK. Kumulatif dari tugas pokok dan penunjang</vt:lpstr>
      <vt:lpstr>Lampiran V permenpan &amp; RB no. 17/2013 tugas, wewenang  dan tanggung jawab mengajar program studi</vt:lpstr>
      <vt:lpstr>tugas, wewenang  dan tanggung jawab mengajar program studi  Revisi permenpan &amp; RB no. 46/2013</vt:lpstr>
      <vt:lpstr>Lampiran VI permenpan &amp; rb no. 17/2013 tugas, wewenang  dan tanggung jawab membimbing</vt:lpstr>
      <vt:lpstr>tugas, wewenang  dan tanggung jawab membimbing  Revisi permenpan &amp; RB no. 46/2013</vt:lpstr>
      <vt:lpstr>Pedoman operasional tugas, wewenang  dan tanggung jawab membimbing</vt:lpstr>
      <vt:lpstr>Tugas dan tanggung jawab dalam publikasi ilmiah</vt:lpstr>
      <vt:lpstr>Pengangkatan pertama dosen dalam jabatan akademik asisten ahli</vt:lpstr>
      <vt:lpstr>Pengangkatan pertama dosen dalam jabatan akademik asisten ahli</vt:lpstr>
      <vt:lpstr>Pengangkatan pertama dosen dalam jabatan Lektor</vt:lpstr>
      <vt:lpstr>Kenaikan reguler  jabatan  akademik  dan pangkat</vt:lpstr>
      <vt:lpstr>Asisten ahli ke lektor</vt:lpstr>
      <vt:lpstr>Lektor ke lektor kepala</vt:lpstr>
      <vt:lpstr>Lektor kepala ke profesor (reguler)</vt:lpstr>
      <vt:lpstr>Lektor kepala ke profesor (reguler)</vt:lpstr>
      <vt:lpstr>Lektor kepala ke profesor (reguler)</vt:lpstr>
      <vt:lpstr>Kenaikan jabatan  melalui  loncat jabatan</vt:lpstr>
      <vt:lpstr>Asisten ahli ke lektor kepala</vt:lpstr>
      <vt:lpstr>Lektor ke profesor</vt:lpstr>
      <vt:lpstr>Kenaikan pangkat</vt:lpstr>
      <vt:lpstr>Kenaikan pangkat dalam lingkup jabatan yang sama</vt:lpstr>
      <vt:lpstr>Slide 46</vt:lpstr>
      <vt:lpstr>Slide 47</vt:lpstr>
      <vt:lpstr>Slide 48</vt:lpstr>
      <vt:lpstr>Dosen dalam masa belajar</vt:lpstr>
      <vt:lpstr>Kelebihan angka kredit</vt:lpstr>
      <vt:lpstr>Kelebihan angka kredit</vt:lpstr>
      <vt:lpstr>Perubahan  pedoman operasional  2016</vt:lpstr>
      <vt:lpstr>Indikator Jurnal internasional/internasional bereputasi</vt:lpstr>
      <vt:lpstr>Indikator Jurnal internasional/internasional bereputasi</vt:lpstr>
      <vt:lpstr>Jurnal internasional</vt:lpstr>
      <vt:lpstr>Jurnal internasional bereputasi</vt:lpstr>
      <vt:lpstr>Slide 57</vt:lpstr>
      <vt:lpstr>Slide 58</vt:lpstr>
      <vt:lpstr>Slide 59</vt:lpstr>
      <vt:lpstr>Slide 60</vt:lpstr>
      <vt:lpstr>Slide 61</vt:lpstr>
      <vt:lpstr>Jurnal nasional</vt:lpstr>
      <vt:lpstr>Slide 63</vt:lpstr>
      <vt:lpstr>Slide 64</vt:lpstr>
      <vt:lpstr>Slide 65</vt:lpstr>
      <vt:lpstr>Slide 66</vt:lpstr>
      <vt:lpstr>Pelaksanaan Pengabdian kepada masyarakat</vt:lpstr>
      <vt:lpstr>Slide 68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BMN-SDID</dc:creator>
  <cp:lastModifiedBy>Eko Hadi Sujiono</cp:lastModifiedBy>
  <cp:revision>122</cp:revision>
  <dcterms:created xsi:type="dcterms:W3CDTF">2016-11-07T09:54:28Z</dcterms:created>
  <dcterms:modified xsi:type="dcterms:W3CDTF">2016-11-13T09:53:53Z</dcterms:modified>
</cp:coreProperties>
</file>