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6" r:id="rId5"/>
    <p:sldId id="257" r:id="rId6"/>
    <p:sldId id="258" r:id="rId7"/>
    <p:sldId id="259" r:id="rId8"/>
    <p:sldId id="268" r:id="rId9"/>
    <p:sldId id="267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313" autoAdjust="0"/>
    <p:restoredTop sz="94660"/>
  </p:normalViewPr>
  <p:slideViewPr>
    <p:cSldViewPr>
      <p:cViewPr varScale="1">
        <p:scale>
          <a:sx n="69" d="100"/>
          <a:sy n="69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5E22-64C9-4DB6-A5E5-FADB1FFDD974}" type="datetimeFigureOut">
              <a:rPr lang="id-ID" smtClean="0"/>
              <a:t>21/06/2017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3D4B1-5A98-41FE-8D8D-645C71ED80B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756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3D4B1-5A98-41FE-8D8D-645C71ED80B9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0480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KALKULUS 2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RASP</a:t>
            </a:r>
          </a:p>
          <a:p>
            <a:r>
              <a:rPr lang="id-ID" dirty="0" smtClean="0"/>
              <a:t>2017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535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ITB, KALKULUS 1 </a:t>
            </a:r>
            <a:r>
              <a:rPr lang="id-ID" dirty="0" smtClean="0">
                <a:sym typeface="Wingdings" pitchFamily="2" charset="2"/>
              </a:rPr>
              <a:t> di PSTI?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BAB 1 Sistem Bilangan, Pertaksamaan dan Koordinat </a:t>
            </a:r>
            <a:r>
              <a:rPr lang="fi-FI" b="1" dirty="0" smtClean="0"/>
              <a:t>Kartesius</a:t>
            </a:r>
            <a:endParaRPr lang="fi-FI" b="1" dirty="0"/>
          </a:p>
          <a:p>
            <a:r>
              <a:rPr lang="id-ID" b="1" dirty="0"/>
              <a:t>BAB 2 Fungsi dan </a:t>
            </a:r>
            <a:r>
              <a:rPr lang="id-ID" b="1" dirty="0" smtClean="0"/>
              <a:t>Limit</a:t>
            </a:r>
            <a:endParaRPr lang="id-ID" b="1" dirty="0"/>
          </a:p>
          <a:p>
            <a:r>
              <a:rPr lang="id-ID" b="1" dirty="0"/>
              <a:t>BAB 3 </a:t>
            </a:r>
            <a:r>
              <a:rPr lang="id-ID" b="1" dirty="0" smtClean="0"/>
              <a:t>Turunan-1</a:t>
            </a:r>
            <a:endParaRPr lang="id-ID" b="1" dirty="0"/>
          </a:p>
          <a:p>
            <a:r>
              <a:rPr lang="fi-FI" b="1" dirty="0"/>
              <a:t>BAB 4 Penggunaan </a:t>
            </a:r>
            <a:r>
              <a:rPr lang="fi-FI" b="1" dirty="0" smtClean="0"/>
              <a:t>Turunan</a:t>
            </a:r>
            <a:endParaRPr lang="fi-FI" b="1" dirty="0"/>
          </a:p>
          <a:p>
            <a:r>
              <a:rPr lang="id-ID" b="1" dirty="0"/>
              <a:t>BAB 5 </a:t>
            </a:r>
            <a:r>
              <a:rPr lang="id-ID" b="1" dirty="0" smtClean="0">
                <a:solidFill>
                  <a:srgbClr val="FF0000"/>
                </a:solidFill>
              </a:rPr>
              <a:t>Integral-1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sv-SE" b="1" dirty="0"/>
              <a:t>BAB 6 Penggunaan </a:t>
            </a:r>
            <a:r>
              <a:rPr lang="sv-SE" b="1" dirty="0" smtClean="0"/>
              <a:t>Integral</a:t>
            </a:r>
            <a:endParaRPr lang="id-ID" b="1" dirty="0" smtClean="0"/>
          </a:p>
          <a:p>
            <a:r>
              <a:rPr lang="id-ID" b="1" dirty="0" smtClean="0"/>
              <a:t>BAB </a:t>
            </a:r>
            <a:r>
              <a:rPr lang="id-ID" b="1" dirty="0"/>
              <a:t>7 </a:t>
            </a:r>
            <a:r>
              <a:rPr lang="id-ID" b="1" dirty="0">
                <a:solidFill>
                  <a:srgbClr val="FF0000"/>
                </a:solidFill>
              </a:rPr>
              <a:t>Fungsi-Fungsi </a:t>
            </a:r>
            <a:r>
              <a:rPr lang="id-ID" b="1" dirty="0" smtClean="0">
                <a:solidFill>
                  <a:srgbClr val="FF0000"/>
                </a:solidFill>
              </a:rPr>
              <a:t>Transenden</a:t>
            </a: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41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5800"/>
            <a:ext cx="7315200" cy="5364163"/>
          </a:xfrm>
        </p:spPr>
      </p:pic>
    </p:spTree>
    <p:extLst>
      <p:ext uri="{BB962C8B-B14F-4D97-AF65-F5344CB8AC3E}">
        <p14:creationId xmlns:p14="http://schemas.microsoft.com/office/powerpoint/2010/main" val="7063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Daftar isi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BAB 1 Limit</a:t>
            </a:r>
            <a:br>
              <a:rPr lang="id-ID" dirty="0"/>
            </a:br>
            <a:r>
              <a:rPr lang="id-ID" dirty="0"/>
              <a:t>BAB 2 Turunan</a:t>
            </a:r>
            <a:br>
              <a:rPr lang="id-ID" dirty="0"/>
            </a:br>
            <a:r>
              <a:rPr lang="id-ID" dirty="0"/>
              <a:t>BAB 3 Aplikasi Turunan</a:t>
            </a:r>
            <a:br>
              <a:rPr lang="id-ID" dirty="0"/>
            </a:br>
            <a:r>
              <a:rPr lang="id-ID" dirty="0"/>
              <a:t>BAB 4 Integral Tentu</a:t>
            </a:r>
            <a:br>
              <a:rPr lang="id-ID" dirty="0"/>
            </a:br>
            <a:r>
              <a:rPr lang="id-ID" dirty="0"/>
              <a:t>BAB 5 Penerapan Integral</a:t>
            </a:r>
            <a:br>
              <a:rPr lang="id-ID" dirty="0"/>
            </a:br>
            <a:r>
              <a:rPr lang="id-ID" dirty="0"/>
              <a:t>BAB 6 </a:t>
            </a:r>
            <a:r>
              <a:rPr lang="id-ID" b="1" dirty="0">
                <a:solidFill>
                  <a:srgbClr val="00B050"/>
                </a:solidFill>
              </a:rPr>
              <a:t>Fungsi Transenden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>Bab 07 Teknik Integrasi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Bab 08 </a:t>
            </a:r>
            <a:r>
              <a:rPr lang="id-ID" b="1" dirty="0">
                <a:solidFill>
                  <a:srgbClr val="FF0000"/>
                </a:solidFill>
              </a:rPr>
              <a:t>Bentuk Tak-tentu dan Integral Tak-Wajar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>Bab 09 </a:t>
            </a:r>
            <a:r>
              <a:rPr lang="id-ID" b="1" dirty="0">
                <a:solidFill>
                  <a:srgbClr val="00B050"/>
                </a:solidFill>
              </a:rPr>
              <a:t>Deret Tak-terhingga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>Bab 10 Irisan Kerucut dan Koordinat Polar</a:t>
            </a:r>
            <a:br>
              <a:rPr lang="id-ID" dirty="0"/>
            </a:br>
            <a:r>
              <a:rPr lang="id-ID" dirty="0"/>
              <a:t>Bab 11 </a:t>
            </a:r>
            <a:r>
              <a:rPr lang="id-ID" b="1" dirty="0">
                <a:solidFill>
                  <a:srgbClr val="00B050"/>
                </a:solidFill>
              </a:rPr>
              <a:t>Geometri dalam Ruang dan Vektor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>Bab 12 </a:t>
            </a:r>
            <a:r>
              <a:rPr lang="id-ID" b="1" dirty="0">
                <a:solidFill>
                  <a:srgbClr val="FF0000"/>
                </a:solidFill>
              </a:rPr>
              <a:t>Turunan untuk Fungsi Dua Variabel atau Lebih</a:t>
            </a:r>
            <a:br>
              <a:rPr lang="id-ID" b="1" dirty="0">
                <a:solidFill>
                  <a:srgbClr val="FF0000"/>
                </a:solidFill>
              </a:rPr>
            </a:br>
            <a:r>
              <a:rPr lang="id-ID" dirty="0"/>
              <a:t>Bab 13 </a:t>
            </a:r>
            <a:r>
              <a:rPr lang="id-ID" b="1" dirty="0">
                <a:solidFill>
                  <a:srgbClr val="FF0000"/>
                </a:solidFill>
              </a:rPr>
              <a:t>Integral Lipat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>Bab 14 Kalkulus </a:t>
            </a:r>
            <a:r>
              <a:rPr lang="id-ID" dirty="0" smtClean="0"/>
              <a:t>Vektor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146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Kalkulus 2 dari </a:t>
            </a:r>
            <a:r>
              <a:rPr lang="id-ID" dirty="0"/>
              <a:t/>
            </a:r>
            <a:br>
              <a:rPr lang="id-ID" dirty="0"/>
            </a:br>
            <a:r>
              <a:rPr lang="it-IT" dirty="0"/>
              <a:t> ALFIANI ATHMA PUTRI ROSYADI, M.Pd </a:t>
            </a:r>
            <a:endParaRPr lang="id-ID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0200"/>
            <a:ext cx="7620000" cy="4525963"/>
          </a:xfrm>
        </p:spPr>
      </p:pic>
    </p:spTree>
    <p:extLst>
      <p:ext uri="{BB962C8B-B14F-4D97-AF65-F5344CB8AC3E}">
        <p14:creationId xmlns:p14="http://schemas.microsoft.com/office/powerpoint/2010/main" val="341355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MATERI SUDAH DIPELAJARI (Ibu Yetti)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>
                <a:solidFill>
                  <a:srgbClr val="FF0000"/>
                </a:solidFill>
              </a:rPr>
              <a:t>FUNGSI TRANSENDEN </a:t>
            </a:r>
            <a:r>
              <a:rPr lang="id-ID" dirty="0" smtClean="0">
                <a:sym typeface="Wingdings" pitchFamily="2" charset="2"/>
              </a:rPr>
              <a:t> ITB: Kalkulus 1.</a:t>
            </a:r>
            <a:endParaRPr lang="id-ID" dirty="0" smtClean="0"/>
          </a:p>
          <a:p>
            <a:r>
              <a:rPr lang="id-ID" dirty="0" smtClean="0"/>
              <a:t>Fungsi invers (definisi, syarat, contoh).</a:t>
            </a:r>
          </a:p>
          <a:p>
            <a:endParaRPr lang="id-ID" dirty="0"/>
          </a:p>
          <a:p>
            <a:r>
              <a:rPr lang="id-ID" dirty="0" smtClean="0"/>
              <a:t>FUNGSI, ALGORITME NATURAL</a:t>
            </a:r>
          </a:p>
          <a:p>
            <a:r>
              <a:rPr lang="id-ID" dirty="0" smtClean="0"/>
              <a:t>Definisi, grafik, soal latihan.</a:t>
            </a:r>
          </a:p>
          <a:p>
            <a:endParaRPr lang="id-ID" dirty="0" smtClean="0"/>
          </a:p>
          <a:p>
            <a:r>
              <a:rPr lang="id-ID" dirty="0" smtClean="0"/>
              <a:t>FUNGSI LOGARITME NATURAL</a:t>
            </a:r>
          </a:p>
          <a:p>
            <a:r>
              <a:rPr lang="id-ID" dirty="0" smtClean="0"/>
              <a:t>Sifat khusus ln</a:t>
            </a:r>
          </a:p>
          <a:p>
            <a:r>
              <a:rPr lang="id-ID" dirty="0" smtClean="0"/>
              <a:t>Turunan log natural</a:t>
            </a:r>
          </a:p>
        </p:txBody>
      </p:sp>
    </p:spTree>
    <p:extLst>
      <p:ext uri="{BB962C8B-B14F-4D97-AF65-F5344CB8AC3E}">
        <p14:creationId xmlns:p14="http://schemas.microsoft.com/office/powerpoint/2010/main" val="733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solidFill>
                  <a:srgbClr val="FF0000"/>
                </a:solidFill>
              </a:rPr>
              <a:t>EKSPONENSIAL</a:t>
            </a:r>
          </a:p>
          <a:p>
            <a:r>
              <a:rPr lang="id-ID" dirty="0" smtClean="0"/>
              <a:t>Fungsi logaritme umum, grafik, persamaan, turunan logaritme umum.</a:t>
            </a:r>
          </a:p>
          <a:p>
            <a:endParaRPr lang="id-ID" dirty="0" smtClean="0"/>
          </a:p>
          <a:p>
            <a:r>
              <a:rPr lang="id-ID" b="1" dirty="0">
                <a:solidFill>
                  <a:srgbClr val="FF0000"/>
                </a:solidFill>
              </a:rPr>
              <a:t>GEOMETRI DALAM RUANG DAN </a:t>
            </a:r>
            <a:r>
              <a:rPr lang="id-ID" b="1" dirty="0" smtClean="0">
                <a:solidFill>
                  <a:srgbClr val="FF0000"/>
                </a:solidFill>
              </a:rPr>
              <a:t>VEKTOR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id-ID" dirty="0" smtClean="0"/>
              <a:t>INVERS FUNGSI TRIGONOMETRI, INTEGRAL, HIPERBOLIK </a:t>
            </a:r>
            <a:r>
              <a:rPr lang="id-ID" dirty="0" smtClean="0">
                <a:sym typeface="Wingdings" pitchFamily="2" charset="2"/>
              </a:rPr>
              <a:t> ITB: Kalkulus 1.</a:t>
            </a:r>
            <a:endParaRPr lang="id-ID" dirty="0" smtClean="0"/>
          </a:p>
          <a:p>
            <a:r>
              <a:rPr lang="id-ID" dirty="0" smtClean="0"/>
              <a:t>Invers fungsi trigonometri, integral, hiperbolik.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115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MATERI BELUM DIPELAJARI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 smtClean="0"/>
              <a:t>KALKULUS DIFERENSIAL (</a:t>
            </a:r>
            <a:r>
              <a:rPr lang="id-ID" dirty="0"/>
              <a:t>turunan-2</a:t>
            </a:r>
            <a:r>
              <a:rPr lang="id-ID" dirty="0" smtClean="0"/>
              <a:t>),</a:t>
            </a:r>
            <a:r>
              <a:rPr lang="id-ID" dirty="0"/>
              <a:t> persamaan diferensial</a:t>
            </a:r>
            <a:r>
              <a:rPr lang="id-ID" dirty="0" smtClean="0"/>
              <a:t> (definisi, biasa, solusi khusus) , (</a:t>
            </a:r>
            <a:r>
              <a:rPr lang="id-ID" dirty="0"/>
              <a:t>turunan untuk) </a:t>
            </a:r>
            <a:r>
              <a:rPr lang="id-ID" b="1" dirty="0">
                <a:solidFill>
                  <a:srgbClr val="FF0000"/>
                </a:solidFill>
              </a:rPr>
              <a:t>fungsi dua </a:t>
            </a:r>
            <a:r>
              <a:rPr lang="id-ID" b="1" dirty="0" smtClean="0">
                <a:solidFill>
                  <a:srgbClr val="FF0000"/>
                </a:solidFill>
              </a:rPr>
              <a:t>peubah</a:t>
            </a:r>
            <a:r>
              <a:rPr lang="id-ID" dirty="0" smtClean="0"/>
              <a:t> maksimum, minimum </a:t>
            </a:r>
            <a:r>
              <a:rPr lang="id-ID" b="1" dirty="0" smtClean="0">
                <a:solidFill>
                  <a:srgbClr val="FF0000"/>
                </a:solidFill>
              </a:rPr>
              <a:t>(turunan parsial, limit dan kekontinuan, keterdeferensialan, turunan berarah dan gradien, aturan rantai).</a:t>
            </a:r>
          </a:p>
          <a:p>
            <a:r>
              <a:rPr lang="id-ID" b="1" dirty="0" smtClean="0"/>
              <a:t>Persamaan diferensial biasa orde </a:t>
            </a:r>
            <a:r>
              <a:rPr lang="id-ID" b="1" dirty="0" smtClean="0"/>
              <a:t>satu: metode </a:t>
            </a:r>
            <a:r>
              <a:rPr lang="id-ID" dirty="0" smtClean="0"/>
              <a:t>pemisah peubah, PD linear, homogen tingkat satu, eksak, aplikasi.</a:t>
            </a:r>
            <a:endParaRPr lang="id-ID" dirty="0" smtClean="0"/>
          </a:p>
          <a:p>
            <a:r>
              <a:rPr lang="id-ID" b="1" dirty="0" smtClean="0"/>
              <a:t>Persamaan diferensial biasa orde dua: </a:t>
            </a:r>
            <a:r>
              <a:rPr lang="id-ID" dirty="0" smtClean="0"/>
              <a:t>homogen (PD BOD dengan koefisien konstan, akar2 pers karakteristik: akar real beda, kembar, komplek), </a:t>
            </a:r>
            <a:r>
              <a:rPr lang="id-ID" dirty="0" smtClean="0"/>
              <a:t>tak </a:t>
            </a:r>
            <a:r>
              <a:rPr lang="id-ID" dirty="0" smtClean="0"/>
              <a:t>homogen (koefisien tak tentu, metode variasi parameter).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264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KALKULUS INTEGRAL-2: </a:t>
            </a:r>
            <a:r>
              <a:rPr lang="id-ID" b="1" dirty="0"/>
              <a:t>Bentuk tak tentu</a:t>
            </a:r>
            <a:r>
              <a:rPr lang="id-ID" dirty="0"/>
              <a:t>, </a:t>
            </a:r>
            <a:r>
              <a:rPr lang="id-ID" b="1" dirty="0"/>
              <a:t>integral tak wajar (dengan batas tak berhingga; dengan integran tak berhingga)</a:t>
            </a:r>
            <a:r>
              <a:rPr lang="id-ID" dirty="0"/>
              <a:t>,</a:t>
            </a:r>
            <a:r>
              <a:rPr lang="id-ID" b="1" dirty="0">
                <a:solidFill>
                  <a:srgbClr val="FF0000"/>
                </a:solidFill>
              </a:rPr>
              <a:t> integral ganda (integral lipat dua atas persegi panjang, daerah bukan itu, dalam koordinat kutub</a:t>
            </a:r>
            <a:r>
              <a:rPr lang="id-ID" b="1" dirty="0" smtClean="0">
                <a:solidFill>
                  <a:srgbClr val="FF0000"/>
                </a:solidFill>
              </a:rPr>
              <a:t>).</a:t>
            </a:r>
          </a:p>
          <a:p>
            <a:r>
              <a:rPr lang="id-ID" b="1" dirty="0" smtClean="0"/>
              <a:t>Penerapan integral ganda: </a:t>
            </a:r>
            <a:r>
              <a:rPr lang="id-ID" dirty="0" smtClean="0"/>
              <a:t>volume benda pejal, pusat massa lamina, moment inersia, dan luas permukaan.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622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Barisan &amp; deret tak </a:t>
            </a:r>
            <a:r>
              <a:rPr lang="id-ID" dirty="0" smtClean="0"/>
              <a:t>berhingga: kekonvergenan dan ujinya (mutlak), deret positif, uji integral, uji deret-p, uji banding (limit), uji bagi hasil, uji deret ganti tanda, uji pembanding mutlak.</a:t>
            </a:r>
          </a:p>
          <a:p>
            <a:r>
              <a:rPr lang="id-ID" dirty="0" smtClean="0"/>
              <a:t>Deret pangkat: himpunan kekonvergenan, operasi-operasi pada deret pangkat, deret Taylor dan deret McLaurin.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7216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363</Words>
  <Application>Microsoft Office PowerPoint</Application>
  <PresentationFormat>On-screen Show (4:3)</PresentationFormat>
  <Paragraphs>41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KALKULUS 2</vt:lpstr>
      <vt:lpstr>PowerPoint Presentation</vt:lpstr>
      <vt:lpstr>Daftar isi</vt:lpstr>
      <vt:lpstr>Kalkulus 2 dari   ALFIANI ATHMA PUTRI ROSYADI, M.Pd </vt:lpstr>
      <vt:lpstr>MATERI SUDAH DIPELAJARI (Ibu Yetti)</vt:lpstr>
      <vt:lpstr>PowerPoint Presentation</vt:lpstr>
      <vt:lpstr>MATERI BELUM DIPELAJARI</vt:lpstr>
      <vt:lpstr> </vt:lpstr>
      <vt:lpstr>PowerPoint Presentation</vt:lpstr>
      <vt:lpstr>ITB, KALKULUS 1  di PSTI?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2</dc:title>
  <dc:creator>Raden Arum Setia Priadi</dc:creator>
  <cp:lastModifiedBy>LENOVO</cp:lastModifiedBy>
  <cp:revision>32</cp:revision>
  <dcterms:created xsi:type="dcterms:W3CDTF">2006-08-16T00:00:00Z</dcterms:created>
  <dcterms:modified xsi:type="dcterms:W3CDTF">2017-06-21T03:58:07Z</dcterms:modified>
</cp:coreProperties>
</file>