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Lst>
  <p:sldSz cx="9144000" cy="6858000" type="screen4x3"/>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722" autoAdjust="0"/>
    <p:restoredTop sz="91117" autoAdjust="0"/>
  </p:normalViewPr>
  <p:slideViewPr>
    <p:cSldViewPr>
      <p:cViewPr varScale="1">
        <p:scale>
          <a:sx n="67" d="100"/>
          <a:sy n="67" d="100"/>
        </p:scale>
        <p:origin x="-1230"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14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0"/>
            <a:ext cx="2971800" cy="497284"/>
          </a:xfrm>
          <a:prstGeom prst="rect">
            <a:avLst/>
          </a:prstGeom>
        </p:spPr>
        <p:txBody>
          <a:bodyPr vert="horz" lIns="91440" tIns="45720" rIns="91440" bIns="45720" rtlCol="0"/>
          <a:lstStyle>
            <a:lvl1pPr algn="r">
              <a:defRPr sz="1200"/>
            </a:lvl1pPr>
          </a:lstStyle>
          <a:p>
            <a:fld id="{A7345D29-F847-4280-BADE-5CDBB3B8C5F4}" type="datetimeFigureOut">
              <a:rPr lang="id-ID" smtClean="0"/>
              <a:t>04/01/2017</a:t>
            </a:fld>
            <a:endParaRPr lang="id-ID"/>
          </a:p>
        </p:txBody>
      </p:sp>
      <p:sp>
        <p:nvSpPr>
          <p:cNvPr id="4" name="Footer Placeholder 3"/>
          <p:cNvSpPr>
            <a:spLocks noGrp="1"/>
          </p:cNvSpPr>
          <p:nvPr>
            <p:ph type="ftr" sz="quarter" idx="2"/>
          </p:nvPr>
        </p:nvSpPr>
        <p:spPr>
          <a:xfrm>
            <a:off x="0" y="9446678"/>
            <a:ext cx="2971800" cy="497284"/>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1440" tIns="45720" rIns="91440" bIns="45720" rtlCol="0" anchor="b"/>
          <a:lstStyle>
            <a:lvl1pPr algn="r">
              <a:defRPr sz="1200"/>
            </a:lvl1pPr>
          </a:lstStyle>
          <a:p>
            <a:fld id="{519934EA-C483-4772-A356-8671C1C13B59}" type="slidenum">
              <a:rPr lang="id-ID" smtClean="0"/>
              <a:t>‹#›</a:t>
            </a:fld>
            <a:endParaRPr lang="id-ID"/>
          </a:p>
        </p:txBody>
      </p:sp>
    </p:spTree>
    <p:extLst>
      <p:ext uri="{BB962C8B-B14F-4D97-AF65-F5344CB8AC3E}">
        <p14:creationId xmlns:p14="http://schemas.microsoft.com/office/powerpoint/2010/main" val="10336751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97284"/>
          </a:xfrm>
          <a:prstGeom prst="rect">
            <a:avLst/>
          </a:prstGeom>
        </p:spPr>
        <p:txBody>
          <a:bodyPr vert="horz" lIns="91440" tIns="45720" rIns="91440" bIns="45720" rtlCol="0"/>
          <a:lstStyle>
            <a:lvl1pPr algn="r">
              <a:defRPr sz="1200"/>
            </a:lvl1pPr>
          </a:lstStyle>
          <a:p>
            <a:fld id="{711C49AE-F27F-457F-84F0-965276551E09}" type="datetimeFigureOut">
              <a:rPr lang="id-ID" smtClean="0"/>
              <a:t>04/01/2017</a:t>
            </a:fld>
            <a:endParaRPr lang="id-ID"/>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724202"/>
            <a:ext cx="5486400" cy="4475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9446678"/>
            <a:ext cx="2971800" cy="497284"/>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9446678"/>
            <a:ext cx="2971800" cy="497284"/>
          </a:xfrm>
          <a:prstGeom prst="rect">
            <a:avLst/>
          </a:prstGeom>
        </p:spPr>
        <p:txBody>
          <a:bodyPr vert="horz" lIns="91440" tIns="45720" rIns="91440" bIns="45720" rtlCol="0" anchor="b"/>
          <a:lstStyle>
            <a:lvl1pPr algn="r">
              <a:defRPr sz="1200"/>
            </a:lvl1pPr>
          </a:lstStyle>
          <a:p>
            <a:fld id="{10F3D66C-B822-4EA2-978C-E068D5402A26}" type="slidenum">
              <a:rPr lang="id-ID" smtClean="0"/>
              <a:t>‹#›</a:t>
            </a:fld>
            <a:endParaRPr lang="id-ID"/>
          </a:p>
        </p:txBody>
      </p:sp>
    </p:spTree>
    <p:extLst>
      <p:ext uri="{BB962C8B-B14F-4D97-AF65-F5344CB8AC3E}">
        <p14:creationId xmlns:p14="http://schemas.microsoft.com/office/powerpoint/2010/main" val="1706448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id-ID" dirty="0" smtClean="0"/>
              <a:t>ng</a:t>
            </a:r>
            <a:endParaRPr lang="id-ID" dirty="0"/>
          </a:p>
        </p:txBody>
      </p:sp>
      <p:sp>
        <p:nvSpPr>
          <p:cNvPr id="4" name="Slide Number Placeholder 3"/>
          <p:cNvSpPr>
            <a:spLocks noGrp="1"/>
          </p:cNvSpPr>
          <p:nvPr>
            <p:ph type="sldNum" sz="quarter" idx="10"/>
          </p:nvPr>
        </p:nvSpPr>
        <p:spPr/>
        <p:txBody>
          <a:bodyPr/>
          <a:lstStyle/>
          <a:p>
            <a:fld id="{10F3D66C-B822-4EA2-978C-E068D5402A26}" type="slidenum">
              <a:rPr lang="id-ID" smtClean="0"/>
              <a:t>6</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solidFill>
                  <a:srgbClr val="C00000"/>
                </a:solidFill>
              </a:rPr>
              <a:t>WACANA</a:t>
            </a:r>
            <a:endParaRPr lang="id-ID" dirty="0">
              <a:solidFill>
                <a:srgbClr val="C00000"/>
              </a:solidFill>
            </a:endParaRPr>
          </a:p>
        </p:txBody>
      </p:sp>
      <p:sp>
        <p:nvSpPr>
          <p:cNvPr id="3" name="Subtitle 2"/>
          <p:cNvSpPr>
            <a:spLocks noGrp="1"/>
          </p:cNvSpPr>
          <p:nvPr>
            <p:ph type="subTitle" idx="1"/>
          </p:nvPr>
        </p:nvSpPr>
        <p:spPr/>
        <p:txBody>
          <a:bodyPr/>
          <a:lstStyle/>
          <a:p>
            <a:r>
              <a:rPr lang="id-ID" dirty="0" smtClean="0">
                <a:solidFill>
                  <a:srgbClr val="C00000"/>
                </a:solidFill>
              </a:rPr>
              <a:t>BAHASA INDONESIA</a:t>
            </a:r>
          </a:p>
          <a:p>
            <a:r>
              <a:rPr lang="id-ID" dirty="0" smtClean="0">
                <a:solidFill>
                  <a:srgbClr val="C00000"/>
                </a:solidFill>
              </a:rPr>
              <a:t>R ARUM SP</a:t>
            </a:r>
          </a:p>
          <a:p>
            <a:r>
              <a:rPr lang="id-ID" dirty="0" smtClean="0">
                <a:solidFill>
                  <a:srgbClr val="C00000"/>
                </a:solidFill>
              </a:rPr>
              <a:t>2014</a:t>
            </a:r>
            <a:endParaRPr lang="id-ID" dirty="0">
              <a:solidFill>
                <a:srgbClr val="C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Review</a:t>
            </a:r>
            <a:endParaRPr lang="id-ID" dirty="0"/>
          </a:p>
        </p:txBody>
      </p:sp>
      <p:sp>
        <p:nvSpPr>
          <p:cNvPr id="3" name="Content Placeholder 2"/>
          <p:cNvSpPr>
            <a:spLocks noGrp="1"/>
          </p:cNvSpPr>
          <p:nvPr>
            <p:ph idx="1"/>
          </p:nvPr>
        </p:nvSpPr>
        <p:spPr/>
        <p:txBody>
          <a:bodyPr>
            <a:normAutofit lnSpcReduction="10000"/>
          </a:bodyPr>
          <a:lstStyle/>
          <a:p>
            <a:r>
              <a:rPr lang="id-ID" dirty="0" smtClean="0"/>
              <a:t>Tahapan: 1) Gagasan Tertulis, 2) Karya Cipta [UTS], 3) Artikel Ilmiah, 4) </a:t>
            </a:r>
            <a:r>
              <a:rPr lang="id-ID" b="1" dirty="0" smtClean="0"/>
              <a:t>Proposal PKM lengkap [UAS]</a:t>
            </a:r>
          </a:p>
          <a:p>
            <a:r>
              <a:rPr lang="id-ID" dirty="0" smtClean="0"/>
              <a:t>Tema: ELECTRONIC AGRICULTURE atau ICT FOR AGRICULTURE atau yang mendekati.</a:t>
            </a:r>
          </a:p>
          <a:p>
            <a:r>
              <a:rPr lang="id-ID" dirty="0" smtClean="0"/>
              <a:t>PKMP </a:t>
            </a:r>
            <a:r>
              <a:rPr lang="id-ID" dirty="0" smtClean="0">
                <a:sym typeface="Wingdings" pitchFamily="2" charset="2"/>
              </a:rPr>
              <a:t> </a:t>
            </a:r>
            <a:r>
              <a:rPr lang="id-ID" b="1" dirty="0" smtClean="0">
                <a:sym typeface="Wingdings" pitchFamily="2" charset="2"/>
              </a:rPr>
              <a:t>Studi Kelayakan </a:t>
            </a:r>
            <a:r>
              <a:rPr lang="id-ID" dirty="0" smtClean="0">
                <a:sym typeface="Wingdings" pitchFamily="2" charset="2"/>
              </a:rPr>
              <a:t>Pembangunan Website Kampung Baru Rajabasa Bandar Lampung untuk Mendukung Bercocok Tanam di Perkotaan.</a:t>
            </a:r>
            <a:endParaRPr lang="id-ID" dirty="0" smtClean="0"/>
          </a:p>
          <a:p>
            <a:endParaRPr lang="id-ID" dirty="0"/>
          </a:p>
        </p:txBody>
      </p:sp>
    </p:spTree>
    <p:extLst>
      <p:ext uri="{BB962C8B-B14F-4D97-AF65-F5344CB8AC3E}">
        <p14:creationId xmlns:p14="http://schemas.microsoft.com/office/powerpoint/2010/main" val="6660572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10000"/>
          </a:bodyPr>
          <a:lstStyle/>
          <a:p>
            <a:r>
              <a:rPr lang="id-ID" dirty="0" smtClean="0"/>
              <a:t>PKMK </a:t>
            </a:r>
            <a:r>
              <a:rPr lang="id-ID" dirty="0" smtClean="0">
                <a:sym typeface="Wingdings" pitchFamily="2" charset="2"/>
              </a:rPr>
              <a:t> </a:t>
            </a:r>
            <a:r>
              <a:rPr lang="id-ID" b="1" dirty="0" smtClean="0">
                <a:sym typeface="Wingdings" pitchFamily="2" charset="2"/>
              </a:rPr>
              <a:t>Pemanfaatan Media Sosial dan Gawai-nya </a:t>
            </a:r>
            <a:r>
              <a:rPr lang="id-ID" dirty="0" smtClean="0">
                <a:sym typeface="Wingdings" pitchFamily="2" charset="2"/>
              </a:rPr>
              <a:t>untuk Bisnis Kamar Kos di Kampung Baru dengan Paradigma Green Infrastructure.</a:t>
            </a:r>
          </a:p>
          <a:p>
            <a:r>
              <a:rPr lang="id-ID" dirty="0" smtClean="0">
                <a:sym typeface="Wingdings" pitchFamily="2" charset="2"/>
              </a:rPr>
              <a:t>PKMM  </a:t>
            </a:r>
            <a:r>
              <a:rPr lang="id-ID" b="1" dirty="0" smtClean="0">
                <a:sym typeface="Wingdings" pitchFamily="2" charset="2"/>
              </a:rPr>
              <a:t>Pengenalan dan Pemahaman Fasilitas Telpon Pintar </a:t>
            </a:r>
            <a:r>
              <a:rPr lang="id-ID" dirty="0" smtClean="0">
                <a:sym typeface="Wingdings" pitchFamily="2" charset="2"/>
              </a:rPr>
              <a:t>serta Pemanfaatannya di Media Sosial untuk Swasembada Sayuran dengan Kebun TOGA.</a:t>
            </a:r>
          </a:p>
          <a:p>
            <a:r>
              <a:rPr lang="id-ID" dirty="0" smtClean="0">
                <a:sym typeface="Wingdings" pitchFamily="2" charset="2"/>
              </a:rPr>
              <a:t>PKMT  </a:t>
            </a:r>
            <a:r>
              <a:rPr lang="id-ID" b="1" dirty="0" smtClean="0">
                <a:sym typeface="Wingdings" pitchFamily="2" charset="2"/>
              </a:rPr>
              <a:t>Dukungan Informatika </a:t>
            </a:r>
            <a:r>
              <a:rPr lang="id-ID" dirty="0" smtClean="0">
                <a:sym typeface="Wingdings" pitchFamily="2" charset="2"/>
              </a:rPr>
              <a:t>untuk Persiapan Sertifikasi SPP IRT, BPOM, Halal dari Produk Pertanian.</a:t>
            </a:r>
          </a:p>
          <a:p>
            <a:endParaRPr lang="id-ID" dirty="0" smtClean="0">
              <a:sym typeface="Wingdings" pitchFamily="2" charset="2"/>
            </a:endParaRPr>
          </a:p>
          <a:p>
            <a:endParaRPr lang="id-ID" dirty="0" smtClean="0">
              <a:sym typeface="Wingdings" pitchFamily="2" charset="2"/>
            </a:endParaRPr>
          </a:p>
          <a:p>
            <a:endParaRPr lang="id-ID" dirty="0" smtClean="0">
              <a:sym typeface="Wingdings" pitchFamily="2" charset="2"/>
            </a:endParaRPr>
          </a:p>
          <a:p>
            <a:endParaRPr lang="id-ID" dirty="0"/>
          </a:p>
        </p:txBody>
      </p:sp>
    </p:spTree>
    <p:extLst>
      <p:ext uri="{BB962C8B-B14F-4D97-AF65-F5344CB8AC3E}">
        <p14:creationId xmlns:p14="http://schemas.microsoft.com/office/powerpoint/2010/main" val="693384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AGENDA 14 NOV 2016</a:t>
            </a:r>
            <a:endParaRPr lang="id-ID" dirty="0"/>
          </a:p>
        </p:txBody>
      </p:sp>
      <p:sp>
        <p:nvSpPr>
          <p:cNvPr id="3" name="Content Placeholder 2"/>
          <p:cNvSpPr>
            <a:spLocks noGrp="1"/>
          </p:cNvSpPr>
          <p:nvPr>
            <p:ph idx="1"/>
          </p:nvPr>
        </p:nvSpPr>
        <p:spPr/>
        <p:txBody>
          <a:bodyPr/>
          <a:lstStyle/>
          <a:p>
            <a:r>
              <a:rPr lang="id-ID" dirty="0" smtClean="0"/>
              <a:t>Presentasi gagasan tertulis dari tiap kelompok mahasiswa.</a:t>
            </a:r>
          </a:p>
          <a:p>
            <a:r>
              <a:rPr lang="id-ID" dirty="0" smtClean="0"/>
              <a:t>Kostumisasi Laman Pemerintahan Kelurahan menuju Blog Pemakai Info Cuaca untuk Petani Cabe Perkotaan.</a:t>
            </a:r>
            <a:endParaRPr lang="id-ID" dirty="0"/>
          </a:p>
        </p:txBody>
      </p:sp>
    </p:spTree>
    <p:extLst>
      <p:ext uri="{BB962C8B-B14F-4D97-AF65-F5344CB8AC3E}">
        <p14:creationId xmlns:p14="http://schemas.microsoft.com/office/powerpoint/2010/main" val="21362542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Latar Belakang</a:t>
            </a:r>
            <a:endParaRPr lang="id-ID" dirty="0"/>
          </a:p>
        </p:txBody>
      </p:sp>
      <p:sp>
        <p:nvSpPr>
          <p:cNvPr id="3" name="Content Placeholder 2"/>
          <p:cNvSpPr>
            <a:spLocks noGrp="1"/>
          </p:cNvSpPr>
          <p:nvPr>
            <p:ph idx="1"/>
          </p:nvPr>
        </p:nvSpPr>
        <p:spPr/>
        <p:txBody>
          <a:bodyPr/>
          <a:lstStyle/>
          <a:p>
            <a:r>
              <a:rPr lang="id-ID" dirty="0" smtClean="0"/>
              <a:t>Ada kesulitan dari petani cabe untuk memahami info cuaca BMKG yang berimplikasi pada penanganan lahan pertaniannya.</a:t>
            </a:r>
            <a:endParaRPr lang="id-ID" dirty="0"/>
          </a:p>
        </p:txBody>
      </p:sp>
    </p:spTree>
    <p:extLst>
      <p:ext uri="{BB962C8B-B14F-4D97-AF65-F5344CB8AC3E}">
        <p14:creationId xmlns:p14="http://schemas.microsoft.com/office/powerpoint/2010/main" val="26975776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Kelompok 1 - PKMP</a:t>
            </a:r>
            <a:endParaRPr lang="id-ID" dirty="0"/>
          </a:p>
        </p:txBody>
      </p:sp>
      <p:sp>
        <p:nvSpPr>
          <p:cNvPr id="3" name="Content Placeholder 2"/>
          <p:cNvSpPr>
            <a:spLocks noGrp="1"/>
          </p:cNvSpPr>
          <p:nvPr>
            <p:ph idx="1"/>
          </p:nvPr>
        </p:nvSpPr>
        <p:spPr/>
        <p:txBody>
          <a:bodyPr/>
          <a:lstStyle/>
          <a:p>
            <a:r>
              <a:rPr lang="id-ID" dirty="0" smtClean="0"/>
              <a:t>Ketua Jonatan, memperkenalkan anggota kelompok dan tugasnya.</a:t>
            </a:r>
          </a:p>
          <a:p>
            <a:r>
              <a:rPr lang="id-ID" dirty="0" smtClean="0"/>
              <a:t>Dikritisi sesuai pedoman PKMP, belum ada gagasan tertulis.</a:t>
            </a:r>
          </a:p>
          <a:p>
            <a:r>
              <a:rPr lang="id-ID" dirty="0" smtClean="0"/>
              <a:t>Penutup.</a:t>
            </a:r>
            <a:endParaRPr lang="id-ID" dirty="0"/>
          </a:p>
        </p:txBody>
      </p:sp>
    </p:spTree>
    <p:extLst>
      <p:ext uri="{BB962C8B-B14F-4D97-AF65-F5344CB8AC3E}">
        <p14:creationId xmlns:p14="http://schemas.microsoft.com/office/powerpoint/2010/main" val="17076973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Kuis Bahasa Indonesia</a:t>
            </a:r>
            <a:endParaRPr lang="id-ID" dirty="0"/>
          </a:p>
        </p:txBody>
      </p:sp>
      <p:sp>
        <p:nvSpPr>
          <p:cNvPr id="3" name="Content Placeholder 2"/>
          <p:cNvSpPr>
            <a:spLocks noGrp="1"/>
          </p:cNvSpPr>
          <p:nvPr>
            <p:ph idx="1"/>
          </p:nvPr>
        </p:nvSpPr>
        <p:spPr/>
        <p:txBody>
          <a:bodyPr/>
          <a:lstStyle/>
          <a:p>
            <a:r>
              <a:rPr lang="id-ID" dirty="0" smtClean="0"/>
              <a:t>Persiapan: secara individual buatlah ringkasan proposal PKM dari kelompok masing-masing dengan tulisan tangan di atas kertas folio bergaris. Jumlah maksimal dua lembar.</a:t>
            </a:r>
          </a:p>
          <a:p>
            <a:r>
              <a:rPr lang="id-ID" dirty="0" smtClean="0"/>
              <a:t>Di ruang kuliah, anda pertukarkan ringkasan tersebut dengan teman tetangga duduk anda. Selanjutnya lakukan pemeriksaan dan koreksi terhadap hasil kerja teman anda.</a:t>
            </a:r>
            <a:endParaRPr lang="id-ID" dirty="0"/>
          </a:p>
        </p:txBody>
      </p:sp>
    </p:spTree>
    <p:extLst>
      <p:ext uri="{BB962C8B-B14F-4D97-AF65-F5344CB8AC3E}">
        <p14:creationId xmlns:p14="http://schemas.microsoft.com/office/powerpoint/2010/main" val="34984029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Petunjuk</a:t>
            </a:r>
            <a:endParaRPr lang="id-ID" dirty="0"/>
          </a:p>
        </p:txBody>
      </p:sp>
      <p:sp>
        <p:nvSpPr>
          <p:cNvPr id="3" name="Content Placeholder 2"/>
          <p:cNvSpPr>
            <a:spLocks noGrp="1"/>
          </p:cNvSpPr>
          <p:nvPr>
            <p:ph idx="1"/>
          </p:nvPr>
        </p:nvSpPr>
        <p:spPr/>
        <p:txBody>
          <a:bodyPr/>
          <a:lstStyle/>
          <a:p>
            <a:r>
              <a:rPr lang="id-ID" dirty="0" smtClean="0"/>
              <a:t>Bagi para peringkas </a:t>
            </a:r>
            <a:r>
              <a:rPr lang="id-ID" dirty="0" smtClean="0">
                <a:sym typeface="Wingdings" pitchFamily="2" charset="2"/>
              </a:rPr>
              <a:t> Jangan lupa menuliskan identitas nama, npm, prodi, ttd di sudut kanan atas di hlm pertama.</a:t>
            </a:r>
          </a:p>
          <a:p>
            <a:r>
              <a:rPr lang="id-ID" dirty="0" smtClean="0">
                <a:sym typeface="Wingdings" pitchFamily="2" charset="2"/>
              </a:rPr>
              <a:t>Bagi para pengoreksi  tulislah </a:t>
            </a:r>
            <a:r>
              <a:rPr lang="id-ID" dirty="0">
                <a:sym typeface="Wingdings" pitchFamily="2" charset="2"/>
              </a:rPr>
              <a:t>identitas nama, npm, prodi, ttd di sudut kanan </a:t>
            </a:r>
            <a:r>
              <a:rPr lang="id-ID" dirty="0" smtClean="0">
                <a:sym typeface="Wingdings" pitchFamily="2" charset="2"/>
              </a:rPr>
              <a:t>bawah di </a:t>
            </a:r>
            <a:r>
              <a:rPr lang="id-ID" dirty="0">
                <a:sym typeface="Wingdings" pitchFamily="2" charset="2"/>
              </a:rPr>
              <a:t>hlm </a:t>
            </a:r>
            <a:r>
              <a:rPr lang="id-ID" dirty="0" smtClean="0">
                <a:sym typeface="Wingdings" pitchFamily="2" charset="2"/>
              </a:rPr>
              <a:t>terakhir lembaran ringkasan atau lembaran folio garis yang baru jika lembaran pertama sudah penuh.</a:t>
            </a:r>
            <a:endParaRPr lang="id-ID" dirty="0">
              <a:sym typeface="Wingdings" pitchFamily="2" charset="2"/>
            </a:endParaRPr>
          </a:p>
        </p:txBody>
      </p:sp>
    </p:spTree>
    <p:extLst>
      <p:ext uri="{BB962C8B-B14F-4D97-AF65-F5344CB8AC3E}">
        <p14:creationId xmlns:p14="http://schemas.microsoft.com/office/powerpoint/2010/main" val="28373982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Tugas - 1</a:t>
            </a:r>
            <a:endParaRPr lang="id-ID" dirty="0"/>
          </a:p>
        </p:txBody>
      </p:sp>
      <p:sp>
        <p:nvSpPr>
          <p:cNvPr id="3" name="Content Placeholder 2"/>
          <p:cNvSpPr>
            <a:spLocks noGrp="1"/>
          </p:cNvSpPr>
          <p:nvPr>
            <p:ph idx="1"/>
          </p:nvPr>
        </p:nvSpPr>
        <p:spPr/>
        <p:txBody>
          <a:bodyPr/>
          <a:lstStyle/>
          <a:p>
            <a:r>
              <a:rPr lang="id-ID" dirty="0" smtClean="0"/>
              <a:t>Terkait penggunaan bahasa Indonesia laras ilmiah, para pemeriksa /pengoreksi diminta mencari bukti bahwa tulisan teman anda sudah memenuhi ketentuan, misalnya taat asas, kaidah bahasa indonesia baku. Tunjukkan satu atau dua bukti dan keterangannya di ruang kosong yang masih ada.</a:t>
            </a:r>
            <a:endParaRPr lang="id-ID" dirty="0"/>
          </a:p>
        </p:txBody>
      </p:sp>
    </p:spTree>
    <p:extLst>
      <p:ext uri="{BB962C8B-B14F-4D97-AF65-F5344CB8AC3E}">
        <p14:creationId xmlns:p14="http://schemas.microsoft.com/office/powerpoint/2010/main" val="137761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Tugas - 2</a:t>
            </a:r>
            <a:endParaRPr lang="id-ID" dirty="0"/>
          </a:p>
        </p:txBody>
      </p:sp>
      <p:sp>
        <p:nvSpPr>
          <p:cNvPr id="3" name="Content Placeholder 2"/>
          <p:cNvSpPr>
            <a:spLocks noGrp="1"/>
          </p:cNvSpPr>
          <p:nvPr>
            <p:ph idx="1"/>
          </p:nvPr>
        </p:nvSpPr>
        <p:spPr/>
        <p:txBody>
          <a:bodyPr>
            <a:normAutofit/>
          </a:bodyPr>
          <a:lstStyle/>
          <a:p>
            <a:r>
              <a:rPr lang="id-ID" sz="4000" dirty="0" smtClean="0"/>
              <a:t>Telusuri semua kesalahan pemakaian Ejaan Yang Disempurnakan pada tulisan teman anda. Hitung ada berapa jenis kesalahan dan urutkan mulai dari kesalahan EYD terbanyak hingga kesalahan EYD tersedikit.</a:t>
            </a:r>
            <a:endParaRPr lang="id-ID" sz="4000" dirty="0"/>
          </a:p>
        </p:txBody>
      </p:sp>
    </p:spTree>
    <p:extLst>
      <p:ext uri="{BB962C8B-B14F-4D97-AF65-F5344CB8AC3E}">
        <p14:creationId xmlns:p14="http://schemas.microsoft.com/office/powerpoint/2010/main" val="17496510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Tugas - 3</a:t>
            </a:r>
            <a:endParaRPr lang="id-ID" dirty="0"/>
          </a:p>
        </p:txBody>
      </p:sp>
      <p:sp>
        <p:nvSpPr>
          <p:cNvPr id="3" name="Content Placeholder 2"/>
          <p:cNvSpPr>
            <a:spLocks noGrp="1"/>
          </p:cNvSpPr>
          <p:nvPr>
            <p:ph idx="1"/>
          </p:nvPr>
        </p:nvSpPr>
        <p:spPr/>
        <p:txBody>
          <a:bodyPr>
            <a:normAutofit/>
          </a:bodyPr>
          <a:lstStyle/>
          <a:p>
            <a:r>
              <a:rPr lang="id-ID" sz="4000" dirty="0" smtClean="0"/>
              <a:t>Temukan dalam tulisan teman anda, satu atau dua bukti bahwa kalimat yang ditulis sudah memenuhi ciri kalimat efektif. Di sini pemeriksa membuktikan bahwa kalimat yang dipilih sudah memenuhi delapan syarat yang telah diajarkan.</a:t>
            </a:r>
            <a:endParaRPr lang="id-ID" sz="4000" dirty="0"/>
          </a:p>
        </p:txBody>
      </p:sp>
    </p:spTree>
    <p:extLst>
      <p:ext uri="{BB962C8B-B14F-4D97-AF65-F5344CB8AC3E}">
        <p14:creationId xmlns:p14="http://schemas.microsoft.com/office/powerpoint/2010/main" val="6910601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C00000"/>
                </a:solidFill>
              </a:rPr>
              <a:t>Mekanisme UAS</a:t>
            </a:r>
            <a:endParaRPr lang="id-ID" dirty="0">
              <a:solidFill>
                <a:srgbClr val="C00000"/>
              </a:solidFill>
            </a:endParaRPr>
          </a:p>
        </p:txBody>
      </p:sp>
      <p:sp>
        <p:nvSpPr>
          <p:cNvPr id="3" name="Content Placeholder 2"/>
          <p:cNvSpPr>
            <a:spLocks noGrp="1"/>
          </p:cNvSpPr>
          <p:nvPr>
            <p:ph idx="1"/>
          </p:nvPr>
        </p:nvSpPr>
        <p:spPr/>
        <p:txBody>
          <a:bodyPr>
            <a:normAutofit fontScale="92500" lnSpcReduction="10000"/>
          </a:bodyPr>
          <a:lstStyle/>
          <a:p>
            <a:r>
              <a:rPr lang="id-ID" dirty="0" smtClean="0">
                <a:solidFill>
                  <a:srgbClr val="C00000"/>
                </a:solidFill>
              </a:rPr>
              <a:t>Tiap mahasiswa membuat wacana terkategori PKM sebanyak 1 halaman terdiri atas beberapa paragraf plus 1 gambar, disesuaikan dengan pilihan konsentrasi bidang ilmu yang akan anda tekuni (komputer, ketenagaan, elektronika, dll).</a:t>
            </a:r>
          </a:p>
          <a:p>
            <a:r>
              <a:rPr lang="id-ID" dirty="0" smtClean="0">
                <a:solidFill>
                  <a:srgbClr val="C00000"/>
                </a:solidFill>
              </a:rPr>
              <a:t>Tiap mahasiswa membuat artikel ilmiah 6000 karakter plus beberapa gambar yang disesuaikan dengan wacana yang dibuat di atas.</a:t>
            </a:r>
          </a:p>
          <a:p>
            <a:r>
              <a:rPr lang="id-ID" dirty="0" smtClean="0">
                <a:solidFill>
                  <a:srgbClr val="C00000"/>
                </a:solidFill>
              </a:rPr>
              <a:t>Kedua tulisan itu saling ditukar dengan tetangga ujian anda.</a:t>
            </a:r>
            <a:endParaRPr lang="id-ID" dirty="0">
              <a:solidFill>
                <a:srgbClr val="C0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Tugas - 4</a:t>
            </a:r>
            <a:endParaRPr lang="id-ID" dirty="0"/>
          </a:p>
        </p:txBody>
      </p:sp>
      <p:sp>
        <p:nvSpPr>
          <p:cNvPr id="3" name="Content Placeholder 2"/>
          <p:cNvSpPr>
            <a:spLocks noGrp="1"/>
          </p:cNvSpPr>
          <p:nvPr>
            <p:ph idx="1"/>
          </p:nvPr>
        </p:nvSpPr>
        <p:spPr/>
        <p:txBody>
          <a:bodyPr/>
          <a:lstStyle/>
          <a:p>
            <a:r>
              <a:rPr lang="id-ID" dirty="0" smtClean="0"/>
              <a:t>Temukan, carilah pada tulisan teman ada, suatu paragraf yang sudah memenuhi ketentuan KOHESIF dan KOHEREN. Uraikan keterangan pembuktiannya.</a:t>
            </a:r>
          </a:p>
          <a:p>
            <a:r>
              <a:rPr lang="id-ID" dirty="0" smtClean="0"/>
              <a:t>KOHESIF </a:t>
            </a:r>
            <a:r>
              <a:rPr lang="id-ID" dirty="0" smtClean="0">
                <a:sym typeface="Wingdings" pitchFamily="2" charset="2"/>
              </a:rPr>
              <a:t> kepaduan gramatikal.</a:t>
            </a:r>
          </a:p>
          <a:p>
            <a:r>
              <a:rPr lang="id-ID" dirty="0" smtClean="0">
                <a:sym typeface="Wingdings" pitchFamily="2" charset="2"/>
              </a:rPr>
              <a:t>KOHEREN  kepaduan makna.</a:t>
            </a:r>
            <a:endParaRPr lang="id-ID" dirty="0"/>
          </a:p>
        </p:txBody>
      </p:sp>
    </p:spTree>
    <p:extLst>
      <p:ext uri="{BB962C8B-B14F-4D97-AF65-F5344CB8AC3E}">
        <p14:creationId xmlns:p14="http://schemas.microsoft.com/office/powerpoint/2010/main" val="18688335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Tugas - 5</a:t>
            </a:r>
            <a:endParaRPr lang="id-ID" dirty="0"/>
          </a:p>
        </p:txBody>
      </p:sp>
      <p:sp>
        <p:nvSpPr>
          <p:cNvPr id="3" name="Content Placeholder 2"/>
          <p:cNvSpPr>
            <a:spLocks noGrp="1"/>
          </p:cNvSpPr>
          <p:nvPr>
            <p:ph idx="1"/>
          </p:nvPr>
        </p:nvSpPr>
        <p:spPr/>
        <p:txBody>
          <a:bodyPr>
            <a:normAutofit/>
          </a:bodyPr>
          <a:lstStyle/>
          <a:p>
            <a:r>
              <a:rPr lang="id-ID" sz="4000" dirty="0" smtClean="0"/>
              <a:t>Buktikan bahwa dari tulisan teman anda, paragraf pembuka, paragraf isi, dan paragraf penutup sudah memenuhi syarat sebagai paragraf yang berkepaduan, memiliki unsur kesatuan.</a:t>
            </a:r>
            <a:endParaRPr lang="id-ID" sz="4000" dirty="0"/>
          </a:p>
        </p:txBody>
      </p:sp>
    </p:spTree>
    <p:extLst>
      <p:ext uri="{BB962C8B-B14F-4D97-AF65-F5344CB8AC3E}">
        <p14:creationId xmlns:p14="http://schemas.microsoft.com/office/powerpoint/2010/main" val="30826205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REVIEW DAN PERSIAPAN UJIAN</a:t>
            </a:r>
            <a:endParaRPr lang="id-ID" dirty="0"/>
          </a:p>
        </p:txBody>
      </p:sp>
      <p:sp>
        <p:nvSpPr>
          <p:cNvPr id="3" name="Content Placeholder 2"/>
          <p:cNvSpPr>
            <a:spLocks noGrp="1"/>
          </p:cNvSpPr>
          <p:nvPr>
            <p:ph idx="1"/>
          </p:nvPr>
        </p:nvSpPr>
        <p:spPr/>
        <p:txBody>
          <a:bodyPr/>
          <a:lstStyle/>
          <a:p>
            <a:r>
              <a:rPr lang="id-ID" dirty="0" smtClean="0"/>
              <a:t>Bahan untuk Ujian Akhir Semester Senin 9 Januari 2017 adalah naskah lengkap PROPOSAL KEGIATAN PKM yang dibuat oleh tiap kelompok mengaju pada PEDOMAN PKM 2016 mulai dari HALAMAN SAMPUL hingga LAMPIRAN dengan penambahan keterangan siapa di antara anggota kelompok yang mengerjakannya dalam format document dari MS WORD.</a:t>
            </a:r>
            <a:endParaRPr lang="id-ID" dirty="0"/>
          </a:p>
        </p:txBody>
      </p:sp>
    </p:spTree>
    <p:extLst>
      <p:ext uri="{BB962C8B-B14F-4D97-AF65-F5344CB8AC3E}">
        <p14:creationId xmlns:p14="http://schemas.microsoft.com/office/powerpoint/2010/main" val="13502233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Alokasi pembagian tugas menulis</a:t>
            </a:r>
            <a:endParaRPr lang="id-ID" dirty="0"/>
          </a:p>
        </p:txBody>
      </p:sp>
      <p:sp>
        <p:nvSpPr>
          <p:cNvPr id="3" name="Content Placeholder 2"/>
          <p:cNvSpPr>
            <a:spLocks noGrp="1"/>
          </p:cNvSpPr>
          <p:nvPr>
            <p:ph idx="1"/>
          </p:nvPr>
        </p:nvSpPr>
        <p:spPr/>
        <p:txBody>
          <a:bodyPr/>
          <a:lstStyle/>
          <a:p>
            <a:r>
              <a:rPr lang="id-ID" dirty="0" smtClean="0"/>
              <a:t>Anggota ke-1 </a:t>
            </a:r>
            <a:r>
              <a:rPr lang="id-ID" dirty="0" smtClean="0">
                <a:sym typeface="Wingdings" pitchFamily="2" charset="2"/>
              </a:rPr>
              <a:t> Halaman sampul, Halaman pengesahan, Daftar isi,</a:t>
            </a:r>
            <a:endParaRPr lang="id-ID" dirty="0"/>
          </a:p>
        </p:txBody>
      </p:sp>
    </p:spTree>
    <p:extLst>
      <p:ext uri="{BB962C8B-B14F-4D97-AF65-F5344CB8AC3E}">
        <p14:creationId xmlns:p14="http://schemas.microsoft.com/office/powerpoint/2010/main" val="20740915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Anggota ke-10</a:t>
            </a:r>
            <a:endParaRPr lang="id-ID" dirty="0"/>
          </a:p>
        </p:txBody>
      </p:sp>
      <p:sp>
        <p:nvSpPr>
          <p:cNvPr id="3" name="Content Placeholder 2"/>
          <p:cNvSpPr>
            <a:spLocks noGrp="1"/>
          </p:cNvSpPr>
          <p:nvPr>
            <p:ph idx="1"/>
          </p:nvPr>
        </p:nvSpPr>
        <p:spPr/>
        <p:txBody>
          <a:bodyPr/>
          <a:lstStyle/>
          <a:p>
            <a:r>
              <a:rPr lang="id-ID" dirty="0" smtClean="0"/>
              <a:t>Daftar pustaka, Lampiran-lampiran</a:t>
            </a:r>
            <a:endParaRPr lang="id-ID" dirty="0"/>
          </a:p>
        </p:txBody>
      </p:sp>
    </p:spTree>
    <p:extLst>
      <p:ext uri="{BB962C8B-B14F-4D97-AF65-F5344CB8AC3E}">
        <p14:creationId xmlns:p14="http://schemas.microsoft.com/office/powerpoint/2010/main" val="28707305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Soal Ujian Akhir Semester</a:t>
            </a:r>
            <a:br>
              <a:rPr lang="id-ID" dirty="0" smtClean="0"/>
            </a:br>
            <a:r>
              <a:rPr lang="id-ID" dirty="0" smtClean="0"/>
              <a:t>Bahasa Indonesia</a:t>
            </a:r>
            <a:endParaRPr lang="id-ID" dirty="0"/>
          </a:p>
        </p:txBody>
      </p:sp>
      <p:sp>
        <p:nvSpPr>
          <p:cNvPr id="3" name="Content Placeholder 2"/>
          <p:cNvSpPr>
            <a:spLocks noGrp="1"/>
          </p:cNvSpPr>
          <p:nvPr>
            <p:ph idx="1"/>
          </p:nvPr>
        </p:nvSpPr>
        <p:spPr/>
        <p:txBody>
          <a:bodyPr/>
          <a:lstStyle/>
          <a:p>
            <a:r>
              <a:rPr lang="id-ID" dirty="0" smtClean="0"/>
              <a:t>Petunjuk: Percaya pada diri sendiri mampu bekerja mandiri, tanpa mengganggu lainnya.</a:t>
            </a:r>
          </a:p>
          <a:p>
            <a:r>
              <a:rPr lang="id-ID" dirty="0" smtClean="0"/>
              <a:t>Kerjakan semua soal, setelah selesai lembar jawaban ujian segera diserahkan kepada penguji.</a:t>
            </a:r>
          </a:p>
          <a:p>
            <a:r>
              <a:rPr lang="id-ID" dirty="0" smtClean="0"/>
              <a:t>Tulislah terlebih dulu posisi dan peran anda dalam kerja kelompok setelah itu selesaikan pertanyaan berikut ini.</a:t>
            </a:r>
            <a:endParaRPr lang="id-ID" dirty="0"/>
          </a:p>
        </p:txBody>
      </p:sp>
    </p:spTree>
    <p:extLst>
      <p:ext uri="{BB962C8B-B14F-4D97-AF65-F5344CB8AC3E}">
        <p14:creationId xmlns:p14="http://schemas.microsoft.com/office/powerpoint/2010/main" val="33418470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Soal ke-1</a:t>
            </a:r>
            <a:endParaRPr lang="id-ID" dirty="0"/>
          </a:p>
        </p:txBody>
      </p:sp>
      <p:sp>
        <p:nvSpPr>
          <p:cNvPr id="3" name="Content Placeholder 2"/>
          <p:cNvSpPr>
            <a:spLocks noGrp="1"/>
          </p:cNvSpPr>
          <p:nvPr>
            <p:ph idx="1"/>
          </p:nvPr>
        </p:nvSpPr>
        <p:spPr/>
        <p:txBody>
          <a:bodyPr/>
          <a:lstStyle/>
          <a:p>
            <a:r>
              <a:rPr lang="id-ID" dirty="0" smtClean="0"/>
              <a:t>Jelaskan penalaran mengapa penguasaan atas Bahasa Indonesia dapat dijadikan ukuran nasionalisme seseorang sebagai Bangsa Indonesia?</a:t>
            </a:r>
          </a:p>
          <a:p>
            <a:r>
              <a:rPr lang="id-ID" dirty="0" smtClean="0"/>
              <a:t>Jelaskan pertanyaan tersebut dikaitkan dengan mahasiswa mengembangkan kemampuan berbahasa Indonesia dengan baik dan benar.</a:t>
            </a:r>
            <a:endParaRPr lang="id-ID" dirty="0"/>
          </a:p>
        </p:txBody>
      </p:sp>
    </p:spTree>
    <p:extLst>
      <p:ext uri="{BB962C8B-B14F-4D97-AF65-F5344CB8AC3E}">
        <p14:creationId xmlns:p14="http://schemas.microsoft.com/office/powerpoint/2010/main" val="17971182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Soal ke-2</a:t>
            </a:r>
            <a:endParaRPr lang="id-ID" dirty="0"/>
          </a:p>
        </p:txBody>
      </p:sp>
      <p:sp>
        <p:nvSpPr>
          <p:cNvPr id="3" name="Content Placeholder 2"/>
          <p:cNvSpPr>
            <a:spLocks noGrp="1"/>
          </p:cNvSpPr>
          <p:nvPr>
            <p:ph idx="1"/>
          </p:nvPr>
        </p:nvSpPr>
        <p:spPr/>
        <p:txBody>
          <a:bodyPr/>
          <a:lstStyle/>
          <a:p>
            <a:r>
              <a:rPr lang="id-ID" dirty="0" smtClean="0"/>
              <a:t>Jelaskan organisasi ide atau konsep dari kelompok anda agar bisa dikomunikasikan kepada pihak lain?</a:t>
            </a:r>
          </a:p>
          <a:p>
            <a:r>
              <a:rPr lang="id-ID" dirty="0" smtClean="0"/>
              <a:t>Penjelasan terkait dengan jalinan antar ide dengan kelompok lainnya yang berkesinambungan sehingga bisa menghasilkan proses transfer ilmu dan pengelolaan kerja yang berjalan efektif.</a:t>
            </a:r>
            <a:endParaRPr lang="id-ID" dirty="0"/>
          </a:p>
        </p:txBody>
      </p:sp>
    </p:spTree>
    <p:extLst>
      <p:ext uri="{BB962C8B-B14F-4D97-AF65-F5344CB8AC3E}">
        <p14:creationId xmlns:p14="http://schemas.microsoft.com/office/powerpoint/2010/main" val="15697078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Soal ketiga</a:t>
            </a:r>
            <a:endParaRPr lang="id-ID" dirty="0"/>
          </a:p>
        </p:txBody>
      </p:sp>
      <p:sp>
        <p:nvSpPr>
          <p:cNvPr id="3" name="Content Placeholder 2"/>
          <p:cNvSpPr>
            <a:spLocks noGrp="1"/>
          </p:cNvSpPr>
          <p:nvPr>
            <p:ph idx="1"/>
          </p:nvPr>
        </p:nvSpPr>
        <p:spPr/>
        <p:txBody>
          <a:bodyPr>
            <a:normAutofit fontScale="92500"/>
          </a:bodyPr>
          <a:lstStyle/>
          <a:p>
            <a:r>
              <a:rPr lang="id-ID" dirty="0" smtClean="0"/>
              <a:t>Pada hasil kerja kelompok anda, carilah kesalahan redaksional dan atau substantif karya tersebut terhadap Pedoman PKM 2016 Belmawa.</a:t>
            </a:r>
          </a:p>
          <a:p>
            <a:r>
              <a:rPr lang="id-ID" dirty="0" smtClean="0"/>
              <a:t>Redaksional sesuai kelembagaan di Kemenristekdikti, pedoman dalam laman badan pengembangan dan pembinaan bahasa.</a:t>
            </a:r>
          </a:p>
          <a:p>
            <a:r>
              <a:rPr lang="id-ID" dirty="0" smtClean="0"/>
              <a:t>Subtantif terkait komponen detil proposal, metode, penilaian dan </a:t>
            </a:r>
            <a:r>
              <a:rPr lang="id-ID" smtClean="0"/>
              <a:t>porsinya).</a:t>
            </a:r>
            <a:endParaRPr lang="id-ID" dirty="0"/>
          </a:p>
        </p:txBody>
      </p:sp>
    </p:spTree>
    <p:extLst>
      <p:ext uri="{BB962C8B-B14F-4D97-AF65-F5344CB8AC3E}">
        <p14:creationId xmlns:p14="http://schemas.microsoft.com/office/powerpoint/2010/main" val="824929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C00000"/>
                </a:solidFill>
              </a:rPr>
              <a:t>Tinjauan yang dilakukan</a:t>
            </a:r>
            <a:endParaRPr lang="id-ID" dirty="0">
              <a:solidFill>
                <a:srgbClr val="C00000"/>
              </a:solidFill>
            </a:endParaRPr>
          </a:p>
        </p:txBody>
      </p:sp>
      <p:sp>
        <p:nvSpPr>
          <p:cNvPr id="3" name="Content Placeholder 2"/>
          <p:cNvSpPr>
            <a:spLocks noGrp="1"/>
          </p:cNvSpPr>
          <p:nvPr>
            <p:ph idx="1"/>
          </p:nvPr>
        </p:nvSpPr>
        <p:spPr/>
        <p:txBody>
          <a:bodyPr/>
          <a:lstStyle/>
          <a:p>
            <a:r>
              <a:rPr lang="id-ID" dirty="0" smtClean="0">
                <a:solidFill>
                  <a:srgbClr val="C00000"/>
                </a:solidFill>
              </a:rPr>
              <a:t>Ditulis tangan di tepi kanan atau kiri print out hasil kerja teman anda. Kalimat atau paragraf perbaikan, plus komentar pelengkap anda tuliskan di lembar jawaban ujian (folio bergaris).</a:t>
            </a:r>
          </a:p>
          <a:p>
            <a:r>
              <a:rPr lang="id-ID" dirty="0" smtClean="0">
                <a:solidFill>
                  <a:srgbClr val="C00000"/>
                </a:solidFill>
              </a:rPr>
              <a:t>Jumlah soal ada 5 butir disesuaikan dengan kompetensi kuliah Bahasa Indonesia. Dikerjakan secara open book /open komputer.</a:t>
            </a:r>
            <a:endParaRPr lang="id-ID" dirty="0">
              <a:solidFill>
                <a:srgbClr val="C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C00000"/>
                </a:solidFill>
              </a:rPr>
              <a:t>Soal Pertama</a:t>
            </a:r>
            <a:endParaRPr lang="id-ID" dirty="0">
              <a:solidFill>
                <a:srgbClr val="C00000"/>
              </a:solidFill>
            </a:endParaRPr>
          </a:p>
        </p:txBody>
      </p:sp>
      <p:sp>
        <p:nvSpPr>
          <p:cNvPr id="3" name="Content Placeholder 2"/>
          <p:cNvSpPr>
            <a:spLocks noGrp="1"/>
          </p:cNvSpPr>
          <p:nvPr>
            <p:ph idx="1"/>
          </p:nvPr>
        </p:nvSpPr>
        <p:spPr/>
        <p:txBody>
          <a:bodyPr/>
          <a:lstStyle/>
          <a:p>
            <a:r>
              <a:rPr lang="id-ID" dirty="0" smtClean="0">
                <a:solidFill>
                  <a:srgbClr val="C00000"/>
                </a:solidFill>
              </a:rPr>
              <a:t>Anda diminta memeriksa hasil print out teman anda apakah kategori yang sudah dituliskan benar atau tidak? Kalau tidak benar, anda diminta menuliskan kategori yang benar plus keterangan penjelas.</a:t>
            </a:r>
          </a:p>
          <a:p>
            <a:r>
              <a:rPr lang="id-ID" dirty="0" smtClean="0">
                <a:solidFill>
                  <a:srgbClr val="C00000"/>
                </a:solidFill>
              </a:rPr>
              <a:t>Dari sana anda memeriksa judul apakah sudah sesuai kategori tersebut. Jika belum maka anda buatkan judul alternatif yang benar.</a:t>
            </a:r>
            <a:endParaRPr lang="id-ID" dirty="0">
              <a:solidFill>
                <a:srgbClr val="C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C00000"/>
                </a:solidFill>
              </a:rPr>
              <a:t>Soal Kedua</a:t>
            </a:r>
            <a:endParaRPr lang="id-ID" dirty="0">
              <a:solidFill>
                <a:srgbClr val="C00000"/>
              </a:solidFill>
            </a:endParaRPr>
          </a:p>
        </p:txBody>
      </p:sp>
      <p:sp>
        <p:nvSpPr>
          <p:cNvPr id="3" name="Content Placeholder 2"/>
          <p:cNvSpPr>
            <a:spLocks noGrp="1"/>
          </p:cNvSpPr>
          <p:nvPr>
            <p:ph idx="1"/>
          </p:nvPr>
        </p:nvSpPr>
        <p:spPr/>
        <p:txBody>
          <a:bodyPr/>
          <a:lstStyle/>
          <a:p>
            <a:r>
              <a:rPr lang="id-ID" dirty="0" smtClean="0">
                <a:solidFill>
                  <a:srgbClr val="C00000"/>
                </a:solidFill>
              </a:rPr>
              <a:t>Periksalah penggunaan ejaan dan tanda baca dalam wacana pkm dalam bentuk abstraks satu halaman. Periksalah apa jenis kesalahan terbanyak? Apa jenis kesalahanan paling sedikit? Tulislah pembetulan ejaan dan tanda baca di lembar jawaban ujian!</a:t>
            </a:r>
          </a:p>
          <a:p>
            <a:r>
              <a:rPr lang="id-ID" dirty="0" smtClean="0">
                <a:solidFill>
                  <a:srgbClr val="C00000"/>
                </a:solidFill>
              </a:rPr>
              <a:t>Apakah fungsi tanda baca di mana rekan anda sering mengalami kesalahan?</a:t>
            </a:r>
          </a:p>
          <a:p>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C00000"/>
                </a:solidFill>
              </a:rPr>
              <a:t>Soal Ketiga</a:t>
            </a:r>
            <a:endParaRPr lang="id-ID" dirty="0">
              <a:solidFill>
                <a:srgbClr val="C00000"/>
              </a:solidFill>
            </a:endParaRPr>
          </a:p>
        </p:txBody>
      </p:sp>
      <p:sp>
        <p:nvSpPr>
          <p:cNvPr id="3" name="Content Placeholder 2"/>
          <p:cNvSpPr>
            <a:spLocks noGrp="1"/>
          </p:cNvSpPr>
          <p:nvPr>
            <p:ph idx="1"/>
          </p:nvPr>
        </p:nvSpPr>
        <p:spPr/>
        <p:txBody>
          <a:bodyPr>
            <a:normAutofit lnSpcReduction="10000"/>
          </a:bodyPr>
          <a:lstStyle/>
          <a:p>
            <a:r>
              <a:rPr lang="id-ID" dirty="0" smtClean="0">
                <a:solidFill>
                  <a:srgbClr val="C00000"/>
                </a:solidFill>
              </a:rPr>
              <a:t>Pada artikel yang anda periksa, apa jenis kalimat yang paling banyak dibuat oleh rekan anda? Syarat kalimat efektif apa yang sering tidak dipenuhi dalam hasil karya teman anda yang diperiksa?</a:t>
            </a:r>
          </a:p>
          <a:p>
            <a:r>
              <a:rPr lang="id-ID" dirty="0" smtClean="0">
                <a:solidFill>
                  <a:srgbClr val="C00000"/>
                </a:solidFill>
              </a:rPr>
              <a:t>Berikan beberapa contoh kalimat perbaikan dari karya teman anda yang bisa menyampaikan pikiran secara runtut dengan ejaan dan tanda baca yang benar!</a:t>
            </a:r>
            <a:endParaRPr lang="id-ID" dirty="0">
              <a:solidFill>
                <a:srgbClr val="C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C00000"/>
                </a:solidFill>
              </a:rPr>
              <a:t>Soal Keempat</a:t>
            </a:r>
            <a:endParaRPr lang="id-ID" dirty="0">
              <a:solidFill>
                <a:srgbClr val="C00000"/>
              </a:solidFill>
            </a:endParaRPr>
          </a:p>
        </p:txBody>
      </p:sp>
      <p:sp>
        <p:nvSpPr>
          <p:cNvPr id="3" name="Content Placeholder 2"/>
          <p:cNvSpPr>
            <a:spLocks noGrp="1"/>
          </p:cNvSpPr>
          <p:nvPr>
            <p:ph idx="1"/>
          </p:nvPr>
        </p:nvSpPr>
        <p:spPr/>
        <p:txBody>
          <a:bodyPr/>
          <a:lstStyle/>
          <a:p>
            <a:r>
              <a:rPr lang="id-ID" dirty="0" smtClean="0">
                <a:solidFill>
                  <a:srgbClr val="C00000"/>
                </a:solidFill>
              </a:rPr>
              <a:t>Di lembar jawaban ujian, tulislah kalimat topik dari semua paragraf pembuka dari artikel yang disiapkan teman anda!</a:t>
            </a:r>
          </a:p>
          <a:p>
            <a:r>
              <a:rPr lang="id-ID" dirty="0" smtClean="0">
                <a:solidFill>
                  <a:srgbClr val="C00000"/>
                </a:solidFill>
              </a:rPr>
              <a:t>Tandai semua unsur yang mempertahankan kepaduan semua paragraf yang ada dalam artikel tersebut!</a:t>
            </a:r>
          </a:p>
          <a:p>
            <a:r>
              <a:rPr lang="id-ID" dirty="0" smtClean="0">
                <a:solidFill>
                  <a:srgbClr val="C00000"/>
                </a:solidFill>
              </a:rPr>
              <a:t>Buatlah peringkat, unsur apa yang paling banyak digunakan rekan anda tersebut?</a:t>
            </a:r>
            <a:endParaRPr lang="id-ID" dirty="0">
              <a:solidFill>
                <a:srgbClr val="C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rgbClr val="C00000"/>
                </a:solidFill>
              </a:rPr>
              <a:t>Soal Kelima</a:t>
            </a:r>
            <a:endParaRPr lang="id-ID" dirty="0">
              <a:solidFill>
                <a:srgbClr val="C00000"/>
              </a:solidFill>
            </a:endParaRPr>
          </a:p>
        </p:txBody>
      </p:sp>
      <p:sp>
        <p:nvSpPr>
          <p:cNvPr id="3" name="Content Placeholder 2"/>
          <p:cNvSpPr>
            <a:spLocks noGrp="1"/>
          </p:cNvSpPr>
          <p:nvPr>
            <p:ph idx="1"/>
          </p:nvPr>
        </p:nvSpPr>
        <p:spPr/>
        <p:txBody>
          <a:bodyPr/>
          <a:lstStyle/>
          <a:p>
            <a:r>
              <a:rPr lang="id-ID" dirty="0" smtClean="0">
                <a:solidFill>
                  <a:srgbClr val="C00000"/>
                </a:solidFill>
              </a:rPr>
              <a:t>Periksalah dalam kedua karya yang telah dibuat rekan anda, apakah cara membuat kutipan dan merujuk dalam karya ilmiah sudah benar?</a:t>
            </a:r>
          </a:p>
          <a:p>
            <a:r>
              <a:rPr lang="id-ID" dirty="0" smtClean="0">
                <a:solidFill>
                  <a:srgbClr val="C00000"/>
                </a:solidFill>
              </a:rPr>
              <a:t>Buatlah peringkat jumlah kesalahan kutipan dan perujukan yang terdapat di kedua hasil karya teman anda! Buatlah pembetulannya di lembar jawaban ujian!</a:t>
            </a:r>
            <a:endParaRPr lang="id-ID" dirty="0">
              <a:solidFill>
                <a:srgbClr val="C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BAHASA INDONESIA 2016</a:t>
            </a:r>
            <a:endParaRPr lang="id-ID" dirty="0"/>
          </a:p>
        </p:txBody>
      </p:sp>
      <p:sp>
        <p:nvSpPr>
          <p:cNvPr id="3" name="Content Placeholder 2"/>
          <p:cNvSpPr>
            <a:spLocks noGrp="1"/>
          </p:cNvSpPr>
          <p:nvPr>
            <p:ph idx="1"/>
          </p:nvPr>
        </p:nvSpPr>
        <p:spPr/>
        <p:txBody>
          <a:bodyPr>
            <a:normAutofit fontScale="92500" lnSpcReduction="20000"/>
          </a:bodyPr>
          <a:lstStyle/>
          <a:p>
            <a:r>
              <a:rPr lang="id-ID" dirty="0" smtClean="0"/>
              <a:t>Kelompok 1 </a:t>
            </a:r>
            <a:r>
              <a:rPr lang="id-ID" smtClean="0"/>
              <a:t>– PKM Penelitian</a:t>
            </a:r>
            <a:endParaRPr lang="id-ID" dirty="0" smtClean="0"/>
          </a:p>
          <a:p>
            <a:r>
              <a:rPr lang="id-ID" dirty="0" smtClean="0"/>
              <a:t>Kelompok 2 – PKM Kewirausahaan</a:t>
            </a:r>
          </a:p>
          <a:p>
            <a:r>
              <a:rPr lang="id-ID" dirty="0" smtClean="0"/>
              <a:t>Kelompok 3 – PKM Pengabdian Masyarakat</a:t>
            </a:r>
          </a:p>
          <a:p>
            <a:r>
              <a:rPr lang="id-ID" dirty="0" smtClean="0"/>
              <a:t>Kelompok 4 – PKM Penerapan Teknologi</a:t>
            </a:r>
          </a:p>
          <a:p>
            <a:endParaRPr lang="id-ID" dirty="0"/>
          </a:p>
          <a:p>
            <a:r>
              <a:rPr lang="id-ID" dirty="0" smtClean="0"/>
              <a:t>MANAJEMEN KELOMPOK: Tentukan Ketua (membuat ringkasan), Sekretaris, Notulis, Moderator Penyimpul, Pembawa Acara, Penyaji, Penanggap, Penjawab (rangkap jabatan maksimal dua).</a:t>
            </a:r>
            <a:endParaRPr lang="id-ID" dirty="0"/>
          </a:p>
        </p:txBody>
      </p:sp>
    </p:spTree>
    <p:extLst>
      <p:ext uri="{BB962C8B-B14F-4D97-AF65-F5344CB8AC3E}">
        <p14:creationId xmlns:p14="http://schemas.microsoft.com/office/powerpoint/2010/main" val="9470404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861</TotalTime>
  <Words>1171</Words>
  <Application>Microsoft Office PowerPoint</Application>
  <PresentationFormat>On-screen Show (4:3)</PresentationFormat>
  <Paragraphs>92</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WACANA</vt:lpstr>
      <vt:lpstr>Mekanisme UAS</vt:lpstr>
      <vt:lpstr>Tinjauan yang dilakukan</vt:lpstr>
      <vt:lpstr>Soal Pertama</vt:lpstr>
      <vt:lpstr>Soal Kedua</vt:lpstr>
      <vt:lpstr>Soal Ketiga</vt:lpstr>
      <vt:lpstr>Soal Keempat</vt:lpstr>
      <vt:lpstr>Soal Kelima</vt:lpstr>
      <vt:lpstr>BAHASA INDONESIA 2016</vt:lpstr>
      <vt:lpstr>Review</vt:lpstr>
      <vt:lpstr>PowerPoint Presentation</vt:lpstr>
      <vt:lpstr>AGENDA 14 NOV 2016</vt:lpstr>
      <vt:lpstr>Latar Belakang</vt:lpstr>
      <vt:lpstr>Kelompok 1 - PKMP</vt:lpstr>
      <vt:lpstr>Kuis Bahasa Indonesia</vt:lpstr>
      <vt:lpstr>Petunjuk</vt:lpstr>
      <vt:lpstr>Tugas - 1</vt:lpstr>
      <vt:lpstr>Tugas - 2</vt:lpstr>
      <vt:lpstr>Tugas - 3</vt:lpstr>
      <vt:lpstr>Tugas - 4</vt:lpstr>
      <vt:lpstr>Tugas - 5</vt:lpstr>
      <vt:lpstr>REVIEW DAN PERSIAPAN UJIAN</vt:lpstr>
      <vt:lpstr>Alokasi pembagian tugas menulis</vt:lpstr>
      <vt:lpstr>Anggota ke-10</vt:lpstr>
      <vt:lpstr>Soal Ujian Akhir Semester Bahasa Indonesia</vt:lpstr>
      <vt:lpstr>Soal ke-1</vt:lpstr>
      <vt:lpstr>Soal ke-2</vt:lpstr>
      <vt:lpstr>Soal ketiga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WACANA</dc:title>
  <dc:creator>priadi</dc:creator>
  <cp:lastModifiedBy>LENOVO</cp:lastModifiedBy>
  <cp:revision>66</cp:revision>
  <cp:lastPrinted>2017-01-04T05:35:17Z</cp:lastPrinted>
  <dcterms:created xsi:type="dcterms:W3CDTF">2006-08-16T00:00:00Z</dcterms:created>
  <dcterms:modified xsi:type="dcterms:W3CDTF">2017-01-04T05:37:23Z</dcterms:modified>
</cp:coreProperties>
</file>