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67" r:id="rId3"/>
    <p:sldId id="268" r:id="rId4"/>
    <p:sldId id="269" r:id="rId5"/>
    <p:sldId id="257" r:id="rId6"/>
    <p:sldId id="258" r:id="rId7"/>
    <p:sldId id="259" r:id="rId8"/>
    <p:sldId id="279" r:id="rId9"/>
    <p:sldId id="280" r:id="rId10"/>
    <p:sldId id="260" r:id="rId11"/>
    <p:sldId id="261" r:id="rId12"/>
    <p:sldId id="262" r:id="rId13"/>
    <p:sldId id="263" r:id="rId14"/>
    <p:sldId id="264" r:id="rId15"/>
    <p:sldId id="265" r:id="rId16"/>
    <p:sldId id="266" r:id="rId17"/>
    <p:sldId id="282" r:id="rId18"/>
    <p:sldId id="283" r:id="rId19"/>
    <p:sldId id="270" r:id="rId20"/>
    <p:sldId id="271" r:id="rId21"/>
    <p:sldId id="272" r:id="rId22"/>
    <p:sldId id="273" r:id="rId23"/>
    <p:sldId id="274" r:id="rId24"/>
    <p:sldId id="275" r:id="rId25"/>
    <p:sldId id="276" r:id="rId26"/>
    <p:sldId id="281" r:id="rId27"/>
    <p:sldId id="277" r:id="rId28"/>
    <p:sldId id="278" r:id="rId29"/>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D2FD2169-0D96-4BAD-8D45-5EE92A10A2EF}" type="datetimeFigureOut">
              <a:rPr lang="id-ID" smtClean="0"/>
              <a:pPr/>
              <a:t>02/12/2014</a:t>
            </a:fld>
            <a:endParaRPr lang="id-ID"/>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E754484E-C7DD-4F95-8030-FC410D8B3E40}"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depkes.go.id/resources/download/promosi-kesehatan/buku-penuntun-hidup-sehat.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facebook.com/sisteminformasidesa" TargetMode="External"/><Relationship Id="rId2" Type="http://schemas.openxmlformats.org/officeDocument/2006/relationships/hyperlink" Target="http://deni-simade.blogspot.com/" TargetMode="External"/><Relationship Id="rId1" Type="http://schemas.openxmlformats.org/officeDocument/2006/relationships/slideLayout" Target="../slideLayouts/slideLayout2.xml"/><Relationship Id="rId6" Type="http://schemas.openxmlformats.org/officeDocument/2006/relationships/hyperlink" Target="http://www.slideshare.net/fasilitatorsid/ningrum-kpdt-bantul-edesa" TargetMode="External"/><Relationship Id="rId5" Type="http://schemas.openxmlformats.org/officeDocument/2006/relationships/hyperlink" Target="http://www.telkomuniversity.ac.id/index.php/campus/portal-desa-digital" TargetMode="External"/><Relationship Id="rId4" Type="http://schemas.openxmlformats.org/officeDocument/2006/relationships/hyperlink" Target="http://www.telkomcloud.com/sme/e-kelurahan/"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epa.gov/dfe/pubs/iems/iems_template/template.pdf" TargetMode="External"/><Relationship Id="rId2" Type="http://schemas.openxmlformats.org/officeDocument/2006/relationships/hyperlink" Target="http://www.ksap.org/sap/anggaran-strategis-dan-laporan-keuangan-desa/" TargetMode="External"/><Relationship Id="rId1" Type="http://schemas.openxmlformats.org/officeDocument/2006/relationships/slideLayout" Target="../slideLayouts/slideLayout2.xml"/><Relationship Id="rId4" Type="http://schemas.openxmlformats.org/officeDocument/2006/relationships/hyperlink" Target="http://www.epa.gov/dfe/pubs/projects/iems/"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PENDAHULUAN</a:t>
            </a:r>
            <a:endParaRPr lang="id-ID" dirty="0"/>
          </a:p>
        </p:txBody>
      </p:sp>
      <p:sp>
        <p:nvSpPr>
          <p:cNvPr id="3" name="Subtitle 2"/>
          <p:cNvSpPr>
            <a:spLocks noGrp="1"/>
          </p:cNvSpPr>
          <p:nvPr>
            <p:ph type="subTitle" idx="1"/>
          </p:nvPr>
        </p:nvSpPr>
        <p:spPr/>
        <p:txBody>
          <a:bodyPr/>
          <a:lstStyle/>
          <a:p>
            <a:r>
              <a:rPr lang="id-ID" dirty="0" smtClean="0"/>
              <a:t>Hipotesis, tujuan umum /khusus dari penelitian</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Pencegahan diprioritaskan</a:t>
            </a:r>
            <a:endParaRPr lang="id-ID" dirty="0"/>
          </a:p>
        </p:txBody>
      </p:sp>
      <p:sp>
        <p:nvSpPr>
          <p:cNvPr id="3" name="Content Placeholder 2"/>
          <p:cNvSpPr>
            <a:spLocks noGrp="1"/>
          </p:cNvSpPr>
          <p:nvPr>
            <p:ph idx="1"/>
          </p:nvPr>
        </p:nvSpPr>
        <p:spPr/>
        <p:txBody>
          <a:bodyPr/>
          <a:lstStyle/>
          <a:p>
            <a:r>
              <a:rPr lang="id-ID" dirty="0" smtClean="0"/>
              <a:t>Menurut tulisan Maspril Aries di Republika Selasa 4 Nov 2014 hlm 7 Nusantara, tanpa pencegahan, upaya pemadaman kebakaran hutan sia-sia.</a:t>
            </a:r>
          </a:p>
          <a:p>
            <a:r>
              <a:rPr lang="id-ID" dirty="0" smtClean="0"/>
              <a:t>Kebakaran hutan dan lahan yang terus berulang setiap tahun, tampaknya tidak menjadi pembelajaran untuk mencegah secara tuntas. Indikatornya hotspot, asap!</a:t>
            </a:r>
          </a:p>
          <a:p>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Menurut Kepala BNPB, Syamsul Maarif</a:t>
            </a:r>
            <a:endParaRPr lang="id-ID" dirty="0"/>
          </a:p>
        </p:txBody>
      </p:sp>
      <p:sp>
        <p:nvSpPr>
          <p:cNvPr id="3" name="Content Placeholder 2"/>
          <p:cNvSpPr>
            <a:spLocks noGrp="1"/>
          </p:cNvSpPr>
          <p:nvPr>
            <p:ph idx="1"/>
          </p:nvPr>
        </p:nvSpPr>
        <p:spPr/>
        <p:txBody>
          <a:bodyPr/>
          <a:lstStyle/>
          <a:p>
            <a:r>
              <a:rPr lang="id-ID" dirty="0" smtClean="0"/>
              <a:t>(Usaha) yang akan datang diarahkan kepada satgas darat dan penegakan hukum untuk pencegahan kebakaran. Aparat di tingkat RT, RW, kelurahan /desa, kecamatan hingga kabupaten /kota harus bertindak sejak dini di wilayah masing-masing melakukan pencegahan. Pemerintah pusat tetap hadir membantu pemda.</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rgbClr val="92D050"/>
                </a:solidFill>
              </a:rPr>
              <a:t>Langkah kedua</a:t>
            </a:r>
            <a:endParaRPr lang="id-ID" b="1" dirty="0">
              <a:solidFill>
                <a:srgbClr val="92D050"/>
              </a:solidFill>
            </a:endParaRPr>
          </a:p>
        </p:txBody>
      </p:sp>
      <p:sp>
        <p:nvSpPr>
          <p:cNvPr id="3" name="Content Placeholder 2"/>
          <p:cNvSpPr>
            <a:spLocks noGrp="1"/>
          </p:cNvSpPr>
          <p:nvPr>
            <p:ph idx="1"/>
          </p:nvPr>
        </p:nvSpPr>
        <p:spPr/>
        <p:txBody>
          <a:bodyPr/>
          <a:lstStyle/>
          <a:p>
            <a:r>
              <a:rPr lang="id-ID" dirty="0" smtClean="0"/>
              <a:t>Melalui UU No. 52 /2009 tentang </a:t>
            </a:r>
            <a:r>
              <a:rPr lang="id-ID" b="1" dirty="0" smtClean="0"/>
              <a:t>Perkembangan Kependudukan dan Pembangunan Keluarga</a:t>
            </a:r>
            <a:r>
              <a:rPr lang="id-ID" dirty="0" smtClean="0"/>
              <a:t> telah diamanatkan pembangunan berwawasan kependudukan, disesuaikan dengan potensi dan kondisi penduduk yang ada. </a:t>
            </a:r>
            <a:r>
              <a:rPr lang="id-ID" dirty="0" smtClean="0">
                <a:solidFill>
                  <a:srgbClr val="FF0000"/>
                </a:solidFill>
              </a:rPr>
              <a:t>Penduduk harus menjadi subjek dan objek dari kegiatan tersebut, harus diperhatikan peningkatan kualitas sumber daya manusia, SDM.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KKN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Sebagai </a:t>
            </a:r>
            <a:r>
              <a:rPr lang="id-ID" i="1" dirty="0" smtClean="0"/>
              <a:t>triger</a:t>
            </a:r>
            <a:r>
              <a:rPr lang="id-ID" dirty="0" smtClean="0"/>
              <a:t>, pemicu, pioner, pelopor adalah mahasiswa sebagai </a:t>
            </a:r>
            <a:r>
              <a:rPr lang="id-ID" i="1" dirty="0" smtClean="0"/>
              <a:t>the agent of</a:t>
            </a:r>
            <a:r>
              <a:rPr lang="id-ID" dirty="0" smtClean="0"/>
              <a:t> </a:t>
            </a:r>
            <a:r>
              <a:rPr lang="id-ID" i="1" dirty="0" smtClean="0"/>
              <a:t>change</a:t>
            </a:r>
            <a:r>
              <a:rPr lang="id-ID" dirty="0" smtClean="0"/>
              <a:t> melalui Program Kuliah Kerja Nyata yang diselenggarakan perguruan tinggi. Kepala desa berjuang dibantu para mahasiswa tentu akan mudah mengarahkan dinamika penduduk melalui program pemberdayaan yang sudah tergelar di tingkat kecamatan (via PLIK /MPLIK) dan sudah terinstal di tingkat desa (via Lembaga Pemberdayaan Masyarakat Desa).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Pos pemberdayaan</a:t>
            </a:r>
            <a:endParaRPr lang="id-ID" dirty="0"/>
          </a:p>
        </p:txBody>
      </p:sp>
      <p:sp>
        <p:nvSpPr>
          <p:cNvPr id="3" name="Content Placeholder 2"/>
          <p:cNvSpPr>
            <a:spLocks noGrp="1"/>
          </p:cNvSpPr>
          <p:nvPr>
            <p:ph idx="1"/>
          </p:nvPr>
        </p:nvSpPr>
        <p:spPr/>
        <p:txBody>
          <a:bodyPr>
            <a:normAutofit fontScale="85000" lnSpcReduction="10000"/>
          </a:bodyPr>
          <a:lstStyle/>
          <a:p>
            <a:r>
              <a:rPr lang="id-ID" dirty="0" smtClean="0"/>
              <a:t>Orang mau bergerak kalau ada motivasi. Di SumSel selalu ada orang mau membakar lahan karena ada motivasi. Diperkirakan motif paling kuat adalah motif untuk bertahan hidup dan /atau motif ekonomi. Oleh karena itu dengan strategi yang sama prioritas titik sentral pos pemberdayaan adalah ekonomi (yang berkelanjutan), meningkatkan kesejahteraan melalui agro-industri dan pemenuhan kebutuhan energi rumah tangga melalui agro-energi sehingga mengentaskan keluarganya dari kemiskinan dengan efek pembangunan lingkungan hidup turut digerakkan.</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Teknik ekologi</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Agar lahan (gambut) tetap basah, perlu dibuat kolam ikan dan embung yang banyak oleh para pemilik lahan garapan. Hal ini bisa untuk memanen air hujan di kala musim penghujan, menjaga ketersediaan air di musim kemarau. Tanah galian kolam dan embung bisa digunakan untuk meninggikan pagar sekeliling, meninggikan lintasan jalan setapak untuk mengelola lahan, mengantisipasi intrusi air laut yang akan bertambah tinggi 13,50 </a:t>
            </a:r>
            <a:r>
              <a:rPr lang="id-ID" u="sng" dirty="0" smtClean="0"/>
              <a:t>+</a:t>
            </a:r>
            <a:r>
              <a:rPr lang="id-ID" dirty="0" smtClean="0"/>
              <a:t> 6,15 cm pada tahun 2030 di SumSel. Semua kegiatan dilakukan secara gotong-royong melibatkan banyak orang dewasa, remaja (kader) bergantian untuk lahan garapannya masing-masing.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Restorasi ekosistem</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Instalasi bangunan pengolah limbah di dekat kolam ikan /embung bisa dimanfaatkan sebagai posko usaha pemadaman kebakaran lahan. Di dekat lokasi ini perlu ditanam rumpun pohon bambu sebagai persediaan untuk membuat tongkat untuk pemadam api jarak jauh dan keperluan lainnya.</a:t>
            </a:r>
          </a:p>
          <a:p>
            <a:r>
              <a:rPr lang="id-ID" dirty="0" smtClean="0"/>
              <a:t> </a:t>
            </a:r>
          </a:p>
          <a:p>
            <a:r>
              <a:rPr lang="id-ID" dirty="0" smtClean="0"/>
              <a:t>Di sekeliling kolam ikan/embung perlu ditanam pohon kelapa serapat mungkin untuk buahnya bisa diambil sebagai air minum para petani penggarap. Daun kelapa bisa dianyam serapat mungkin untuk pembuatan ember yang digunakan untuk pemadaman kebakaran. Bisa juga digunakan tempurung kelapa untuk pembuatan ember dan gayung yang lebih </a:t>
            </a:r>
            <a:r>
              <a:rPr lang="id-ID" smtClean="0"/>
              <a:t>permanen.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Ringkasnya</a:t>
            </a:r>
            <a:endParaRPr lang="id-ID" dirty="0"/>
          </a:p>
        </p:txBody>
      </p:sp>
      <p:sp>
        <p:nvSpPr>
          <p:cNvPr id="3" name="Content Placeholder 2"/>
          <p:cNvSpPr>
            <a:spLocks noGrp="1"/>
          </p:cNvSpPr>
          <p:nvPr>
            <p:ph idx="1"/>
          </p:nvPr>
        </p:nvSpPr>
        <p:spPr/>
        <p:txBody>
          <a:bodyPr>
            <a:normAutofit lnSpcReduction="10000"/>
          </a:bodyPr>
          <a:lstStyle/>
          <a:p>
            <a:r>
              <a:rPr lang="id-ID" dirty="0" smtClean="0"/>
              <a:t>Perlu kolaborasi infra-struktur internet seperti blog, social media, e-mail, didukung infra-struktur telecommunication dan computer dengan kepala desa dan perangkatnya fokus </a:t>
            </a:r>
            <a:r>
              <a:rPr lang="id-ID" dirty="0" smtClean="0"/>
              <a:t>pada </a:t>
            </a:r>
            <a:r>
              <a:rPr lang="id-ID" b="1" dirty="0" smtClean="0"/>
              <a:t>pemahaman pedesaan </a:t>
            </a:r>
            <a:r>
              <a:rPr lang="id-ID" dirty="0" smtClean="0"/>
              <a:t>secara partisipatif menunjang kegiatan usaha tani (ternak) terpadu, dibarengi dengan penyiapan </a:t>
            </a:r>
            <a:r>
              <a:rPr lang="id-ID" b="1" dirty="0" smtClean="0"/>
              <a:t>kawasan rumah </a:t>
            </a:r>
            <a:r>
              <a:rPr lang="id-ID" dirty="0" smtClean="0"/>
              <a:t>pangan lestari</a:t>
            </a:r>
            <a:r>
              <a:rPr lang="id-ID" dirty="0" smtClean="0"/>
              <a:t>. Semua itu perlu kontribusi perguruan tinggi dengan ujung tombak yaitu Mahasiswa KKN.</a:t>
            </a:r>
            <a:endParaRPr lang="id-ID" dirty="0" smtClean="0"/>
          </a:p>
          <a:p>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Strategi</a:t>
            </a:r>
            <a:endParaRPr lang="id-ID" dirty="0"/>
          </a:p>
        </p:txBody>
      </p:sp>
      <p:sp>
        <p:nvSpPr>
          <p:cNvPr id="3" name="Content Placeholder 2"/>
          <p:cNvSpPr>
            <a:spLocks noGrp="1"/>
          </p:cNvSpPr>
          <p:nvPr>
            <p:ph idx="1"/>
          </p:nvPr>
        </p:nvSpPr>
        <p:spPr/>
        <p:txBody>
          <a:bodyPr/>
          <a:lstStyle/>
          <a:p>
            <a:r>
              <a:rPr lang="id-ID" dirty="0" smtClean="0"/>
              <a:t>Mahasiswa KKN aktif dengan pijakan Pos Pemberdayaan (Masyarakat) disertai dua strategi yaitu teknik ekologi (rekayasa lingkungan untuk memahami pedesaan) dan restorasi ekosistem (perbaikan lingkungan mewujudkan kawasan rumah pangan lestari diprioritaskan di sekitar embung /jadi rumah harus mempunyai kolam untuk memanen air hujan dan antisipasi bahaya kebakaran).</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HASIL</a:t>
            </a:r>
            <a:endParaRPr lang="id-ID" dirty="0"/>
          </a:p>
        </p:txBody>
      </p:sp>
      <p:sp>
        <p:nvSpPr>
          <p:cNvPr id="3" name="Content Placeholder 2"/>
          <p:cNvSpPr>
            <a:spLocks noGrp="1"/>
          </p:cNvSpPr>
          <p:nvPr>
            <p:ph idx="1"/>
          </p:nvPr>
        </p:nvSpPr>
        <p:spPr/>
        <p:txBody>
          <a:bodyPr>
            <a:normAutofit lnSpcReduction="10000"/>
          </a:bodyPr>
          <a:lstStyle/>
          <a:p>
            <a:r>
              <a:rPr lang="id-ID" dirty="0" smtClean="0"/>
              <a:t>Visi pemerintahan Jokowi: Indonesia ... Berlandaskan gotong royong </a:t>
            </a:r>
            <a:r>
              <a:rPr lang="id-ID" dirty="0" smtClean="0">
                <a:sym typeface="Wingdings" pitchFamily="2" charset="2"/>
              </a:rPr>
              <a:t> fokus di desa /kelurahan /pekon /kampung /nagari /banjar.</a:t>
            </a:r>
          </a:p>
          <a:p>
            <a:r>
              <a:rPr lang="id-ID" dirty="0" smtClean="0">
                <a:sym typeface="Wingdings" pitchFamily="2" charset="2"/>
              </a:rPr>
              <a:t>Misinya: Mewujudkan Indonesia menjadi negara maritim yang MANDIRI, maju, KUAT, dan berbasis </a:t>
            </a:r>
            <a:r>
              <a:rPr lang="id-ID" b="1" dirty="0" smtClean="0">
                <a:sym typeface="Wingdings" pitchFamily="2" charset="2"/>
              </a:rPr>
              <a:t>kepentingan nasional </a:t>
            </a:r>
            <a:r>
              <a:rPr lang="id-ID" dirty="0" smtClean="0">
                <a:sym typeface="Wingdings" pitchFamily="2" charset="2"/>
              </a:rPr>
              <a:t> kemandirian ekonomi, kualitas hidup manusia Indonesia yang maju, sejahtera  tinggi pencapaian MDG’s for 2015.</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HIPOTESIS</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Dikarenakan Pemerintah telah memiliki instansi yang mengurusi lingkungan hidup dari pusat hingga daerah, terbuka kemungkinan mewujudkan sistem manajemen lingkungan (SML) terpadu. Jika SML Terpadu bisa diwujudkan pada tiga kawasan maka semua </a:t>
            </a:r>
            <a:r>
              <a:rPr lang="id-ID" i="1" dirty="0" smtClean="0"/>
              <a:t>stake holder</a:t>
            </a:r>
            <a:r>
              <a:rPr lang="id-ID" dirty="0" smtClean="0"/>
              <a:t>-nya bisa berkontribusi pada usaha menangani dampak perubahan iklim di kawasan mereka sendiri diawali dengan perencanaan infra-struktur yang mendukung keperluan itu.</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8 tujuan</a:t>
            </a:r>
            <a:endParaRPr lang="id-ID" dirty="0"/>
          </a:p>
        </p:txBody>
      </p:sp>
      <p:sp>
        <p:nvSpPr>
          <p:cNvPr id="3" name="Content Placeholder 2"/>
          <p:cNvSpPr>
            <a:spLocks noGrp="1"/>
          </p:cNvSpPr>
          <p:nvPr>
            <p:ph idx="1"/>
          </p:nvPr>
        </p:nvSpPr>
        <p:spPr/>
        <p:txBody>
          <a:bodyPr/>
          <a:lstStyle/>
          <a:p>
            <a:r>
              <a:rPr lang="id-ID" dirty="0" smtClean="0"/>
              <a:t>1) Mengurangi kemiskinan dan kelaparan ekstrim </a:t>
            </a:r>
            <a:r>
              <a:rPr lang="id-ID" dirty="0" smtClean="0">
                <a:sym typeface="Wingdings" pitchFamily="2" charset="2"/>
              </a:rPr>
              <a:t> mengolah lahan di sekeliling kawasan industri [sebagai pasar] dan sekeliling pembangkit listrik [pemasok energi].</a:t>
            </a:r>
          </a:p>
          <a:p>
            <a:r>
              <a:rPr lang="id-ID" dirty="0" smtClean="0">
                <a:sym typeface="Wingdings" pitchFamily="2" charset="2"/>
              </a:rPr>
              <a:t>2) Mencapai pendidikan primer /dasar universal  melalui peran serta mahasiswa KKN pada kegiatan pembelajaran di sekolah desa lokasi KKN.</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3) Mempromosikan persamaan jender dan memberdayakan wanita </a:t>
            </a:r>
            <a:r>
              <a:rPr lang="id-ID" dirty="0" smtClean="0">
                <a:sym typeface="Wingdings" pitchFamily="2" charset="2"/>
              </a:rPr>
              <a:t> partisipasi dan ikut serta wanita dalam kegiatan pos daya [pemberdayaan].</a:t>
            </a:r>
          </a:p>
          <a:p>
            <a:r>
              <a:rPr lang="id-ID" dirty="0" smtClean="0">
                <a:sym typeface="Wingdings" pitchFamily="2" charset="2"/>
              </a:rPr>
              <a:t>4) Mengurangi kematian anak  melalui penjagaan kesehatan  makanan bergizi, tanaman obat-obatan dari pekarangan rumah; pencegahan sakit  </a:t>
            </a:r>
            <a:r>
              <a:rPr lang="id-ID" dirty="0" smtClean="0">
                <a:sym typeface="Wingdings" pitchFamily="2" charset="2"/>
                <a:hlinkClick r:id="rId2"/>
              </a:rPr>
              <a:t>Penuntun Hidup Sehat.</a:t>
            </a:r>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lnSpcReduction="10000"/>
          </a:bodyPr>
          <a:lstStyle/>
          <a:p>
            <a:r>
              <a:rPr lang="id-ID" dirty="0" smtClean="0"/>
              <a:t>5) Memperbaiki kesehatan ibu hamil </a:t>
            </a:r>
            <a:r>
              <a:rPr lang="id-ID" dirty="0" smtClean="0">
                <a:sym typeface="Wingdings" pitchFamily="2" charset="2"/>
              </a:rPr>
              <a:t> sehat mental: dukungan suami, anak, orang tua, tetangga; sehat jasmani: istirahat cukup, makanan empat sehat lima sempurna.</a:t>
            </a:r>
          </a:p>
          <a:p>
            <a:r>
              <a:rPr lang="id-ID" dirty="0" smtClean="0">
                <a:sym typeface="Wingdings" pitchFamily="2" charset="2"/>
              </a:rPr>
              <a:t>6) Lawan HIV /AIDS, malaria, dan penyakit lainnya  PHBS [Perilaku Hidup Bersih dan Sehat]; </a:t>
            </a:r>
            <a:r>
              <a:rPr lang="id-ID" b="1" dirty="0" smtClean="0"/>
              <a:t>Perilaku</a:t>
            </a:r>
            <a:r>
              <a:rPr lang="id-ID" dirty="0" smtClean="0"/>
              <a:t> </a:t>
            </a:r>
            <a:r>
              <a:rPr lang="id-ID" b="1" dirty="0" smtClean="0"/>
              <a:t>Sehat</a:t>
            </a:r>
            <a:r>
              <a:rPr lang="id-ID" dirty="0" smtClean="0"/>
              <a:t> Adalah pengetahuan, sikap dan tindakan proaktif untuk memelihara dan mencegah risiko terjadinya penyakit.</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7) Memastikan lingkungan lestari </a:t>
            </a:r>
            <a:r>
              <a:rPr lang="id-ID" dirty="0" smtClean="0">
                <a:sym typeface="Wingdings" pitchFamily="2" charset="2"/>
              </a:rPr>
              <a:t> SML Terpadu dipimpin kepala desa hingga kepala keluarga, pemantauan dengan sistem informasi desa.</a:t>
            </a:r>
          </a:p>
          <a:p>
            <a:r>
              <a:rPr lang="id-ID" dirty="0" smtClean="0">
                <a:sym typeface="Wingdings" pitchFamily="2" charset="2"/>
              </a:rPr>
              <a:t>8) Membangun kerja sama global untuk pembangunan  desa pinter [punya internet], pemanfaatan TIK /ICT, sosial media, jaringan kampus, pemerintah, industri.</a:t>
            </a:r>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Sistem informasi</a:t>
            </a:r>
            <a:endParaRPr lang="id-ID" dirty="0"/>
          </a:p>
        </p:txBody>
      </p:sp>
      <p:sp>
        <p:nvSpPr>
          <p:cNvPr id="3" name="Content Placeholder 2"/>
          <p:cNvSpPr>
            <a:spLocks noGrp="1"/>
          </p:cNvSpPr>
          <p:nvPr>
            <p:ph idx="1"/>
          </p:nvPr>
        </p:nvSpPr>
        <p:spPr/>
        <p:txBody>
          <a:bodyPr>
            <a:normAutofit lnSpcReduction="10000"/>
          </a:bodyPr>
          <a:lstStyle/>
          <a:p>
            <a:r>
              <a:rPr lang="id-ID" dirty="0" smtClean="0">
                <a:hlinkClick r:id="rId2"/>
              </a:rPr>
              <a:t>SiMaDe (Sistem Informasi Manajemen Desa).</a:t>
            </a:r>
            <a:endParaRPr lang="id-ID" dirty="0" smtClean="0"/>
          </a:p>
          <a:p>
            <a:r>
              <a:rPr lang="id-ID" dirty="0" smtClean="0">
                <a:hlinkClick r:id="rId3"/>
              </a:rPr>
              <a:t>https://www.facebook.com/sisteminformasidesa</a:t>
            </a:r>
            <a:r>
              <a:rPr lang="id-ID" dirty="0" smtClean="0"/>
              <a:t> </a:t>
            </a:r>
          </a:p>
          <a:p>
            <a:r>
              <a:rPr lang="id-ID" dirty="0" smtClean="0">
                <a:hlinkClick r:id="rId4"/>
              </a:rPr>
              <a:t>http://www.telkomcloud.com/sme/e-kelurahan/</a:t>
            </a:r>
            <a:r>
              <a:rPr lang="id-ID" dirty="0" smtClean="0"/>
              <a:t> </a:t>
            </a:r>
          </a:p>
          <a:p>
            <a:r>
              <a:rPr lang="id-ID" dirty="0" smtClean="0">
                <a:hlinkClick r:id="rId5"/>
              </a:rPr>
              <a:t>http://www.telkomuniversity.ac.id/index.php/campus/portal-desa-digital</a:t>
            </a:r>
            <a:r>
              <a:rPr lang="id-ID" dirty="0" smtClean="0"/>
              <a:t> </a:t>
            </a:r>
          </a:p>
          <a:p>
            <a:r>
              <a:rPr lang="id-ID" dirty="0" smtClean="0">
                <a:hlinkClick r:id="rId6"/>
              </a:rPr>
              <a:t>http://www.slideshare.net/fasilitatorsid/ningrum-kpdt-bantul-edesa</a:t>
            </a:r>
            <a:r>
              <a:rPr lang="id-ID" dirty="0" smtClean="0"/>
              <a:t> </a:t>
            </a:r>
          </a:p>
          <a:p>
            <a:endParaRPr lang="id-ID"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NAWA CITA</a:t>
            </a:r>
            <a:endParaRPr lang="id-ID" dirty="0"/>
          </a:p>
        </p:txBody>
      </p:sp>
      <p:sp>
        <p:nvSpPr>
          <p:cNvPr id="3" name="Content Placeholder 2"/>
          <p:cNvSpPr>
            <a:spLocks noGrp="1"/>
          </p:cNvSpPr>
          <p:nvPr>
            <p:ph idx="1"/>
          </p:nvPr>
        </p:nvSpPr>
        <p:spPr/>
        <p:txBody>
          <a:bodyPr/>
          <a:lstStyle/>
          <a:p>
            <a:r>
              <a:rPr lang="id-ID" dirty="0" smtClean="0"/>
              <a:t>Kami akan membangun Indonesia dari pinggiran dengan memperkuat daerah-daerah </a:t>
            </a:r>
            <a:r>
              <a:rPr lang="sv-SE" dirty="0" smtClean="0"/>
              <a:t>dan desa dalam kerangka negara kesatuan.</a:t>
            </a:r>
            <a:endParaRPr lang="id-ID" dirty="0" smtClean="0"/>
          </a:p>
          <a:p>
            <a:r>
              <a:rPr lang="id-ID" dirty="0" smtClean="0">
                <a:hlinkClick r:id="rId2"/>
              </a:rPr>
              <a:t>http://www.ksap.org/sap/anggaran-strategis-dan-laporan-keuangan-desa/</a:t>
            </a:r>
            <a:r>
              <a:rPr lang="id-ID" dirty="0" smtClean="0"/>
              <a:t> </a:t>
            </a:r>
          </a:p>
          <a:p>
            <a:r>
              <a:rPr lang="id-ID" dirty="0" smtClean="0">
                <a:hlinkClick r:id="rId3"/>
              </a:rPr>
              <a:t>http://www.epa.gov/dfe/pubs/iems/iems_template/template.pdf</a:t>
            </a:r>
            <a:r>
              <a:rPr lang="id-ID" dirty="0" smtClean="0"/>
              <a:t> </a:t>
            </a:r>
          </a:p>
          <a:p>
            <a:r>
              <a:rPr lang="id-ID" dirty="0" smtClean="0">
                <a:hlinkClick r:id="rId4"/>
              </a:rPr>
              <a:t>http://www.epa.gov/dfe/pubs/projects/iems/</a:t>
            </a:r>
            <a:r>
              <a:rPr lang="id-ID" dirty="0" smtClean="0"/>
              <a:t> </a:t>
            </a: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Strategi memperkuat desa</a:t>
            </a:r>
            <a:endParaRPr lang="id-ID" dirty="0"/>
          </a:p>
        </p:txBody>
      </p:sp>
      <p:sp>
        <p:nvSpPr>
          <p:cNvPr id="3" name="Content Placeholder 2"/>
          <p:cNvSpPr>
            <a:spLocks noGrp="1"/>
          </p:cNvSpPr>
          <p:nvPr>
            <p:ph idx="1"/>
          </p:nvPr>
        </p:nvSpPr>
        <p:spPr/>
        <p:txBody>
          <a:bodyPr/>
          <a:lstStyle/>
          <a:p>
            <a:r>
              <a:rPr lang="id-ID" dirty="0" smtClean="0"/>
              <a:t>Dengan </a:t>
            </a:r>
            <a:r>
              <a:rPr lang="id-ID" dirty="0" smtClean="0">
                <a:solidFill>
                  <a:srgbClr val="FF0000"/>
                </a:solidFill>
              </a:rPr>
              <a:t>ketahanan pangan </a:t>
            </a:r>
            <a:r>
              <a:rPr lang="id-ID" dirty="0" smtClean="0"/>
              <a:t>(minuman dan makanan primer [pokok], sekunder [lauk pauk &amp; sayur mayur], tersier [buah-buahan, susu]); </a:t>
            </a:r>
            <a:r>
              <a:rPr lang="id-ID" dirty="0" smtClean="0">
                <a:solidFill>
                  <a:srgbClr val="FF0000"/>
                </a:solidFill>
              </a:rPr>
              <a:t>ketahanan energi </a:t>
            </a:r>
            <a:r>
              <a:rPr lang="id-ID" dirty="0" smtClean="0"/>
              <a:t>(bio gas, kayu bakar, mikro hidro, sampah, matahari, angin); </a:t>
            </a:r>
            <a:r>
              <a:rPr lang="id-ID" dirty="0" smtClean="0">
                <a:solidFill>
                  <a:srgbClr val="FF0000"/>
                </a:solidFill>
              </a:rPr>
              <a:t>ketahanan</a:t>
            </a:r>
            <a:r>
              <a:rPr lang="id-ID" dirty="0" smtClean="0"/>
              <a:t> </a:t>
            </a:r>
            <a:r>
              <a:rPr lang="id-ID" dirty="0" smtClean="0">
                <a:solidFill>
                  <a:srgbClr val="FF0000"/>
                </a:solidFill>
              </a:rPr>
              <a:t>infra-struktur</a:t>
            </a:r>
            <a:r>
              <a:rPr lang="id-ID" dirty="0" smtClean="0"/>
              <a:t> (kayu, bambu, kelapa, kuda, kerbau, sapi, kambing, unggas, dll) plus yang utama </a:t>
            </a:r>
            <a:r>
              <a:rPr lang="id-ID" dirty="0" smtClean="0">
                <a:solidFill>
                  <a:srgbClr val="FF0000"/>
                </a:solidFill>
              </a:rPr>
              <a:t>ketahanan mental </a:t>
            </a:r>
            <a:r>
              <a:rPr lang="id-ID" dirty="0" smtClean="0"/>
              <a:t>generasi muda.</a:t>
            </a:r>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a:t>
            </a:r>
            <a:endParaRPr lang="id-ID" dirty="0"/>
          </a:p>
        </p:txBody>
      </p:sp>
      <p:sp>
        <p:nvSpPr>
          <p:cNvPr id="3" name="Content Placeholder 2"/>
          <p:cNvSpPr>
            <a:spLocks noGrp="1"/>
          </p:cNvSpPr>
          <p:nvPr>
            <p:ph idx="1"/>
          </p:nvPr>
        </p:nvSpPr>
        <p:spPr/>
        <p:txBody>
          <a:bodyPr/>
          <a:lstStyle/>
          <a:p>
            <a:r>
              <a:rPr lang="id-ID" dirty="0" smtClean="0"/>
              <a:t>Kita perlu mengimplementasi kepemimpinan pada MDGs pada konteks SML:</a:t>
            </a:r>
          </a:p>
          <a:p>
            <a:r>
              <a:rPr lang="id-ID" dirty="0" smtClean="0"/>
              <a:t>1) Accelerating progress </a:t>
            </a:r>
            <a:r>
              <a:rPr lang="id-ID" dirty="0" smtClean="0">
                <a:sym typeface="Wingdings" pitchFamily="2" charset="2"/>
              </a:rPr>
              <a:t> Fokus pada tahapan pragmatis yang dapat diambil sampai 2015, di kampus yaitu IBIKK KnowLedge &amp; TechnoPark [bingkai akselerasi?]; Strategi menjahit 8 TUJUAN sesuai keperluan pembangunan secara global dan lokal.</a:t>
            </a: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2) Tracking the MDGs </a:t>
            </a:r>
            <a:r>
              <a:rPr lang="id-ID" dirty="0" smtClean="0">
                <a:sym typeface="Wingdings" pitchFamily="2" charset="2"/>
              </a:rPr>
              <a:t> progress reports, global mdgs conference, working paper series.</a:t>
            </a:r>
          </a:p>
          <a:p>
            <a:r>
              <a:rPr lang="id-ID" dirty="0" smtClean="0">
                <a:sym typeface="Wingdings" pitchFamily="2" charset="2"/>
              </a:rPr>
              <a:t>3) UNDP Partnership  MDG achievement fund; Business call to action [BCtA]: membangun inclusive business models yang menyediakan potensi sukses </a:t>
            </a:r>
            <a:r>
              <a:rPr lang="id-ID" smtClean="0">
                <a:sym typeface="Wingdings" pitchFamily="2" charset="2"/>
              </a:rPr>
              <a:t>komersial {IBIKK} dan pembangunan di tiga kawasan yaitu pembangkit, industri, dan pelabuhan.</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UMUM /KHUSUS</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Membuat model sistem manajemen lingkungan terpadu (</a:t>
            </a:r>
            <a:r>
              <a:rPr lang="id-ID" i="1" dirty="0" smtClean="0"/>
              <a:t>triple</a:t>
            </a:r>
            <a:r>
              <a:rPr lang="id-ID" dirty="0" smtClean="0"/>
              <a:t> </a:t>
            </a:r>
            <a:r>
              <a:rPr lang="id-ID" i="1" dirty="0" smtClean="0"/>
              <a:t>green</a:t>
            </a:r>
            <a:r>
              <a:rPr lang="id-ID" dirty="0" smtClean="0"/>
              <a:t>) yang bisa memenuhi standar ISO 14000 dengan supervisi Pemerintah sehingga: 1) terpadu pengelolaan agro-industri di sekitar tiga kawasan untuk konservasi lahan basah; 2) terpadu pengelolaan interkoneksi agro-industri-energi [listrik] pada tiga kawasan; 3) </a:t>
            </a:r>
            <a:r>
              <a:rPr lang="id-ID" b="1" dirty="0" smtClean="0"/>
              <a:t>terpadu pengelolaan keamanan lingkungan tiga kawasan sehingga bencana lingkungan seperti kebakaran lahan bisa ditangani tuntas.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 /DESAIN PENELITIAN</a:t>
            </a:r>
            <a:endParaRPr lang="id-ID" dirty="0"/>
          </a:p>
        </p:txBody>
      </p:sp>
      <p:sp>
        <p:nvSpPr>
          <p:cNvPr id="3" name="Content Placeholder 2"/>
          <p:cNvSpPr>
            <a:spLocks noGrp="1"/>
          </p:cNvSpPr>
          <p:nvPr>
            <p:ph idx="1"/>
          </p:nvPr>
        </p:nvSpPr>
        <p:spPr/>
        <p:txBody>
          <a:bodyPr>
            <a:noAutofit/>
          </a:bodyPr>
          <a:lstStyle/>
          <a:p>
            <a:r>
              <a:rPr lang="id-ID" sz="1400" b="1" dirty="0" smtClean="0"/>
              <a:t>Pemanfaatan kawasan</a:t>
            </a:r>
            <a:r>
              <a:rPr lang="id-ID" sz="1400" dirty="0" smtClean="0"/>
              <a:t> </a:t>
            </a:r>
            <a:r>
              <a:rPr lang="id-ID" sz="1400" b="1" dirty="0" smtClean="0"/>
              <a:t>lahan</a:t>
            </a:r>
            <a:r>
              <a:rPr lang="id-ID" sz="1400" dirty="0" smtClean="0"/>
              <a:t> </a:t>
            </a:r>
            <a:r>
              <a:rPr lang="id-ID" sz="1400" b="1" dirty="0" smtClean="0"/>
              <a:t>basah sebagai kawasan terbangun</a:t>
            </a:r>
            <a:r>
              <a:rPr lang="id-ID" sz="1400" dirty="0" smtClean="0"/>
              <a:t> </a:t>
            </a:r>
            <a:r>
              <a:rPr lang="id-ID" sz="1400" b="1" dirty="0" smtClean="0"/>
              <a:t>atau industri</a:t>
            </a:r>
            <a:r>
              <a:rPr lang="id-ID" sz="1400" dirty="0" smtClean="0"/>
              <a:t> dari sudut pandang ilmu ekologi teknik; </a:t>
            </a:r>
            <a:r>
              <a:rPr lang="id-ID" sz="1400" b="1" dirty="0" smtClean="0"/>
              <a:t>Mekanisme penanggulangan bencana, mengantisipasi perubahan iklim dengan perencanaan infra-struktur yang melibatkan sistem manajemen lingkungan terpadu dari semua stake holder terkait;</a:t>
            </a:r>
            <a:r>
              <a:rPr lang="id-ID" sz="1400" dirty="0" smtClean="0"/>
              <a:t> </a:t>
            </a:r>
            <a:r>
              <a:rPr lang="id-ID" sz="1400" b="1" dirty="0" smtClean="0"/>
              <a:t>Rencana Penelitian Tersusun Sistematik, Konsisten, dan Operasional;</a:t>
            </a:r>
            <a:endParaRPr lang="id-ID" sz="1400" dirty="0" smtClean="0"/>
          </a:p>
          <a:p>
            <a:r>
              <a:rPr lang="id-ID" sz="1400" b="1" dirty="0" smtClean="0"/>
              <a:t> </a:t>
            </a:r>
            <a:endParaRPr lang="id-ID" sz="1400" dirty="0" smtClean="0"/>
          </a:p>
          <a:p>
            <a:pPr lvl="0"/>
            <a:r>
              <a:rPr lang="id-ID" sz="1400" b="1" dirty="0" smtClean="0"/>
              <a:t>Dalam melakukan riset dasar, penulis mencoba berkolaborasi dengan peneliti riset terapan melalui jurnal index scopus di mana dicoba pengetahuan baru, teori, konsep, dan metodologi dipakai dalam riset terapan tersebut. Hasil riset terapan menjadi kebutuhan riset dasar untuk alternatif solusi. Riset dasar dilakukan pada tahapan bisnis pra-komersial, skala bisnisnya seimbang aspek positif dan negatifnya;</a:t>
            </a:r>
            <a:r>
              <a:rPr lang="id-ID" sz="1400" dirty="0" smtClean="0"/>
              <a:t> </a:t>
            </a:r>
            <a:r>
              <a:rPr lang="id-ID" sz="1400" b="1" dirty="0" smtClean="0"/>
              <a:t>Kependudukan dan Pembangunan Berkelanjutan; metode penelitian yang penulis tempuh adalah penelitian melalui survei dengan ketentuan: 1) objek dan kondisi pengamatan tidak diatur; 2) data dikumpulkan apa adanya; 3) perlu metode pengumpulan data yang tepat;</a:t>
            </a:r>
            <a:endParaRPr lang="id-ID" sz="1400" dirty="0" smtClean="0"/>
          </a:p>
          <a:p>
            <a:r>
              <a:rPr lang="id-ID" sz="1400" b="1" dirty="0" smtClean="0"/>
              <a:t> </a:t>
            </a:r>
            <a:endParaRPr lang="id-ID" sz="1400" dirty="0" smtClean="0"/>
          </a:p>
          <a:p>
            <a:pPr lvl="0"/>
            <a:r>
              <a:rPr lang="id-ID" sz="1400" b="1" dirty="0" smtClean="0"/>
              <a:t>MENGARAHKAN DINAMIKA PENDUDUK MELALUI POS PEMBERDAYAAN MENGGERAKKAN PEMBANGUNAN LINGKUNGAN HIDUP TERDIRI ATAS PENGGUNAAN TEKNIK EKOLOGI MENYELESAIKAN PROBLEM LINGKUNGAN KEBAKARAN LAHAN PENYEBAB KABUT ASAP DAN RESTORASI EKOSISTEM LAHAN YANG SUDAH HANGUS DEMI MASA DEPAN ANAK CUCU;</a:t>
            </a:r>
            <a:r>
              <a:rPr lang="id-ID" sz="1400" dirty="0" smtClean="0"/>
              <a:t> </a:t>
            </a:r>
            <a:r>
              <a:rPr lang="id-ID" sz="1400" b="1" dirty="0" smtClean="0"/>
              <a:t>Penggunaan Teknik Ekologi, Pelestarian Hutan &amp; Daerah Aliran Sungai, Pertanyaan-pertanyaan Kunci;</a:t>
            </a:r>
            <a:r>
              <a:rPr lang="id-ID" sz="1400" dirty="0" smtClean="0"/>
              <a:t> Fokus pada tiga lokasi yaitu pembangkit listrik, kawasan industri, dan pelabuhan /terminal.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SUBJEK: Kebakaran</a:t>
            </a:r>
            <a:endParaRPr lang="id-ID" dirty="0"/>
          </a:p>
        </p:txBody>
      </p:sp>
      <p:sp>
        <p:nvSpPr>
          <p:cNvPr id="3" name="Content Placeholder 2"/>
          <p:cNvSpPr>
            <a:spLocks noGrp="1"/>
          </p:cNvSpPr>
          <p:nvPr>
            <p:ph idx="1"/>
          </p:nvPr>
        </p:nvSpPr>
        <p:spPr/>
        <p:txBody>
          <a:bodyPr>
            <a:normAutofit fontScale="92500"/>
          </a:bodyPr>
          <a:lstStyle/>
          <a:p>
            <a:r>
              <a:rPr lang="id-ID" dirty="0" smtClean="0"/>
              <a:t>Diberitakan bahwa lahan yang terbakar di SumSel terdiri atas: 1) Kawasan hutan lindung konservasi 320 ha dan baru dipadamkan 146 ha [45 %]; 2) Kebun masyarakat atau APL &lt;area pengguna lain&gt; 615 ha dan telah dipadamkan  274 ha [44 %]; 3) SumSel merupakan peringkat kelima provinsi dengan luas lahan terbakar; 4) Paling rawan lahan gambut di Musi Banyuasin &lt;barat TAA&gt; dan Ogan Komering Ilir &lt;selatan TAA, Tanjung Api-api&gt;.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PROSEDUR: Pemadaman</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Biaya pemadaman kebakaran yang digunakan BNPB total melebih Rp 343 milyar dengan prosentase keberhasilan khusus SumSel tidak melebihi angka 45 %. Mungkin keterlibatan masyarakat khususnya di sekitar lahan terbakar, belum optimal, belum masif /masal.</a:t>
            </a:r>
          </a:p>
          <a:p>
            <a:r>
              <a:rPr lang="id-ID" dirty="0" smtClean="0"/>
              <a:t>Oleh karena itu perlu dilakukan usaha sebagai mana tertera pada judul makalah ini karena tradisi lama Bangsa Indonesia adalah gotong royong. Koordinator lapangan dari usaha ini adalah kepala desa dan jajarannya serta tokoh masyarakat sekitar. Hal ini ditunjang oleh akan digelontorkan anggaran dana desa milyaran rupiah.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rgbClr val="92D050"/>
                </a:solidFill>
              </a:rPr>
              <a:t>PENGUKURAN: Gotong royong</a:t>
            </a:r>
            <a:endParaRPr lang="id-ID" b="1" dirty="0">
              <a:solidFill>
                <a:srgbClr val="92D050"/>
              </a:solidFill>
            </a:endParaRPr>
          </a:p>
        </p:txBody>
      </p:sp>
      <p:sp>
        <p:nvSpPr>
          <p:cNvPr id="3" name="Content Placeholder 2"/>
          <p:cNvSpPr>
            <a:spLocks noGrp="1"/>
          </p:cNvSpPr>
          <p:nvPr>
            <p:ph idx="1"/>
          </p:nvPr>
        </p:nvSpPr>
        <p:spPr/>
        <p:txBody>
          <a:bodyPr>
            <a:normAutofit fontScale="92500" lnSpcReduction="10000"/>
          </a:bodyPr>
          <a:lstStyle/>
          <a:p>
            <a:r>
              <a:rPr lang="id-ID" b="1" dirty="0" smtClean="0">
                <a:solidFill>
                  <a:srgbClr val="FF0000"/>
                </a:solidFill>
              </a:rPr>
              <a:t>Langkah pertama </a:t>
            </a:r>
            <a:r>
              <a:rPr lang="id-ID" dirty="0" smtClean="0"/>
              <a:t>kepala desa adalah mengumpulkan </a:t>
            </a:r>
            <a:r>
              <a:rPr lang="id-ID" b="1" dirty="0" smtClean="0"/>
              <a:t>data dan informasi</a:t>
            </a:r>
            <a:r>
              <a:rPr lang="id-ID" dirty="0" smtClean="0"/>
              <a:t>. Beliau bisa meminta bantuan dari warganya yang masih menjadi mahasiswa dan pelajar atau guru /dosen. Peralatan yang digunakan adalah komputer yang ada di kantor desa, laboratorium sekolah, dikolaborasikan dengan MPLIK (Mobile PLIK) dan PLIK (Pusat Layanan Internet Kecamatan) yang ada di kantor kecamatan. Data dan informasi itu diunggah ke dunia maya melalui </a:t>
            </a:r>
            <a:r>
              <a:rPr lang="id-ID" b="1" dirty="0" smtClean="0"/>
              <a:t>blog desa</a:t>
            </a:r>
            <a:r>
              <a:rPr lang="id-ID"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Rintisan Blog Desa</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Sudah dilaksanakan pemerintah via Telkomsel program untuk membuat Desa Berdering dan Desa Pinter (Punya Internet). Jadi jika fasilitas di kantor kecamatan kurang memadai maka dioptimalisasi fasilitas di kantor desa seperti itu.</a:t>
            </a:r>
          </a:p>
          <a:p>
            <a:r>
              <a:rPr lang="id-ID" dirty="0" smtClean="0"/>
              <a:t>Yang utama adalah </a:t>
            </a:r>
            <a:r>
              <a:rPr lang="id-ID" i="1" dirty="0" smtClean="0"/>
              <a:t>the man behind the gun</a:t>
            </a:r>
            <a:r>
              <a:rPr lang="id-ID" dirty="0" smtClean="0"/>
              <a:t>. Penting diprioritaskan urusan manusia yang mengawaki semua fasilitas tersebut. Dibutuhkan komitmen semua pemimpin baik formal, non-formal, mau pun informal.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Melalui blog desa</a:t>
            </a:r>
            <a:endParaRPr lang="id-ID" dirty="0"/>
          </a:p>
        </p:txBody>
      </p:sp>
      <p:sp>
        <p:nvSpPr>
          <p:cNvPr id="3" name="Content Placeholder 2"/>
          <p:cNvSpPr>
            <a:spLocks noGrp="1"/>
          </p:cNvSpPr>
          <p:nvPr>
            <p:ph idx="1"/>
          </p:nvPr>
        </p:nvSpPr>
        <p:spPr/>
        <p:txBody>
          <a:bodyPr/>
          <a:lstStyle/>
          <a:p>
            <a:r>
              <a:rPr lang="id-ID" dirty="0" smtClean="0"/>
              <a:t>Bisa dirintis Sistem Informasi Desa sebagai mana dimaksud oleh Menteri Desa, PDT, Transmigrasi.</a:t>
            </a:r>
          </a:p>
          <a:p>
            <a:r>
              <a:rPr lang="id-ID" dirty="0" smtClean="0"/>
              <a:t>Sebaiknya isi blog atau sosial media desa fokus pada pemahaman pedesaan secara partisipatif menunjang kegiatan usaha tani (ternak) terpadu, dibarengi dengan penyiapan kawasan rumah pangan lestari.</a:t>
            </a: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566</TotalTime>
  <Words>1634</Words>
  <Application>Microsoft Office PowerPoint</Application>
  <PresentationFormat>On-screen Show (4:3)</PresentationFormat>
  <Paragraphs>76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PENDAHULUAN</vt:lpstr>
      <vt:lpstr>HIPOTESIS</vt:lpstr>
      <vt:lpstr>TUJUAN UMUM /KHUSUS</vt:lpstr>
      <vt:lpstr>METODE /DESAIN PENELITIAN</vt:lpstr>
      <vt:lpstr>SUBJEK: Kebakaran</vt:lpstr>
      <vt:lpstr>PROSEDUR: Pemadaman</vt:lpstr>
      <vt:lpstr>PENGUKURAN: Gotong royong</vt:lpstr>
      <vt:lpstr>Rintisan Blog Desa</vt:lpstr>
      <vt:lpstr>Melalui blog desa</vt:lpstr>
      <vt:lpstr>Pencegahan diprioritaskan</vt:lpstr>
      <vt:lpstr>Menurut Kepala BNPB, Syamsul Maarif</vt:lpstr>
      <vt:lpstr>Langkah kedua</vt:lpstr>
      <vt:lpstr>KKN</vt:lpstr>
      <vt:lpstr>Pos pemberdayaan</vt:lpstr>
      <vt:lpstr>Teknik ekologi</vt:lpstr>
      <vt:lpstr>Restorasi ekosistem</vt:lpstr>
      <vt:lpstr>Ringkasnya</vt:lpstr>
      <vt:lpstr>Strategi</vt:lpstr>
      <vt:lpstr>HASIL</vt:lpstr>
      <vt:lpstr>8 tujuan</vt:lpstr>
      <vt:lpstr>Slide 21</vt:lpstr>
      <vt:lpstr>Slide 22</vt:lpstr>
      <vt:lpstr>Slide 23</vt:lpstr>
      <vt:lpstr>Sistem informasi</vt:lpstr>
      <vt:lpstr>NAWA CITA</vt:lpstr>
      <vt:lpstr>Strategi memperkuat desa</vt:lpstr>
      <vt:lpstr>KESIMPULAN</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setia</dc:creator>
  <cp:lastModifiedBy>arum</cp:lastModifiedBy>
  <cp:revision>62</cp:revision>
  <dcterms:created xsi:type="dcterms:W3CDTF">2006-08-16T00:00:00Z</dcterms:created>
  <dcterms:modified xsi:type="dcterms:W3CDTF">2014-12-01T22:14:16Z</dcterms:modified>
</cp:coreProperties>
</file>