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9656763" cy="6877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84597" cy="343853"/>
          </a:xfrm>
          <a:prstGeom prst="rect">
            <a:avLst/>
          </a:prstGeom>
        </p:spPr>
        <p:txBody>
          <a:bodyPr vert="horz" lIns="94476" tIns="47238" rIns="94476" bIns="47238" rtlCol="0"/>
          <a:lstStyle>
            <a:lvl1pPr algn="l">
              <a:defRPr sz="1200"/>
            </a:lvl1pPr>
          </a:lstStyle>
          <a:p>
            <a:endParaRPr lang="id-ID"/>
          </a:p>
        </p:txBody>
      </p:sp>
      <p:sp>
        <p:nvSpPr>
          <p:cNvPr id="3" name="Date Placeholder 2"/>
          <p:cNvSpPr>
            <a:spLocks noGrp="1"/>
          </p:cNvSpPr>
          <p:nvPr>
            <p:ph type="dt" sz="quarter" idx="1"/>
          </p:nvPr>
        </p:nvSpPr>
        <p:spPr>
          <a:xfrm>
            <a:off x="5469931" y="0"/>
            <a:ext cx="4184597" cy="343853"/>
          </a:xfrm>
          <a:prstGeom prst="rect">
            <a:avLst/>
          </a:prstGeom>
        </p:spPr>
        <p:txBody>
          <a:bodyPr vert="horz" lIns="94476" tIns="47238" rIns="94476" bIns="47238" rtlCol="0"/>
          <a:lstStyle>
            <a:lvl1pPr algn="r">
              <a:defRPr sz="1200"/>
            </a:lvl1pPr>
          </a:lstStyle>
          <a:p>
            <a:fld id="{47FA2082-993A-433E-BD69-1A05D8933988}" type="datetimeFigureOut">
              <a:rPr lang="id-ID" smtClean="0"/>
              <a:pPr/>
              <a:t>23/11/2014</a:t>
            </a:fld>
            <a:endParaRPr lang="id-ID"/>
          </a:p>
        </p:txBody>
      </p:sp>
      <p:sp>
        <p:nvSpPr>
          <p:cNvPr id="4" name="Footer Placeholder 3"/>
          <p:cNvSpPr>
            <a:spLocks noGrp="1"/>
          </p:cNvSpPr>
          <p:nvPr>
            <p:ph type="ftr" sz="quarter" idx="2"/>
          </p:nvPr>
        </p:nvSpPr>
        <p:spPr>
          <a:xfrm>
            <a:off x="0" y="6532004"/>
            <a:ext cx="4184597" cy="343853"/>
          </a:xfrm>
          <a:prstGeom prst="rect">
            <a:avLst/>
          </a:prstGeom>
        </p:spPr>
        <p:txBody>
          <a:bodyPr vert="horz" lIns="94476" tIns="47238" rIns="94476" bIns="47238" rtlCol="0" anchor="b"/>
          <a:lstStyle>
            <a:lvl1pPr algn="l">
              <a:defRPr sz="1200"/>
            </a:lvl1pPr>
          </a:lstStyle>
          <a:p>
            <a:endParaRPr lang="id-ID"/>
          </a:p>
        </p:txBody>
      </p:sp>
      <p:sp>
        <p:nvSpPr>
          <p:cNvPr id="5" name="Slide Number Placeholder 4"/>
          <p:cNvSpPr>
            <a:spLocks noGrp="1"/>
          </p:cNvSpPr>
          <p:nvPr>
            <p:ph type="sldNum" sz="quarter" idx="3"/>
          </p:nvPr>
        </p:nvSpPr>
        <p:spPr>
          <a:xfrm>
            <a:off x="5469931" y="6532004"/>
            <a:ext cx="4184597" cy="343853"/>
          </a:xfrm>
          <a:prstGeom prst="rect">
            <a:avLst/>
          </a:prstGeom>
        </p:spPr>
        <p:txBody>
          <a:bodyPr vert="horz" lIns="94476" tIns="47238" rIns="94476" bIns="47238" rtlCol="0" anchor="b"/>
          <a:lstStyle>
            <a:lvl1pPr algn="r">
              <a:defRPr sz="1200"/>
            </a:lvl1pPr>
          </a:lstStyle>
          <a:p>
            <a:fld id="{EC5CFFD8-1C53-47E3-BBA6-56F626CBA2EF}"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aff.unila.ac.id/rasp" TargetMode="External"/><Relationship Id="rId2" Type="http://schemas.openxmlformats.org/officeDocument/2006/relationships/hyperlink" Target="mailto:rasp@eng.unila.ac.i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financeroll.co.id/tag/pembangkit-listrik-tenaga-uap-pltu-tanjung-api-ap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financeroll.co.id/wp-content/uploads/2013/02/pltu.jp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en.wikipedia.org/wiki/Risk_assessmen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3200400"/>
          </a:xfrm>
        </p:spPr>
        <p:txBody>
          <a:bodyPr>
            <a:normAutofit/>
          </a:bodyPr>
          <a:lstStyle/>
          <a:p>
            <a:r>
              <a:rPr lang="id-ID" sz="8000" b="1" dirty="0" smtClean="0">
                <a:solidFill>
                  <a:srgbClr val="FFC000"/>
                </a:solidFill>
              </a:rPr>
              <a:t>Kemajuan /Rencana Kerja</a:t>
            </a:r>
            <a:endParaRPr lang="id-ID" sz="8000" b="1" dirty="0">
              <a:solidFill>
                <a:srgbClr val="FFC000"/>
              </a:solidFill>
            </a:endParaRPr>
          </a:p>
        </p:txBody>
      </p:sp>
      <p:sp>
        <p:nvSpPr>
          <p:cNvPr id="3" name="Subtitle 2"/>
          <p:cNvSpPr>
            <a:spLocks noGrp="1"/>
          </p:cNvSpPr>
          <p:nvPr>
            <p:ph type="subTitle" idx="1"/>
          </p:nvPr>
        </p:nvSpPr>
        <p:spPr>
          <a:xfrm>
            <a:off x="1371600" y="3886200"/>
            <a:ext cx="6400800" cy="2362200"/>
          </a:xfrm>
        </p:spPr>
        <p:txBody>
          <a:bodyPr>
            <a:normAutofit lnSpcReduction="10000"/>
          </a:bodyPr>
          <a:lstStyle/>
          <a:p>
            <a:r>
              <a:rPr lang="id-ID" sz="4800" b="1" dirty="0" smtClean="0">
                <a:solidFill>
                  <a:srgbClr val="92D050"/>
                </a:solidFill>
              </a:rPr>
              <a:t>Raden Arum Setia Priadi</a:t>
            </a:r>
          </a:p>
          <a:p>
            <a:r>
              <a:rPr lang="id-ID" sz="4800" b="1" dirty="0" smtClean="0">
                <a:solidFill>
                  <a:srgbClr val="92D050"/>
                </a:solidFill>
              </a:rPr>
              <a:t>NIM 20013681419008</a:t>
            </a:r>
          </a:p>
          <a:p>
            <a:r>
              <a:rPr lang="id-ID" sz="4800" b="1" dirty="0" smtClean="0">
                <a:solidFill>
                  <a:srgbClr val="92D050"/>
                </a:solidFill>
                <a:hlinkClick r:id="rId2" action="ppaction://hlinksldjump"/>
              </a:rPr>
              <a:t>Filsafat Ilmu</a:t>
            </a:r>
            <a:endParaRPr lang="id-ID" sz="4800" b="1" dirty="0">
              <a:solidFill>
                <a:srgbClr val="92D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Bio data penulis</a:t>
            </a:r>
            <a:endParaRPr lang="id-ID" dirty="0"/>
          </a:p>
        </p:txBody>
      </p:sp>
      <p:sp>
        <p:nvSpPr>
          <p:cNvPr id="3" name="Content Placeholder 2"/>
          <p:cNvSpPr>
            <a:spLocks noGrp="1"/>
          </p:cNvSpPr>
          <p:nvPr>
            <p:ph idx="1"/>
          </p:nvPr>
        </p:nvSpPr>
        <p:spPr/>
        <p:txBody>
          <a:bodyPr/>
          <a:lstStyle/>
          <a:p>
            <a:r>
              <a:rPr lang="id-ID" dirty="0" smtClean="0"/>
              <a:t>Beliau adalah staf pengajar di Prodi S1 Teknik Elektro dan Prodi S1 Teknik Informatika, Jurusan Teknik Elektro, Fakultas Teknik, Universitas Lampung.</a:t>
            </a:r>
          </a:p>
          <a:p>
            <a:r>
              <a:rPr lang="id-ID" dirty="0" smtClean="0"/>
              <a:t>Beliau adalah Sekretaris Sentra Hak Kekayaan Intelektual Lembaga Penelitian Universitas Lampung yang sedang melanjutkan studi di Prodi S3 Ilmu Lingkungan PPS Unsri, Plbg.</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Alamat kontak lengkap</a:t>
            </a:r>
            <a:endParaRPr lang="id-ID" dirty="0"/>
          </a:p>
        </p:txBody>
      </p:sp>
      <p:sp>
        <p:nvSpPr>
          <p:cNvPr id="3" name="Content Placeholder 2"/>
          <p:cNvSpPr>
            <a:spLocks noGrp="1"/>
          </p:cNvSpPr>
          <p:nvPr>
            <p:ph idx="1"/>
          </p:nvPr>
        </p:nvSpPr>
        <p:spPr/>
        <p:txBody>
          <a:bodyPr/>
          <a:lstStyle/>
          <a:p>
            <a:r>
              <a:rPr lang="id-ID" dirty="0" smtClean="0"/>
              <a:t>Twitter: @radenpriadi</a:t>
            </a:r>
          </a:p>
          <a:p>
            <a:r>
              <a:rPr lang="id-ID" dirty="0" smtClean="0"/>
              <a:t>FB: Raden Arum Setia Priadi</a:t>
            </a:r>
          </a:p>
          <a:p>
            <a:r>
              <a:rPr lang="id-ID" dirty="0" smtClean="0"/>
              <a:t>E-mail: </a:t>
            </a:r>
            <a:r>
              <a:rPr lang="id-ID" dirty="0" smtClean="0">
                <a:hlinkClick r:id="rId2"/>
              </a:rPr>
              <a:t>rasp@eng.unila.ac.id</a:t>
            </a:r>
            <a:endParaRPr lang="id-ID" dirty="0" smtClean="0"/>
          </a:p>
          <a:p>
            <a:r>
              <a:rPr lang="id-ID" dirty="0" smtClean="0"/>
              <a:t>Blog: </a:t>
            </a:r>
            <a:r>
              <a:rPr lang="id-ID" dirty="0" smtClean="0">
                <a:hlinkClick r:id="rId3"/>
              </a:rPr>
              <a:t>http://staff.unila.ac.id/rasp</a:t>
            </a:r>
            <a:r>
              <a:rPr lang="id-ID" dirty="0" smtClean="0"/>
              <a:t> </a:t>
            </a:r>
          </a:p>
          <a:p>
            <a:r>
              <a:rPr lang="id-ID" dirty="0" smtClean="0"/>
              <a:t>Kampus: Jurusan Teknik Elektro, Fakultas Teknik, Universitas Lampung, Jln. Sumantri Brojonegoro No. </a:t>
            </a:r>
            <a:r>
              <a:rPr lang="id-ID" dirty="0" smtClean="0"/>
              <a:t>1, Gedung Meneng, Rajabasa, Bandar Lampung 35145.</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wapres.jpg"/>
          <p:cNvPicPr/>
          <p:nvPr/>
        </p:nvPicPr>
        <p:blipFill>
          <a:blip r:embed="rId2" cstate="print"/>
          <a:stretch>
            <a:fillRect/>
          </a:stretch>
        </p:blipFill>
        <p:spPr>
          <a:xfrm>
            <a:off x="457200" y="457200"/>
            <a:ext cx="8305800" cy="4572000"/>
          </a:xfrm>
          <a:prstGeom prst="rect">
            <a:avLst/>
          </a:prstGeom>
        </p:spPr>
      </p:pic>
      <p:sp>
        <p:nvSpPr>
          <p:cNvPr id="7" name="TextBox 6"/>
          <p:cNvSpPr txBox="1"/>
          <p:nvPr/>
        </p:nvSpPr>
        <p:spPr>
          <a:xfrm>
            <a:off x="609600" y="5410200"/>
            <a:ext cx="8001000" cy="923330"/>
          </a:xfrm>
          <a:prstGeom prst="rect">
            <a:avLst/>
          </a:prstGeom>
          <a:noFill/>
        </p:spPr>
        <p:txBody>
          <a:bodyPr wrap="square" rtlCol="0">
            <a:spAutoFit/>
          </a:bodyPr>
          <a:lstStyle/>
          <a:p>
            <a:r>
              <a:rPr lang="id-ID" dirty="0" smtClean="0"/>
              <a:t>Gambar 1. Kebakaran lahan sudah demikian parah sehingga Wapres RI sampai takut mendarat karena asap tebal, pesawat beliau harus berputar 15 menit di udara. Sumber: Sumatera Ekspres Rabu 24 September 2014, </a:t>
            </a:r>
            <a:r>
              <a:rPr lang="id-ID" i="1" dirty="0" smtClean="0"/>
              <a:t>headline</a:t>
            </a:r>
            <a:r>
              <a:rPr lang="id-ID" dirty="0" smtClean="0"/>
              <a:t>.</a:t>
            </a:r>
            <a:endParaRPr lang="id-ID"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Perkembangan </a:t>
            </a:r>
            <a:r>
              <a:rPr lang="id-ID" dirty="0" smtClean="0">
                <a:hlinkClick r:id="rId2"/>
              </a:rPr>
              <a:t>PLTU</a:t>
            </a:r>
            <a:endParaRPr lang="id-ID" dirty="0"/>
          </a:p>
        </p:txBody>
      </p:sp>
      <p:sp>
        <p:nvSpPr>
          <p:cNvPr id="3" name="Content Placeholder 2"/>
          <p:cNvSpPr>
            <a:spLocks noGrp="1"/>
          </p:cNvSpPr>
          <p:nvPr>
            <p:ph idx="1"/>
          </p:nvPr>
        </p:nvSpPr>
        <p:spPr/>
        <p:txBody>
          <a:bodyPr/>
          <a:lstStyle/>
          <a:p>
            <a:r>
              <a:rPr lang="id-ID" dirty="0" smtClean="0"/>
              <a:t>Financeroll – Emiten produsen timah milik negara, PT Timah Tbk (TINS) mengaku telah membatalkan kerjasama dengan PT Bukit Asam Tbk (PTBA) dalam membangun Pembangkit Listrik Tenaga Uap (PLTU). Pasalnya, PLN akan memasok listrik sekira 25 megawatt (mw) ke Bangka Belitung. Sebenarnya hal ini patut disayangkan karena hasil PLTU bisa dijual ke PLN atasi defisit listrik.</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ltu.jpg">
            <a:hlinkClick r:id="rId2"/>
          </p:cNvPr>
          <p:cNvPicPr>
            <a:picLocks noChangeAspect="1"/>
          </p:cNvPicPr>
          <p:nvPr/>
        </p:nvPicPr>
        <p:blipFill>
          <a:blip r:embed="rId3" cstate="print"/>
          <a:stretch>
            <a:fillRect/>
          </a:stretch>
        </p:blipFill>
        <p:spPr>
          <a:xfrm>
            <a:off x="381000" y="457200"/>
            <a:ext cx="8381999" cy="601979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Menurut Sukrisno, pasokan listrik 25 mw untuk Kepulauan Bangka Belitung berasal dari Pembangkit Listrik Tenaga Uap (PLTU) Tanjung Api-api, Sumatera Selatan. Nantinya, PLTU tersebut akan dialirkan melalui kabel bawah laut berkapasitas 150 kilo volt.  Nilai inventasi sebesar Rp 1,3 triliun untuk pembangunan kabel dan transmisi dari Sumatera Selatan ke Bangka Belitung.</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smtClean="0"/>
              <a:t>Selain itu, pasokan listrik tersebut dapat mempercepat Bangka Belitung mendapatkan listrik. Pasalnya, jika pihaknya membangun PLTU sendiri akan memakan waktu sekira 2,5 tahun. Sedangkan jika listrik tersebut dipasok PLN hanya dengan satu tahun Bangka Belitung akan teraliri listrik.</a:t>
            </a:r>
          </a:p>
          <a:p>
            <a:r>
              <a:rPr lang="id-ID" dirty="0" smtClean="0"/>
              <a:t>Njaga’ke (mengandalkan pihak lain) menyalahi prinsip berdiri di atas kaki sendiri (berdikari).</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Untuk diketahui, TINS dulunya akan menggandeng Bukit Asam untuk membangun PLTU di kawasan industri Tanjung Ular Muntok, Kabupaten Bangka Barat. PLTU tersebut akan digunakan untuk mendukung kegiatan operasional pabrik tin chemical yang akan dibangun perseroan. Jika proyek PLTU ini dapat terlaksana, perseroan akan menghemat biaya operasional.</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FILSAFAT ILMU</a:t>
            </a:r>
            <a:endParaRPr lang="id-ID" dirty="0"/>
          </a:p>
        </p:txBody>
      </p:sp>
      <p:sp>
        <p:nvSpPr>
          <p:cNvPr id="3" name="Content Placeholder 2"/>
          <p:cNvSpPr>
            <a:spLocks noGrp="1"/>
          </p:cNvSpPr>
          <p:nvPr>
            <p:ph idx="1"/>
          </p:nvPr>
        </p:nvSpPr>
        <p:spPr/>
        <p:txBody>
          <a:bodyPr>
            <a:normAutofit fontScale="62500" lnSpcReduction="20000"/>
          </a:bodyPr>
          <a:lstStyle/>
          <a:p>
            <a:r>
              <a:rPr lang="id-ID" dirty="0" smtClean="0"/>
              <a:t>Misra (1991) telah memperkenalkan empat persyaratan dasar manajemen lingkungan sebagai berikut:</a:t>
            </a:r>
          </a:p>
          <a:p>
            <a:pPr lvl="0"/>
            <a:r>
              <a:rPr lang="id-ID" dirty="0" smtClean="0"/>
              <a:t>Dampak aktivitas manusia terhadap lingkungan [Direncanakan penulis meneliti kegiatan terkait kelistrikan khususnya pembangkit dan jaringan distribusinya terhadap lingkungan {</a:t>
            </a:r>
            <a:r>
              <a:rPr lang="id-ID" b="1" dirty="0" smtClean="0"/>
              <a:t>kawasan</a:t>
            </a:r>
            <a:r>
              <a:rPr lang="id-ID" dirty="0" smtClean="0"/>
              <a:t> </a:t>
            </a:r>
            <a:r>
              <a:rPr lang="id-ID" b="1" dirty="0" smtClean="0"/>
              <a:t>pembangkitan</a:t>
            </a:r>
            <a:r>
              <a:rPr lang="id-ID" dirty="0" smtClean="0"/>
              <a:t>, </a:t>
            </a:r>
            <a:r>
              <a:rPr lang="id-ID" b="1" dirty="0" smtClean="0"/>
              <a:t>kawasan</a:t>
            </a:r>
            <a:r>
              <a:rPr lang="id-ID" dirty="0" smtClean="0"/>
              <a:t> </a:t>
            </a:r>
            <a:r>
              <a:rPr lang="id-ID" b="1" dirty="0" smtClean="0"/>
              <a:t>industri, kawasan terminal peti kemas /pelabuhan</a:t>
            </a:r>
            <a:r>
              <a:rPr lang="id-ID" dirty="0" smtClean="0"/>
              <a:t>} dan sebaliknya];</a:t>
            </a:r>
          </a:p>
          <a:p>
            <a:pPr lvl="0"/>
            <a:r>
              <a:rPr lang="id-ID" dirty="0" smtClean="0"/>
              <a:t>Sistem nilai yang berlaku [Pembahasan peneliti dimulai dari tingkat PBB, tingkat NKRI, tingkat Provinsi, tingkat Kabupaten /Kota, hingga tingkat lokal setempat tempat kedudukan ketiga kawasan itu];</a:t>
            </a:r>
          </a:p>
          <a:p>
            <a:pPr lvl="0"/>
            <a:r>
              <a:rPr lang="id-ID" dirty="0" smtClean="0"/>
              <a:t>Rencana dan desain pembangunan berkelanjutan [Penelusuran peneliti dari tingkat Bappenas, tingkat Bappeda Provinsi, hingga tingkat Bappeda Kabupaten /Kota tempat kedudukan ketiga kawasan itu];</a:t>
            </a:r>
          </a:p>
          <a:p>
            <a:pPr lvl="0"/>
            <a:r>
              <a:rPr lang="id-ID" dirty="0" smtClean="0"/>
              <a:t>Pendidikan lingkungan [Perhatian peneliti terkait pendidikan formal /in-formal /non-formal peduli lingkungan di kalangan </a:t>
            </a:r>
            <a:r>
              <a:rPr lang="id-ID" i="1" dirty="0" smtClean="0"/>
              <a:t>stake holder</a:t>
            </a:r>
            <a:r>
              <a:rPr lang="id-ID" dirty="0" smtClean="0"/>
              <a:t> ketiga kawasan itu].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85000" lnSpcReduction="10000"/>
          </a:bodyPr>
          <a:lstStyle/>
          <a:p>
            <a:r>
              <a:rPr lang="id-ID" dirty="0" smtClean="0"/>
              <a:t>Dari URL </a:t>
            </a:r>
            <a:r>
              <a:rPr lang="id-ID" u="sng" dirty="0" smtClean="0">
                <a:hlinkClick r:id="rId2"/>
              </a:rPr>
              <a:t>http://en.wikipedia.org/wiki/</a:t>
            </a:r>
            <a:r>
              <a:rPr lang="id-ID" b="1" u="sng" dirty="0" smtClean="0">
                <a:hlinkClick r:id="rId2"/>
              </a:rPr>
              <a:t>Risk</a:t>
            </a:r>
            <a:r>
              <a:rPr lang="id-ID" u="sng" dirty="0" smtClean="0">
                <a:hlinkClick r:id="rId2"/>
              </a:rPr>
              <a:t>_</a:t>
            </a:r>
            <a:r>
              <a:rPr lang="id-ID" b="1" u="sng" dirty="0" smtClean="0">
                <a:hlinkClick r:id="rId2"/>
              </a:rPr>
              <a:t>assessment</a:t>
            </a:r>
            <a:r>
              <a:rPr lang="id-ID" b="1" i="1" dirty="0" smtClean="0"/>
              <a:t> </a:t>
            </a:r>
            <a:r>
              <a:rPr lang="id-ID" dirty="0" smtClean="0"/>
              <a:t>diketahui bahwa</a:t>
            </a:r>
            <a:r>
              <a:rPr lang="id-ID" b="1" dirty="0" smtClean="0"/>
              <a:t> </a:t>
            </a:r>
            <a:r>
              <a:rPr lang="id-ID" i="1" dirty="0" smtClean="0"/>
              <a:t>Risk assessment is the determination of quantitative or qualitative value of risk. Pengujian resiko adalah bagian integral rencana manajemen resiko. Pengujian resiko adalah penentuan nilai kuantitatif atau kualitatif resiko berkaitan ke situasi konkrit dan mengenali ancaman (also called hazard). Uji resiko kuantitatif memerlukan kalkulasi dua komponen resiko (R) yaitu </a:t>
            </a:r>
            <a:r>
              <a:rPr lang="id-ID" b="1" i="1" dirty="0" smtClean="0"/>
              <a:t>the magnitude of the potential loss (L),</a:t>
            </a:r>
            <a:r>
              <a:rPr lang="id-ID" i="1" dirty="0" smtClean="0"/>
              <a:t> dan </a:t>
            </a:r>
            <a:r>
              <a:rPr lang="id-ID" b="1" i="1" dirty="0" smtClean="0"/>
              <a:t>the probability (p) that the loss will occur. </a:t>
            </a:r>
            <a:r>
              <a:rPr lang="id-ID" i="1" dirty="0" smtClean="0"/>
              <a:t>Resiko yang dapat diterima adalah a risk that is understood and tolerated usually because the cost or difficulty of implementing an effective countermeasure for the associated vulnerability exceeds the expectation of loss. </a:t>
            </a:r>
            <a:endParaRPr lang="id-ID" dirty="0" smtClean="0"/>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id-ID" sz="3100" dirty="0" smtClean="0"/>
              <a:t>MENGARAHKAN DINAMIKA PENDUDUK MELALUI POS PEMBERDAYAAN MENGGERAKKAN PEMBANGUNAN LINGKUNGAN HIDUP TERDIRI ATAS </a:t>
            </a:r>
            <a:r>
              <a:rPr lang="id-ID" sz="3100" b="1" dirty="0" smtClean="0"/>
              <a:t>PENGGUNAAN TEKNIK EKOLOGI</a:t>
            </a:r>
            <a:r>
              <a:rPr lang="id-ID" sz="3100" dirty="0" smtClean="0"/>
              <a:t> MENYELESAIKAN PROBLEM LINGKUNGAN KEBAKARAN LAHAN PENYEBAB KABUT ASAP DAN </a:t>
            </a:r>
            <a:r>
              <a:rPr lang="id-ID" sz="3100" b="1" dirty="0" smtClean="0"/>
              <a:t>RESTORASI EKOSISTEM </a:t>
            </a:r>
            <a:r>
              <a:rPr lang="id-ID" sz="3100" dirty="0" smtClean="0"/>
              <a:t>LAHAN YANG SUDAH HANGUS DEMI MASA DEPAN ANAK CUCU</a:t>
            </a:r>
            <a:r>
              <a:rPr lang="id-ID" dirty="0" smtClean="0"/>
              <a:t/>
            </a:r>
            <a:br>
              <a:rPr lang="id-ID" dirty="0" smtClean="0"/>
            </a:br>
            <a:endParaRPr lang="id-ID" dirty="0"/>
          </a:p>
        </p:txBody>
      </p:sp>
      <p:sp>
        <p:nvSpPr>
          <p:cNvPr id="5" name="Subtitle 4"/>
          <p:cNvSpPr>
            <a:spLocks noGrp="1"/>
          </p:cNvSpPr>
          <p:nvPr>
            <p:ph type="subTitle" idx="1"/>
          </p:nvPr>
        </p:nvSpPr>
        <p:spPr>
          <a:xfrm>
            <a:off x="1447800" y="4419600"/>
            <a:ext cx="6400800" cy="1752600"/>
          </a:xfrm>
        </p:spPr>
        <p:txBody>
          <a:bodyPr/>
          <a:lstStyle/>
          <a:p>
            <a:r>
              <a:rPr lang="id-ID" dirty="0" smtClean="0"/>
              <a:t>Ditulis oleh</a:t>
            </a:r>
          </a:p>
          <a:p>
            <a:r>
              <a:rPr lang="id-ID" dirty="0" smtClean="0"/>
              <a:t>Raden Arum Setia Priadi, S.Si., M.T.</a:t>
            </a:r>
          </a:p>
          <a:p>
            <a:r>
              <a:rPr lang="id-ID" dirty="0" smtClean="0"/>
              <a:t>HP 081279048058</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673</Words>
  <Application>Microsoft Office PowerPoint</Application>
  <PresentationFormat>On-screen Show (4:3)</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Kemajuan /Rencana Kerja</vt:lpstr>
      <vt:lpstr>Perkembangan PLTU</vt:lpstr>
      <vt:lpstr>Slide 3</vt:lpstr>
      <vt:lpstr>Slide 4</vt:lpstr>
      <vt:lpstr>Slide 5</vt:lpstr>
      <vt:lpstr>Slide 6</vt:lpstr>
      <vt:lpstr>FILSAFAT ILMU</vt:lpstr>
      <vt:lpstr>Slide 8</vt:lpstr>
      <vt:lpstr>MENGARAHKAN DINAMIKA PENDUDUK MELALUI POS PEMBERDAYAAN MENGGERAKKAN PEMBANGUNAN LINGKUNGAN HIDUP TERDIRI ATAS PENGGUNAAN TEKNIK EKOLOGI MENYELESAIKAN PROBLEM LINGKUNGAN KEBAKARAN LAHAN PENYEBAB KABUT ASAP DAN RESTORASI EKOSISTEM LAHAN YANG SUDAH HANGUS DEMI MASA DEPAN ANAK CUCU </vt:lpstr>
      <vt:lpstr>Bio data penulis</vt:lpstr>
      <vt:lpstr>Alamat kontak lengkap</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Kemajuan /Rencana Kerja</dc:title>
  <dc:creator>priadi</dc:creator>
  <cp:lastModifiedBy>setia</cp:lastModifiedBy>
  <cp:revision>24</cp:revision>
  <dcterms:created xsi:type="dcterms:W3CDTF">2006-08-16T00:00:00Z</dcterms:created>
  <dcterms:modified xsi:type="dcterms:W3CDTF">2014-11-23T13:44:36Z</dcterms:modified>
</cp:coreProperties>
</file>