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76" r:id="rId5"/>
    <p:sldId id="267" r:id="rId6"/>
    <p:sldId id="268" r:id="rId7"/>
    <p:sldId id="277" r:id="rId8"/>
    <p:sldId id="261" r:id="rId9"/>
    <p:sldId id="270" r:id="rId10"/>
    <p:sldId id="271" r:id="rId11"/>
    <p:sldId id="264" r:id="rId12"/>
    <p:sldId id="291" r:id="rId13"/>
    <p:sldId id="275" r:id="rId14"/>
    <p:sldId id="272" r:id="rId15"/>
    <p:sldId id="273" r:id="rId16"/>
    <p:sldId id="274" r:id="rId17"/>
    <p:sldId id="290" r:id="rId18"/>
    <p:sldId id="284" r:id="rId19"/>
    <p:sldId id="288" r:id="rId20"/>
    <p:sldId id="287" r:id="rId21"/>
    <p:sldId id="285" r:id="rId22"/>
    <p:sldId id="289" r:id="rId23"/>
  </p:sldIdLst>
  <p:sldSz cx="10799763" cy="67945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34" autoAdjust="0"/>
  </p:normalViewPr>
  <p:slideViewPr>
    <p:cSldViewPr snapToGrid="0" snapToObjects="1">
      <p:cViewPr>
        <p:scale>
          <a:sx n="70" d="100"/>
          <a:sy n="70" d="100"/>
        </p:scale>
        <p:origin x="-80" y="-80"/>
      </p:cViewPr>
      <p:guideLst>
        <p:guide orient="horz" pos="214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FB7F-59C8-F546-88A4-B723F1476F05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8888" y="514350"/>
            <a:ext cx="40862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25566-947B-934D-8E11-F499B39B3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AA6CC4-2895-134D-A9DE-42D4110C438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8888" y="514350"/>
            <a:ext cx="4086225" cy="2571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94" y="2110703"/>
            <a:ext cx="9179799" cy="1456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3850218"/>
            <a:ext cx="7559834" cy="17363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3" y="272099"/>
            <a:ext cx="2429952" cy="5797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93" y="272099"/>
            <a:ext cx="7109846" cy="5797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13" y="4366099"/>
            <a:ext cx="9179799" cy="13494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13" y="2879799"/>
            <a:ext cx="9179799" cy="1486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3" y="1585384"/>
            <a:ext cx="4769894" cy="4484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6" y="1585384"/>
            <a:ext cx="4769894" cy="4484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3" y="1520902"/>
            <a:ext cx="4771774" cy="633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93" y="2154737"/>
            <a:ext cx="4771774" cy="39147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2" y="1520902"/>
            <a:ext cx="4773645" cy="633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2" y="2154737"/>
            <a:ext cx="4773645" cy="39147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0525"/>
            <a:ext cx="3553047" cy="11512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14" y="270523"/>
            <a:ext cx="6037363" cy="57989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0" y="1421816"/>
            <a:ext cx="3553047" cy="46476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33" y="4756150"/>
            <a:ext cx="6479858" cy="5614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33" y="607101"/>
            <a:ext cx="6479858" cy="4076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33" y="5317641"/>
            <a:ext cx="6479858" cy="7974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0" y="272095"/>
            <a:ext cx="9719787" cy="113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0" y="1585384"/>
            <a:ext cx="9719787" cy="448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94" y="6297499"/>
            <a:ext cx="2519941" cy="361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5013-5F31-5C41-81E9-6B7A9DB1BA2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18" y="6297499"/>
            <a:ext cx="3419928" cy="361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41" y="6297499"/>
            <a:ext cx="2519941" cy="361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C7DF-EA08-8742-9B42-168726E4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799763" cy="6854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C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EPISTEMOLOGI PENGETAHUAN</a:t>
            </a:r>
            <a:endParaRPr lang="en-US" sz="6000" b="1" dirty="0">
              <a:solidFill>
                <a:srgbClr val="FFC7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4947273"/>
            <a:ext cx="7559834" cy="86160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C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solidFill>
                  <a:srgbClr val="FFC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adang h. purnama@2014 - 02</a:t>
            </a:r>
            <a:endParaRPr lang="en-US" sz="4000" b="1" dirty="0">
              <a:solidFill>
                <a:srgbClr val="FFC7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5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Kelemahan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585383"/>
            <a:ext cx="9719787" cy="4819045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err="1">
                <a:latin typeface="Arial"/>
                <a:cs typeface="Arial"/>
              </a:rPr>
              <a:t>Masalah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mengenai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cs typeface="Arial"/>
              </a:rPr>
              <a:t>hakikat</a:t>
            </a:r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pengalaman</a:t>
            </a:r>
            <a:r>
              <a:rPr lang="en-US" sz="4000" dirty="0" smtClean="0">
                <a:latin typeface="Arial"/>
                <a:cs typeface="Arial"/>
              </a:rPr>
              <a:t>.</a:t>
            </a:r>
          </a:p>
          <a:p>
            <a:r>
              <a:rPr lang="en-US" sz="4000" dirty="0" err="1" smtClean="0">
                <a:latin typeface="Arial"/>
                <a:cs typeface="Arial"/>
              </a:rPr>
              <a:t>Apakah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sebenarnya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pengalaman</a:t>
            </a:r>
            <a:r>
              <a:rPr lang="en-US" sz="4000" dirty="0" smtClean="0">
                <a:latin typeface="Arial"/>
                <a:cs typeface="Arial"/>
              </a:rPr>
              <a:t>? </a:t>
            </a:r>
            <a:r>
              <a:rPr lang="en-US" sz="4000" dirty="0" err="1" smtClean="0">
                <a:latin typeface="Arial"/>
                <a:cs typeface="Arial"/>
              </a:rPr>
              <a:t>apakah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merupakan</a:t>
            </a:r>
            <a:r>
              <a:rPr lang="en-US" sz="4000" dirty="0">
                <a:latin typeface="Arial"/>
                <a:cs typeface="Arial"/>
              </a:rPr>
              <a:t> stimulus </a:t>
            </a:r>
            <a:r>
              <a:rPr lang="en-US" sz="4000" dirty="0" err="1">
                <a:latin typeface="Arial"/>
                <a:cs typeface="Arial"/>
              </a:rPr>
              <a:t>pancaindera</a:t>
            </a:r>
            <a:r>
              <a:rPr lang="en-US" sz="4000" dirty="0" smtClean="0">
                <a:latin typeface="Arial"/>
                <a:cs typeface="Arial"/>
              </a:rPr>
              <a:t>? </a:t>
            </a:r>
            <a:r>
              <a:rPr lang="en-US" sz="4000" dirty="0" err="1" smtClean="0">
                <a:latin typeface="Arial"/>
                <a:cs typeface="Arial"/>
              </a:rPr>
              <a:t>atau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persepsi</a:t>
            </a:r>
            <a:r>
              <a:rPr lang="en-US" sz="4000" dirty="0">
                <a:latin typeface="Arial"/>
                <a:cs typeface="Arial"/>
              </a:rPr>
              <a:t>? </a:t>
            </a:r>
            <a:r>
              <a:rPr lang="en-US" sz="4000" dirty="0" err="1">
                <a:latin typeface="Arial"/>
                <a:cs typeface="Arial"/>
              </a:rPr>
              <a:t>Ataukah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sensasi</a:t>
            </a:r>
            <a:r>
              <a:rPr lang="en-US" sz="4000" dirty="0" smtClean="0">
                <a:latin typeface="Arial"/>
                <a:cs typeface="Arial"/>
              </a:rPr>
              <a:t>?</a:t>
            </a:r>
            <a:endParaRPr lang="en-US" sz="4000" dirty="0">
              <a:latin typeface="Arial"/>
              <a:cs typeface="Arial"/>
            </a:endParaRPr>
          </a:p>
          <a:p>
            <a:r>
              <a:rPr lang="en-US" sz="4000" dirty="0" err="1">
                <a:latin typeface="Arial"/>
                <a:cs typeface="Arial"/>
              </a:rPr>
              <a:t>S</a:t>
            </a:r>
            <a:r>
              <a:rPr lang="en-US" sz="4000" dirty="0" err="1" smtClean="0">
                <a:latin typeface="Arial"/>
                <a:cs typeface="Arial"/>
              </a:rPr>
              <a:t>eberapa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jauh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manusia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dapat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mengandalkan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pancaindera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untuk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menangkap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gejala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fisik</a:t>
            </a:r>
            <a:r>
              <a:rPr lang="en-US" sz="4000" dirty="0">
                <a:latin typeface="Arial"/>
                <a:cs typeface="Arial"/>
              </a:rPr>
              <a:t>, </a:t>
            </a:r>
            <a:r>
              <a:rPr lang="en-US" sz="4000" dirty="0" err="1">
                <a:latin typeface="Arial"/>
                <a:cs typeface="Arial"/>
              </a:rPr>
              <a:t>sedangkan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pancaindera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manusia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sangat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terbatas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kemampuannya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dan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bahkan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dapat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melakukan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kesalahan</a:t>
            </a:r>
            <a:r>
              <a:rPr lang="en-US" sz="4000" dirty="0" smtClean="0">
                <a:latin typeface="Arial"/>
                <a:cs typeface="Arial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0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2096"/>
            <a:ext cx="9719787" cy="925334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Rasionalisme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197429"/>
            <a:ext cx="4685263" cy="5424713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"/>
                <a:cs typeface="Arial"/>
              </a:rPr>
              <a:t>Akal </a:t>
            </a:r>
            <a:r>
              <a:rPr lang="en-US" sz="3400" dirty="0" err="1" smtClean="0">
                <a:latin typeface="Arial"/>
                <a:cs typeface="Arial"/>
              </a:rPr>
              <a:t>adalah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d</a:t>
            </a:r>
            <a:r>
              <a:rPr lang="en-US" sz="3400" dirty="0" err="1" smtClean="0">
                <a:latin typeface="Arial"/>
                <a:cs typeface="Arial"/>
              </a:rPr>
              <a:t>asar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 smtClean="0">
                <a:latin typeface="Arial"/>
                <a:cs typeface="Arial"/>
              </a:rPr>
              <a:t>kepastian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 smtClean="0">
                <a:latin typeface="Arial"/>
                <a:cs typeface="Arial"/>
              </a:rPr>
              <a:t>pengetahuan</a:t>
            </a:r>
            <a:r>
              <a:rPr lang="en-US" sz="3400" dirty="0" smtClean="0">
                <a:latin typeface="Arial"/>
                <a:cs typeface="Arial"/>
              </a:rPr>
              <a:t>. </a:t>
            </a:r>
            <a:r>
              <a:rPr lang="en-US" sz="3400" dirty="0" err="1" smtClean="0">
                <a:latin typeface="Arial"/>
                <a:cs typeface="Arial"/>
              </a:rPr>
              <a:t>Pengetahuan</a:t>
            </a:r>
            <a:r>
              <a:rPr lang="en-US" sz="3400" dirty="0">
                <a:latin typeface="Arial"/>
                <a:cs typeface="Arial"/>
              </a:rPr>
              <a:t>  </a:t>
            </a:r>
            <a:r>
              <a:rPr lang="en-US" sz="3400" dirty="0" err="1">
                <a:latin typeface="Arial"/>
                <a:cs typeface="Arial"/>
              </a:rPr>
              <a:t>diukur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dengan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akal</a:t>
            </a:r>
            <a:r>
              <a:rPr lang="en-US" sz="3400" dirty="0">
                <a:latin typeface="Arial"/>
                <a:cs typeface="Arial"/>
              </a:rPr>
              <a:t>. </a:t>
            </a:r>
            <a:endParaRPr lang="en-US" sz="3400" dirty="0" smtClean="0">
              <a:latin typeface="Arial"/>
              <a:cs typeface="Arial"/>
            </a:endParaRPr>
          </a:p>
          <a:p>
            <a:r>
              <a:rPr lang="en-US" sz="3400" dirty="0" err="1">
                <a:latin typeface="Arial"/>
                <a:cs typeface="Arial"/>
              </a:rPr>
              <a:t>K</a:t>
            </a:r>
            <a:r>
              <a:rPr lang="en-US" sz="3400" dirty="0" err="1" smtClean="0">
                <a:latin typeface="Arial"/>
                <a:cs typeface="Arial"/>
              </a:rPr>
              <a:t>ebenaran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hanya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dapat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ada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 smtClean="0">
                <a:latin typeface="Arial"/>
                <a:cs typeface="Arial"/>
              </a:rPr>
              <a:t>dalam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pikiran</a:t>
            </a:r>
            <a:r>
              <a:rPr lang="en-US" sz="3400" dirty="0">
                <a:latin typeface="Arial"/>
                <a:cs typeface="Arial"/>
              </a:rPr>
              <a:t> </a:t>
            </a:r>
            <a:r>
              <a:rPr lang="en-US" sz="3400" dirty="0" err="1" smtClean="0">
                <a:latin typeface="Arial"/>
                <a:cs typeface="Arial"/>
              </a:rPr>
              <a:t>dan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 smtClean="0">
                <a:latin typeface="Arial"/>
                <a:cs typeface="Arial"/>
              </a:rPr>
              <a:t>diperoleh</a:t>
            </a:r>
            <a:r>
              <a:rPr lang="en-US" sz="3400" dirty="0" smtClean="0">
                <a:latin typeface="Arial"/>
                <a:cs typeface="Arial"/>
              </a:rPr>
              <a:t> </a:t>
            </a:r>
            <a:r>
              <a:rPr lang="en-US" sz="3400" dirty="0" err="1">
                <a:latin typeface="Arial"/>
                <a:cs typeface="Arial"/>
              </a:rPr>
              <a:t>den</a:t>
            </a:r>
            <a:r>
              <a:rPr lang="en-US" sz="3600" dirty="0" err="1">
                <a:latin typeface="Arial"/>
                <a:cs typeface="Arial"/>
              </a:rPr>
              <a:t>gan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akal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budi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saja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24" y="2013857"/>
            <a:ext cx="4724353" cy="34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469572"/>
            <a:ext cx="9719787" cy="3810000"/>
          </a:xfrm>
        </p:spPr>
        <p:txBody>
          <a:bodyPr/>
          <a:lstStyle/>
          <a:p>
            <a:r>
              <a:rPr lang="en-US" sz="3600" dirty="0" err="1" smtClean="0">
                <a:latin typeface="Arial"/>
                <a:cs typeface="Arial"/>
              </a:rPr>
              <a:t>Menurut</a:t>
            </a:r>
            <a:r>
              <a:rPr lang="en-US" sz="3600" dirty="0" smtClean="0">
                <a:latin typeface="Arial"/>
                <a:cs typeface="Arial"/>
              </a:rPr>
              <a:t> Plato, </a:t>
            </a:r>
            <a:r>
              <a:rPr lang="en-US" sz="3600" dirty="0" err="1" smtClean="0">
                <a:latin typeface="Arial"/>
                <a:cs typeface="Arial"/>
              </a:rPr>
              <a:t>satu-satunya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sejati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adalah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apa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disebutnya</a:t>
            </a:r>
            <a:r>
              <a:rPr lang="en-US" sz="3600" dirty="0" smtClean="0">
                <a:latin typeface="Arial"/>
                <a:cs typeface="Arial"/>
              </a:rPr>
              <a:t> episteme, </a:t>
            </a:r>
            <a:r>
              <a:rPr lang="en-US" sz="3600" dirty="0" err="1" smtClean="0">
                <a:latin typeface="Arial"/>
                <a:cs typeface="Arial"/>
              </a:rPr>
              <a:t>yaitu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tunggal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tidak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berubah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sesuai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ide-ide </a:t>
            </a:r>
            <a:r>
              <a:rPr lang="en-US" sz="3600" dirty="0" err="1" smtClean="0">
                <a:latin typeface="Arial"/>
                <a:cs typeface="Arial"/>
              </a:rPr>
              <a:t>abadi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adalah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hasil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ingatan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melekat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manusia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1" y="743857"/>
            <a:ext cx="4739692" cy="5515429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August Comte (1798 – 1857) </a:t>
            </a:r>
            <a:r>
              <a:rPr lang="en-US" sz="3600" dirty="0" err="1" smtClean="0">
                <a:latin typeface="Arial"/>
                <a:cs typeface="Arial"/>
              </a:rPr>
              <a:t>berpendapat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bahwa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indera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itu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amat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penting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memperoleh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ilmu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err="1" smtClean="0">
                <a:latin typeface="Arial"/>
                <a:cs typeface="Arial"/>
              </a:rPr>
              <a:t>tetapi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harus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dipertajam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alat</a:t>
            </a:r>
            <a:r>
              <a:rPr lang="en-US" sz="3600" dirty="0" smtClean="0">
                <a:latin typeface="Arial"/>
                <a:cs typeface="Arial"/>
              </a:rPr>
              <a:t> bantu </a:t>
            </a:r>
            <a:r>
              <a:rPr lang="en-US" sz="3600" dirty="0" err="1" smtClean="0">
                <a:latin typeface="Arial"/>
                <a:cs typeface="Arial"/>
              </a:rPr>
              <a:t>dan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diperkuat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eksperimen</a:t>
            </a:r>
            <a:r>
              <a:rPr lang="en-US" sz="3600" dirty="0" smtClean="0">
                <a:latin typeface="Arial"/>
                <a:cs typeface="Arial"/>
              </a:rPr>
              <a:t>.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70" y="979714"/>
            <a:ext cx="4033019" cy="48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526095"/>
            <a:ext cx="9719787" cy="1132417"/>
          </a:xfrm>
        </p:spPr>
        <p:txBody>
          <a:bodyPr/>
          <a:lstStyle/>
          <a:p>
            <a:pPr algn="l"/>
            <a:r>
              <a:rPr lang="en-US" b="1" dirty="0" err="1" smtClean="0"/>
              <a:t>Kelemahan</a:t>
            </a:r>
            <a:r>
              <a:rPr lang="en-US" b="1" dirty="0" smtClean="0"/>
              <a:t> 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7" y="2485571"/>
            <a:ext cx="9878769" cy="273957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Bersifat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abstrak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terbebas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dari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pengalaman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err="1" smtClean="0">
                <a:latin typeface="Arial"/>
                <a:cs typeface="Arial"/>
              </a:rPr>
              <a:t>sehingga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evaluasi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dari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kebenaran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premis-premis</a:t>
            </a:r>
            <a:r>
              <a:rPr lang="en-US" sz="3600" dirty="0">
                <a:latin typeface="Arial"/>
                <a:cs typeface="Arial"/>
              </a:rPr>
              <a:t> yang </a:t>
            </a:r>
            <a:r>
              <a:rPr lang="en-US" sz="3600" dirty="0" err="1">
                <a:latin typeface="Arial"/>
                <a:cs typeface="Arial"/>
              </a:rPr>
              <a:t>digunakan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tidak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dapat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dilakukan</a:t>
            </a:r>
            <a:r>
              <a:rPr lang="en-US" sz="3600" dirty="0">
                <a:latin typeface="Arial"/>
                <a:cs typeface="Arial"/>
              </a:rPr>
              <a:t>. </a:t>
            </a:r>
            <a:endParaRPr lang="en-US" sz="3600" dirty="0" smtClean="0">
              <a:latin typeface="Arial"/>
              <a:cs typeface="Arial"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86" y="1034095"/>
            <a:ext cx="9719787" cy="1132417"/>
          </a:xfrm>
        </p:spPr>
        <p:txBody>
          <a:bodyPr/>
          <a:lstStyle/>
          <a:p>
            <a:pPr algn="l"/>
            <a:r>
              <a:rPr lang="en-US" b="1" dirty="0" err="1" smtClean="0"/>
              <a:t>Kelemahan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86" y="2746528"/>
            <a:ext cx="9724775" cy="202504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effectLst/>
                <a:latin typeface="Arial"/>
                <a:cs typeface="Arial"/>
              </a:rPr>
              <a:t>Diperoleh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bermacam-macam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pengetahuan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dari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suatu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objek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tertentu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tanpa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adanya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suatu</a:t>
            </a:r>
            <a:r>
              <a:rPr lang="en-US" sz="3600" dirty="0" smtClean="0">
                <a:effectLst/>
                <a:latin typeface="Arial"/>
                <a:cs typeface="Arial"/>
              </a:rPr>
              <a:t> </a:t>
            </a:r>
            <a:r>
              <a:rPr lang="en-US" sz="3600" dirty="0" err="1" smtClean="0">
                <a:effectLst/>
                <a:latin typeface="Arial"/>
                <a:cs typeface="Arial"/>
              </a:rPr>
              <a:t>konsensus</a:t>
            </a:r>
            <a:r>
              <a:rPr lang="en-US" sz="3600" dirty="0" smtClean="0">
                <a:effectLst/>
                <a:latin typeface="Arial"/>
                <a:cs typeface="Arial"/>
              </a:rPr>
              <a:t>.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838303"/>
            <a:ext cx="9719787" cy="1132417"/>
          </a:xfrm>
        </p:spPr>
        <p:txBody>
          <a:bodyPr/>
          <a:lstStyle/>
          <a:p>
            <a:pPr algn="l"/>
            <a:r>
              <a:rPr lang="en-US" b="1" dirty="0" err="1" smtClean="0"/>
              <a:t>Kelemahan</a:t>
            </a:r>
            <a:r>
              <a:rPr lang="en-US" b="1" dirty="0" smtClean="0"/>
              <a:t> 3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2710242"/>
            <a:ext cx="9878770" cy="284147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Bersifat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  <a:cs typeface="Arial"/>
              </a:rPr>
              <a:t>subjekti</a:t>
            </a:r>
            <a:r>
              <a:rPr lang="en-US" sz="3600" dirty="0" err="1">
                <a:latin typeface="Arial"/>
                <a:cs typeface="Arial"/>
              </a:rPr>
              <a:t>f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solipsistik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Solipsistik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berarti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bahwa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hanya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benar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dalam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kerangka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pemikiran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tertentu</a:t>
            </a:r>
            <a:r>
              <a:rPr lang="en-US" sz="3600" dirty="0">
                <a:latin typeface="Arial"/>
                <a:cs typeface="Arial"/>
              </a:rPr>
              <a:t> yang </a:t>
            </a:r>
            <a:r>
              <a:rPr lang="en-US" sz="3600" dirty="0" err="1">
                <a:latin typeface="Arial"/>
                <a:cs typeface="Arial"/>
              </a:rPr>
              <a:t>berada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dalam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benak</a:t>
            </a:r>
            <a:r>
              <a:rPr lang="en-US" sz="3600" dirty="0">
                <a:latin typeface="Arial"/>
                <a:cs typeface="Arial"/>
              </a:rPr>
              <a:t> orang yang </a:t>
            </a:r>
            <a:r>
              <a:rPr lang="en-US" sz="3600" dirty="0" err="1">
                <a:latin typeface="Arial"/>
                <a:cs typeface="Arial"/>
              </a:rPr>
              <a:t>berpikir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tersebut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3600" dirty="0" smtClean="0">
              <a:effectLst/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effectLst/>
              <a:latin typeface="Arial"/>
              <a:cs typeface="Arial"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2095"/>
            <a:ext cx="9719787" cy="90719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404511"/>
            <a:ext cx="9719787" cy="5253917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latin typeface="Arial"/>
                <a:cs typeface="Arial"/>
              </a:rPr>
              <a:t>Pengetahuan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diperoleh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dengan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jalan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abstraksi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dilakukan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atas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bantuan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akal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budi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terhadap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kenyataan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bisa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diamati</a:t>
            </a:r>
            <a:r>
              <a:rPr lang="en-US" sz="3500" dirty="0">
                <a:latin typeface="Arial"/>
                <a:cs typeface="Arial"/>
              </a:rPr>
              <a:t> </a:t>
            </a:r>
            <a:r>
              <a:rPr lang="en-US" sz="3500" dirty="0" smtClean="0">
                <a:latin typeface="Arial"/>
                <a:cs typeface="Arial"/>
              </a:rPr>
              <a:t>(</a:t>
            </a:r>
            <a:r>
              <a:rPr lang="en-US" sz="3500" dirty="0" err="1" smtClean="0">
                <a:latin typeface="Arial"/>
                <a:cs typeface="Arial"/>
              </a:rPr>
              <a:t>Aristoteles</a:t>
            </a:r>
            <a:r>
              <a:rPr lang="en-US" sz="3500" dirty="0" smtClean="0">
                <a:latin typeface="Arial"/>
                <a:cs typeface="Arial"/>
              </a:rPr>
              <a:t>).</a:t>
            </a:r>
          </a:p>
          <a:p>
            <a:r>
              <a:rPr lang="en-US" sz="3500" dirty="0" err="1">
                <a:latin typeface="Arial"/>
                <a:cs typeface="Arial"/>
              </a:rPr>
              <a:t>M</a:t>
            </a:r>
            <a:r>
              <a:rPr lang="en-US" sz="3500" dirty="0" err="1" smtClean="0">
                <a:latin typeface="Arial"/>
                <a:cs typeface="Arial"/>
              </a:rPr>
              <a:t>anusia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mempunyai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bakat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memiliki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bentuk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tersendiri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untuk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mengetahui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sesuatu</a:t>
            </a:r>
            <a:r>
              <a:rPr lang="en-US" sz="3500" dirty="0" smtClean="0">
                <a:latin typeface="Arial"/>
                <a:cs typeface="Arial"/>
              </a:rPr>
              <a:t>, </a:t>
            </a:r>
            <a:r>
              <a:rPr lang="en-US" sz="3500" dirty="0" err="1" smtClean="0">
                <a:latin typeface="Arial"/>
                <a:cs typeface="Arial"/>
              </a:rPr>
              <a:t>sehingga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pengetahuan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dikenalnya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melalui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pancaindera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selalu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diterima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diolah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melalui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bentuk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ini</a:t>
            </a:r>
            <a:r>
              <a:rPr lang="en-US" sz="3500" dirty="0">
                <a:latin typeface="Arial"/>
                <a:cs typeface="Arial"/>
              </a:rPr>
              <a:t> </a:t>
            </a:r>
            <a:r>
              <a:rPr lang="en-US" sz="3500" dirty="0" smtClean="0">
                <a:latin typeface="Arial"/>
                <a:cs typeface="Arial"/>
              </a:rPr>
              <a:t>(Immanuel Kant).</a:t>
            </a:r>
            <a:endParaRPr lang="en-US" sz="3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1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MACAM-MACAM PENGETAHUAN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Keraf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Dua</a:t>
            </a:r>
            <a:r>
              <a:rPr lang="en-US" b="1" dirty="0" smtClean="0">
                <a:solidFill>
                  <a:srgbClr val="FF0000"/>
                </a:solidFill>
              </a:rPr>
              <a:t>, 2001)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92" y="2431142"/>
            <a:ext cx="10121885" cy="4209144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Menyangkut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pengetahuan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yang </a:t>
            </a:r>
            <a:r>
              <a:rPr lang="en-US" dirty="0" err="1">
                <a:latin typeface="Arial"/>
                <a:cs typeface="Arial"/>
              </a:rPr>
              <a:t>spesifik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melalui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pengenalan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pengalaman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pribadi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secara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langsung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objeknya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Kadar </a:t>
            </a:r>
            <a:r>
              <a:rPr lang="en-US" dirty="0" err="1">
                <a:latin typeface="Arial"/>
                <a:cs typeface="Arial"/>
              </a:rPr>
              <a:t>obyektivitas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kebenarannya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tinggi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meski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subjektivitasnya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juga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masih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kuat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 err="1">
                <a:latin typeface="Arial"/>
                <a:cs typeface="Arial"/>
              </a:rPr>
              <a:t>Subjek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melakukan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penilaian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tertentu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atas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objeknya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 err="1">
                <a:latin typeface="Arial"/>
                <a:cs typeface="Arial"/>
              </a:rPr>
              <a:t>Bersifat</a:t>
            </a:r>
            <a:r>
              <a:rPr lang="en-US" dirty="0">
                <a:latin typeface="Arial"/>
                <a:cs typeface="Arial"/>
              </a:rPr>
              <a:t> singular, </a:t>
            </a:r>
            <a:r>
              <a:rPr lang="en-US" dirty="0" err="1">
                <a:latin typeface="Arial"/>
                <a:cs typeface="Arial"/>
              </a:rPr>
              <a:t>hanya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berkaitan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objek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tertentu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390" y="1756483"/>
            <a:ext cx="9719787" cy="674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</a:rPr>
              <a:t>TAHU AKAN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90190"/>
            <a:ext cx="9719787" cy="113241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 BAHWA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995714"/>
            <a:ext cx="9719787" cy="407372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tentang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informasi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tertentu</a:t>
            </a:r>
            <a:r>
              <a:rPr lang="en-US" sz="3600" dirty="0" smtClean="0">
                <a:latin typeface="Arial"/>
                <a:cs typeface="Arial"/>
              </a:rPr>
              <a:t>; </a:t>
            </a:r>
            <a:r>
              <a:rPr lang="en-US" sz="3600" dirty="0" err="1" smtClean="0">
                <a:latin typeface="Arial"/>
                <a:cs typeface="Arial"/>
              </a:rPr>
              <a:t>tahu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bahwa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sesuatu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terjadi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Disebut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juga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teoritis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meskipun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masih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belum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cukup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mendalam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Berkaitan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keberhasilan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mengumpulkan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informasi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atau</a:t>
            </a:r>
            <a:r>
              <a:rPr lang="en-US" sz="3600" dirty="0" smtClean="0">
                <a:latin typeface="Arial"/>
                <a:cs typeface="Arial"/>
              </a:rPr>
              <a:t> data </a:t>
            </a:r>
            <a:r>
              <a:rPr lang="en-US" sz="3600" dirty="0" err="1" smtClean="0">
                <a:latin typeface="Arial"/>
                <a:cs typeface="Arial"/>
              </a:rPr>
              <a:t>tertentu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3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DASAR EPISTEMOLOGI</a:t>
            </a:r>
            <a:endParaRPr lang="en-US" sz="32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2945" y="2068285"/>
            <a:ext cx="6168702" cy="36648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spc="-70" dirty="0" err="1" smtClean="0">
                <a:latin typeface="Arial" charset="0"/>
              </a:rPr>
              <a:t>Apakah</a:t>
            </a:r>
            <a:r>
              <a:rPr lang="en-US" sz="3600" spc="-70" dirty="0" smtClean="0">
                <a:latin typeface="Arial" charset="0"/>
              </a:rPr>
              <a:t> </a:t>
            </a:r>
            <a:r>
              <a:rPr lang="en-US" sz="3600" spc="-70" dirty="0" err="1" smtClean="0">
                <a:latin typeface="Arial" charset="0"/>
              </a:rPr>
              <a:t>hakikat</a:t>
            </a:r>
            <a:r>
              <a:rPr lang="en-US" sz="3600" spc="-70" dirty="0" smtClean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pengetahuan</a:t>
            </a:r>
            <a:r>
              <a:rPr lang="en-US" sz="3600" spc="-70" dirty="0">
                <a:latin typeface="Arial" charset="0"/>
              </a:rPr>
              <a:t>?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3600" spc="-70" dirty="0" err="1" smtClean="0">
                <a:latin typeface="Arial" charset="0"/>
              </a:rPr>
              <a:t>Bagaimana</a:t>
            </a:r>
            <a:r>
              <a:rPr lang="en-US" sz="3600" spc="-70" dirty="0" smtClean="0">
                <a:latin typeface="Arial" charset="0"/>
              </a:rPr>
              <a:t> </a:t>
            </a:r>
            <a:r>
              <a:rPr lang="en-US" sz="3600" spc="-70" dirty="0" err="1" smtClean="0">
                <a:latin typeface="Arial" charset="0"/>
              </a:rPr>
              <a:t>cara</a:t>
            </a:r>
            <a:r>
              <a:rPr lang="en-US" sz="3600" spc="-70" dirty="0" smtClean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manusia</a:t>
            </a:r>
            <a:r>
              <a:rPr lang="en-US" sz="3600" spc="-70" dirty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memperoleh</a:t>
            </a:r>
            <a:r>
              <a:rPr lang="en-US" sz="3600" spc="-70" dirty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pengetahuan</a:t>
            </a:r>
            <a:r>
              <a:rPr lang="en-US" sz="3600" spc="-70" dirty="0">
                <a:latin typeface="Arial" charset="0"/>
              </a:rPr>
              <a:t>?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3600" spc="-70" dirty="0" err="1">
                <a:latin typeface="Arial" charset="0"/>
              </a:rPr>
              <a:t>Apakah</a:t>
            </a:r>
            <a:r>
              <a:rPr lang="en-US" sz="3600" spc="-70" dirty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kriterianya</a:t>
            </a:r>
            <a:r>
              <a:rPr lang="en-US" sz="3600" spc="-70" dirty="0">
                <a:latin typeface="Arial" charset="0"/>
              </a:rPr>
              <a:t>?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3600" spc="-70" dirty="0" err="1">
                <a:latin typeface="Arial" charset="0"/>
              </a:rPr>
              <a:t>Jenis-jenis</a:t>
            </a:r>
            <a:r>
              <a:rPr lang="en-US" sz="3600" spc="-70" dirty="0">
                <a:latin typeface="Arial" charset="0"/>
              </a:rPr>
              <a:t> </a:t>
            </a:r>
            <a:r>
              <a:rPr lang="en-US" sz="3600" spc="-70" dirty="0" err="1">
                <a:latin typeface="Arial" charset="0"/>
              </a:rPr>
              <a:t>pengetahuan</a:t>
            </a:r>
            <a:r>
              <a:rPr lang="en-US" sz="3600" spc="-70" dirty="0">
                <a:latin typeface="Arial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9" y="2413000"/>
            <a:ext cx="3657600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 MENGAPA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759856"/>
            <a:ext cx="9719787" cy="430958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Lebih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dari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Arial"/>
                <a:cs typeface="Arial"/>
              </a:rPr>
              <a:t>tahu</a:t>
            </a:r>
            <a:r>
              <a:rPr lang="en-US" sz="3600" i="1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Arial"/>
                <a:cs typeface="Arial"/>
              </a:rPr>
              <a:t>bahwa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karena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Arial"/>
                <a:cs typeface="Arial"/>
              </a:rPr>
              <a:t>tahu</a:t>
            </a:r>
            <a:r>
              <a:rPr lang="en-US" sz="3600" i="1" dirty="0" smtClean="0">
                <a:latin typeface="Arial"/>
                <a:cs typeface="Arial"/>
              </a:rPr>
              <a:t> </a:t>
            </a:r>
            <a:r>
              <a:rPr lang="en-US" sz="3600" i="1" dirty="0" err="1" smtClean="0">
                <a:latin typeface="Arial"/>
                <a:cs typeface="Arial"/>
              </a:rPr>
              <a:t>mengapa</a:t>
            </a:r>
            <a:r>
              <a:rPr lang="en-US" sz="3600" i="1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berkaitan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penjelasan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Sudah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sampai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tingkat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menghubungkan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antara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berbagai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informasi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ada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Merupakan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paling </a:t>
            </a:r>
            <a:r>
              <a:rPr lang="en-US" sz="3600" dirty="0" err="1" smtClean="0">
                <a:latin typeface="Arial"/>
                <a:cs typeface="Arial"/>
              </a:rPr>
              <a:t>tinggi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mendalam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err="1" smtClean="0">
                <a:latin typeface="Arial"/>
                <a:cs typeface="Arial"/>
              </a:rPr>
              <a:t>sekaligus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merupakan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ilmiah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87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 BAGAIMANA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723570"/>
            <a:ext cx="9719787" cy="3983011"/>
          </a:xfrm>
        </p:spPr>
        <p:txBody>
          <a:bodyPr/>
          <a:lstStyle/>
          <a:p>
            <a:r>
              <a:rPr lang="en-US" sz="3600" dirty="0" err="1">
                <a:latin typeface="Arial"/>
                <a:cs typeface="Arial"/>
              </a:rPr>
              <a:t>B</a:t>
            </a:r>
            <a:r>
              <a:rPr lang="en-US" sz="3600" dirty="0" err="1" smtClean="0">
                <a:latin typeface="Arial"/>
                <a:cs typeface="Arial"/>
              </a:rPr>
              <a:t>agaimana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melakukan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sesuatu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Berkaitan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ketrampilan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atau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keahlian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teknis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melakukan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sesuatu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mempunyai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landasan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teoritis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tertentu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kemudian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diaplikasikan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menjadi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praktis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3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159" y="526143"/>
            <a:ext cx="9216765" cy="97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TAHU AKAN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pengetahuan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langsung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mengenai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pengenalan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pribadi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159" y="2148114"/>
            <a:ext cx="9216765" cy="1081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TAHU BAHWA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pengetahuan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masih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bersifat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umum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159" y="3897094"/>
            <a:ext cx="9216765" cy="1037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TAHU MENGAPA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Refleksi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Abstraksi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Penjelasan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59" y="5542659"/>
            <a:ext cx="9216765" cy="1037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TAHU BAGAIMANA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Pemecahan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Penerapan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Tindakan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699105" y="1505857"/>
            <a:ext cx="1306313" cy="642257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688218" y="3236698"/>
            <a:ext cx="1306313" cy="642257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99105" y="4918545"/>
            <a:ext cx="1306313" cy="642257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2095"/>
            <a:ext cx="9719787" cy="907191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HAKIKAT PENGETAHUAN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66568" y="2267857"/>
            <a:ext cx="5265846" cy="4172858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latin typeface="Arial"/>
                <a:cs typeface="Arial"/>
              </a:rPr>
              <a:t>Idealisme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berasal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dari</a:t>
            </a:r>
            <a:r>
              <a:rPr lang="en-US" sz="3600" dirty="0">
                <a:latin typeface="Arial"/>
                <a:cs typeface="Arial"/>
              </a:rPr>
              <a:t> kata ide yang </a:t>
            </a:r>
            <a:r>
              <a:rPr lang="en-US" sz="3600" dirty="0" err="1">
                <a:latin typeface="Arial"/>
                <a:cs typeface="Arial"/>
              </a:rPr>
              <a:t>artinya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adalah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dunia</a:t>
            </a:r>
            <a:r>
              <a:rPr lang="en-US" sz="3600" dirty="0">
                <a:latin typeface="Arial"/>
                <a:cs typeface="Arial"/>
              </a:rPr>
              <a:t> di </a:t>
            </a:r>
            <a:r>
              <a:rPr lang="en-US" sz="3600" dirty="0" err="1">
                <a:latin typeface="Arial"/>
                <a:cs typeface="Arial"/>
              </a:rPr>
              <a:t>dalam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jiwa</a:t>
            </a:r>
            <a:r>
              <a:rPr lang="en-US" sz="3600" dirty="0">
                <a:latin typeface="Arial"/>
                <a:cs typeface="Arial"/>
              </a:rPr>
              <a:t> (Plato</a:t>
            </a:r>
            <a:r>
              <a:rPr lang="en-US" sz="3600" dirty="0" smtClean="0">
                <a:latin typeface="Arial"/>
                <a:cs typeface="Arial"/>
              </a:rPr>
              <a:t>).</a:t>
            </a:r>
            <a:endParaRPr lang="en-US" sz="3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Pengetahuan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adalah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 proses-proses mental </a:t>
            </a:r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pskikologis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bersifat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/>
                <a:cs typeface="Arial"/>
              </a:rPr>
              <a:t>subjektif</a:t>
            </a:r>
            <a:r>
              <a:rPr lang="en-US" sz="3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3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2390" y="1408508"/>
            <a:ext cx="9719787" cy="61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Idealisme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95" y="2267857"/>
            <a:ext cx="3855282" cy="3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2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539990" y="1396999"/>
            <a:ext cx="5338419" cy="4172858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Pengetahuan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adalah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gambaran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subjektif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tentang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kenyataan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Pengetahuan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tidak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memberikan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gambaran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kenyataan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sebenarnya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ada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luar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pikiran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manusia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09" y="1723571"/>
            <a:ext cx="4355054" cy="32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2095"/>
            <a:ext cx="9719787" cy="997905"/>
          </a:xfrm>
        </p:spPr>
        <p:txBody>
          <a:bodyPr/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Empirisisme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966" y="1556054"/>
            <a:ext cx="4648976" cy="4484056"/>
          </a:xfrm>
        </p:spPr>
        <p:txBody>
          <a:bodyPr>
            <a:normAutofit fontScale="92500"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adalah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pengalaman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Menurut</a:t>
            </a:r>
            <a:r>
              <a:rPr lang="en-US" sz="3600" dirty="0" smtClean="0">
                <a:latin typeface="Arial"/>
                <a:cs typeface="Arial"/>
              </a:rPr>
              <a:t> David Hume (1711 – 1776), </a:t>
            </a:r>
            <a:r>
              <a:rPr lang="en-US" sz="3600" dirty="0" err="1" smtClean="0">
                <a:latin typeface="Arial"/>
                <a:cs typeface="Arial"/>
              </a:rPr>
              <a:t>ukuran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terakhir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dari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kenyataan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adalah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pengalaman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12" y="1556054"/>
            <a:ext cx="3848941" cy="42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3. </a:t>
            </a:r>
            <a:r>
              <a:rPr lang="en-US" b="1" dirty="0" err="1" smtClean="0">
                <a:solidFill>
                  <a:srgbClr val="000000"/>
                </a:solidFill>
              </a:rPr>
              <a:t>Pragmatisme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542" y="1995714"/>
            <a:ext cx="4871235" cy="3791857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Hakikat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terletak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manfaat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praktisnya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kehidupan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Pengetahuan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adalah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sarana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perbuatan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0" y="2280556"/>
            <a:ext cx="4076632" cy="28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2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8" y="1106713"/>
            <a:ext cx="5225253" cy="5098143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err="1" smtClean="0">
                <a:latin typeface="Arial"/>
                <a:cs typeface="Arial"/>
              </a:rPr>
              <a:t>Menurut</a:t>
            </a:r>
            <a:r>
              <a:rPr lang="en-US" sz="3500" dirty="0" smtClean="0">
                <a:latin typeface="Arial"/>
                <a:cs typeface="Arial"/>
              </a:rPr>
              <a:t> John Dewey (1859 – 1952) , </a:t>
            </a:r>
            <a:r>
              <a:rPr lang="en-US" sz="3500" dirty="0" err="1" smtClean="0">
                <a:latin typeface="Arial"/>
                <a:cs typeface="Arial"/>
              </a:rPr>
              <a:t>tidak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perlu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mempermasalahkan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kebenaran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dari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suatu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pengetahuan</a:t>
            </a:r>
            <a:r>
              <a:rPr lang="en-US" sz="3500" dirty="0" smtClean="0">
                <a:latin typeface="Arial"/>
                <a:cs typeface="Arial"/>
              </a:rPr>
              <a:t>, </a:t>
            </a:r>
            <a:r>
              <a:rPr lang="en-US" sz="3500" dirty="0" err="1" smtClean="0">
                <a:latin typeface="Arial"/>
                <a:cs typeface="Arial"/>
              </a:rPr>
              <a:t>tetapi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penting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adalah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sejauh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mana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pengetahuan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tersebut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mampu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memecahkan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masalah</a:t>
            </a:r>
            <a:r>
              <a:rPr lang="en-US" sz="3500" dirty="0" smtClean="0">
                <a:latin typeface="Arial"/>
                <a:cs typeface="Arial"/>
              </a:rPr>
              <a:t> yang </a:t>
            </a:r>
            <a:r>
              <a:rPr lang="en-US" sz="3500" dirty="0" err="1" smtClean="0">
                <a:latin typeface="Arial"/>
                <a:cs typeface="Arial"/>
              </a:rPr>
              <a:t>dihadapi</a:t>
            </a:r>
            <a:r>
              <a:rPr lang="en-US" sz="3500" dirty="0" smtClean="0">
                <a:latin typeface="Arial"/>
                <a:cs typeface="Arial"/>
              </a:rPr>
              <a:t> </a:t>
            </a:r>
            <a:r>
              <a:rPr lang="en-US" sz="3500" dirty="0" err="1" smtClean="0">
                <a:latin typeface="Arial"/>
                <a:cs typeface="Arial"/>
              </a:rPr>
              <a:t>masyarakat</a:t>
            </a:r>
            <a:r>
              <a:rPr lang="en-US" sz="3500" dirty="0" smtClean="0">
                <a:latin typeface="Arial"/>
                <a:cs typeface="Arial"/>
              </a:rPr>
              <a:t>.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204" y="1106713"/>
            <a:ext cx="3369288" cy="46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72095"/>
            <a:ext cx="9719787" cy="907191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PENGETAHUAN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2521857"/>
            <a:ext cx="6154866" cy="3755572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M</a:t>
            </a:r>
            <a:r>
              <a:rPr lang="en-US" sz="3600" dirty="0" err="1" smtClean="0">
                <a:latin typeface="Arial"/>
                <a:cs typeface="Arial"/>
              </a:rPr>
              <a:t>anusia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memperoleh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pengetahuan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melalui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inderawi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Jhon</a:t>
            </a:r>
            <a:r>
              <a:rPr lang="en-US" sz="3600" dirty="0" smtClean="0">
                <a:latin typeface="Arial"/>
                <a:cs typeface="Arial"/>
              </a:rPr>
              <a:t> Locke </a:t>
            </a:r>
            <a:r>
              <a:rPr lang="en-US" sz="3600" dirty="0">
                <a:latin typeface="Arial"/>
                <a:cs typeface="Arial"/>
              </a:rPr>
              <a:t>(1632-1704), </a:t>
            </a:r>
            <a:r>
              <a:rPr lang="en-US" sz="3600" dirty="0" err="1" smtClean="0">
                <a:latin typeface="Arial"/>
                <a:cs typeface="Arial"/>
              </a:rPr>
              <a:t>mengemukakan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teori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tabularasa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990" y="1759856"/>
            <a:ext cx="9719787" cy="56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Empirisisme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56" y="2325961"/>
            <a:ext cx="3343682" cy="33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8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000000"/>
                </a:solidFill>
              </a:rPr>
              <a:t>Kelemahan</a:t>
            </a:r>
            <a:r>
              <a:rPr lang="en-US" b="1" dirty="0" smtClean="0">
                <a:solidFill>
                  <a:srgbClr val="000000"/>
                </a:solidFill>
              </a:rPr>
              <a:t>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0" y="1814287"/>
            <a:ext cx="9719787" cy="380999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Harus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suatu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kerangka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pemikiran</a:t>
            </a:r>
            <a:r>
              <a:rPr lang="en-US" sz="3600" dirty="0" smtClean="0">
                <a:latin typeface="Arial"/>
                <a:cs typeface="Arial"/>
              </a:rPr>
              <a:t> yang </a:t>
            </a:r>
            <a:r>
              <a:rPr lang="en-US" sz="3600" dirty="0" err="1" smtClean="0">
                <a:latin typeface="Arial"/>
                <a:cs typeface="Arial"/>
              </a:rPr>
              <a:t>memberi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latar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belakang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mengapa</a:t>
            </a:r>
            <a:r>
              <a:rPr lang="en-US" sz="3600" dirty="0" smtClean="0">
                <a:latin typeface="Arial"/>
                <a:cs typeface="Arial"/>
              </a:rPr>
              <a:t> X </a:t>
            </a:r>
            <a:r>
              <a:rPr lang="en-US" sz="3600" dirty="0" err="1" smtClean="0">
                <a:latin typeface="Arial"/>
                <a:cs typeface="Arial"/>
              </a:rPr>
              <a:t>mempunyai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hubungan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dengan</a:t>
            </a:r>
            <a:r>
              <a:rPr lang="en-US" sz="3600" dirty="0" smtClean="0">
                <a:latin typeface="Arial"/>
                <a:cs typeface="Arial"/>
              </a:rPr>
              <a:t> Y, </a:t>
            </a:r>
            <a:r>
              <a:rPr lang="en-US" sz="3600" dirty="0" err="1" smtClean="0">
                <a:latin typeface="Arial"/>
                <a:cs typeface="Arial"/>
              </a:rPr>
              <a:t>sebab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jika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tidak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err="1" smtClean="0">
                <a:latin typeface="Arial"/>
                <a:cs typeface="Arial"/>
              </a:rPr>
              <a:t>maka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pada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hakikatnya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semua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fakta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dunia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fisik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bisa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saja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dihubungkan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dalam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kaitan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kausalitas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631</Words>
  <Application>Microsoft Macintosh PowerPoint</Application>
  <PresentationFormat>Custom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EPISTEMOLOGI PENGETAHUAN</vt:lpstr>
      <vt:lpstr>DASAR EPISTEMOLOGI</vt:lpstr>
      <vt:lpstr>HAKIKAT PENGETAHUAN</vt:lpstr>
      <vt:lpstr>PowerPoint Presentation</vt:lpstr>
      <vt:lpstr>2. Empirisisme</vt:lpstr>
      <vt:lpstr>3. Pragmatisme</vt:lpstr>
      <vt:lpstr>PowerPoint Presentation</vt:lpstr>
      <vt:lpstr>SUMBER PENGETAHUAN</vt:lpstr>
      <vt:lpstr>Kelemahan 1</vt:lpstr>
      <vt:lpstr>Kelemahan 2</vt:lpstr>
      <vt:lpstr>2. Rasionalisme</vt:lpstr>
      <vt:lpstr>PowerPoint Presentation</vt:lpstr>
      <vt:lpstr>PowerPoint Presentation</vt:lpstr>
      <vt:lpstr>Kelemahan 1 </vt:lpstr>
      <vt:lpstr>Kelemahan 2</vt:lpstr>
      <vt:lpstr>Kelemahan 3 </vt:lpstr>
      <vt:lpstr>SINTESIS</vt:lpstr>
      <vt:lpstr>MACAM-MACAM PENGETAHUAN (Keraf dan Dua, 2001)</vt:lpstr>
      <vt:lpstr>TAHU BAHWA</vt:lpstr>
      <vt:lpstr>TAHU MENGAPA</vt:lpstr>
      <vt:lpstr>TAHU BAGAIMANA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dadang h. purnama</dc:creator>
  <cp:lastModifiedBy>dadang h. purnama</cp:lastModifiedBy>
  <cp:revision>129</cp:revision>
  <dcterms:created xsi:type="dcterms:W3CDTF">2014-10-17T21:30:05Z</dcterms:created>
  <dcterms:modified xsi:type="dcterms:W3CDTF">2014-11-01T09:38:06Z</dcterms:modified>
</cp:coreProperties>
</file>