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74" r:id="rId3"/>
    <p:sldId id="267" r:id="rId4"/>
    <p:sldId id="268" r:id="rId5"/>
    <p:sldId id="269" r:id="rId6"/>
    <p:sldId id="270" r:id="rId7"/>
    <p:sldId id="271" r:id="rId8"/>
    <p:sldId id="272" r:id="rId9"/>
    <p:sldId id="273" r:id="rId10"/>
    <p:sldId id="259" r:id="rId11"/>
    <p:sldId id="257" r:id="rId12"/>
    <p:sldId id="258" r:id="rId13"/>
    <p:sldId id="260" r:id="rId14"/>
    <p:sldId id="261" r:id="rId15"/>
    <p:sldId id="262" r:id="rId16"/>
    <p:sldId id="263" r:id="rId17"/>
    <p:sldId id="264" r:id="rId18"/>
    <p:sldId id="265" r:id="rId19"/>
    <p:sldId id="266" r:id="rId2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A095B10C-B1D4-4AB4-8259-400A5284E117}" type="datetimeFigureOut">
              <a:rPr lang="id-ID" smtClean="0"/>
              <a:t>11/11/2013</a:t>
            </a:fld>
            <a:endParaRPr lang="id-ID"/>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28BDA38-2D2A-4BE0-B80E-534ADEAB3F6F}" type="slidenum">
              <a:rPr lang="id-ID" smtClean="0"/>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634CC96B-B616-4041-9C30-852B89ACC44E}" type="datetimeFigureOut">
              <a:rPr lang="id-ID" smtClean="0"/>
              <a:pPr/>
              <a:t>11/11/2013</a:t>
            </a:fld>
            <a:endParaRPr lang="id-ID"/>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88762F71-6C2C-4FAA-9C8F-E2901BA8B438}"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smtClean="0"/>
              <a:t> </a:t>
            </a:r>
            <a:endParaRPr lang="id-ID" dirty="0"/>
          </a:p>
        </p:txBody>
      </p:sp>
      <p:sp>
        <p:nvSpPr>
          <p:cNvPr id="4" name="Slide Number Placeholder 3"/>
          <p:cNvSpPr>
            <a:spLocks noGrp="1"/>
          </p:cNvSpPr>
          <p:nvPr>
            <p:ph type="sldNum" sz="quarter" idx="10"/>
          </p:nvPr>
        </p:nvSpPr>
        <p:spPr/>
        <p:txBody>
          <a:bodyPr/>
          <a:lstStyle/>
          <a:p>
            <a:fld id="{88762F71-6C2C-4FAA-9C8F-E2901BA8B438}" type="slidenum">
              <a:rPr lang="id-ID" smtClean="0"/>
              <a:pPr/>
              <a:t>13</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INTEGRITY CONSTRAINTS</a:t>
            </a:r>
            <a:endParaRPr lang="id-ID" dirty="0"/>
          </a:p>
        </p:txBody>
      </p:sp>
      <p:sp>
        <p:nvSpPr>
          <p:cNvPr id="3" name="Subtitle 2"/>
          <p:cNvSpPr>
            <a:spLocks noGrp="1"/>
          </p:cNvSpPr>
          <p:nvPr>
            <p:ph type="subTitle" idx="1"/>
          </p:nvPr>
        </p:nvSpPr>
        <p:spPr/>
        <p:txBody>
          <a:bodyPr/>
          <a:lstStyle/>
          <a:p>
            <a:r>
              <a:rPr lang="id-ID" dirty="0" smtClean="0"/>
              <a:t>Database System Concepts, Second Edition, Chapter 5, page 149</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Materi</a:t>
            </a:r>
            <a:endParaRPr lang="id-ID" dirty="0"/>
          </a:p>
        </p:txBody>
      </p:sp>
      <p:sp>
        <p:nvSpPr>
          <p:cNvPr id="3" name="Content Placeholder 2"/>
          <p:cNvSpPr>
            <a:spLocks noGrp="1"/>
          </p:cNvSpPr>
          <p:nvPr>
            <p:ph idx="1"/>
          </p:nvPr>
        </p:nvSpPr>
        <p:spPr/>
        <p:txBody>
          <a:bodyPr/>
          <a:lstStyle/>
          <a:p>
            <a:r>
              <a:rPr lang="id-ID" dirty="0" smtClean="0"/>
              <a:t>Domain Constraints.</a:t>
            </a:r>
          </a:p>
          <a:p>
            <a:r>
              <a:rPr lang="id-ID" dirty="0" smtClean="0"/>
              <a:t>Referential Integrity.</a:t>
            </a:r>
          </a:p>
          <a:p>
            <a:r>
              <a:rPr lang="id-ID" dirty="0" smtClean="0"/>
              <a:t>Functional dependencies.</a:t>
            </a:r>
          </a:p>
          <a:p>
            <a:r>
              <a:rPr lang="id-ID" dirty="0" smtClean="0"/>
              <a:t>Assertions.</a:t>
            </a:r>
          </a:p>
          <a:p>
            <a:r>
              <a:rPr lang="id-ID" dirty="0" smtClean="0"/>
              <a:t>Triggers.</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INTEGRITY CONSTRAINTS</a:t>
            </a:r>
            <a:endParaRPr lang="id-ID" dirty="0"/>
          </a:p>
        </p:txBody>
      </p:sp>
      <p:sp>
        <p:nvSpPr>
          <p:cNvPr id="3" name="Content Placeholder 2"/>
          <p:cNvSpPr>
            <a:spLocks noGrp="1"/>
          </p:cNvSpPr>
          <p:nvPr>
            <p:ph idx="1"/>
          </p:nvPr>
        </p:nvSpPr>
        <p:spPr/>
        <p:txBody>
          <a:bodyPr/>
          <a:lstStyle/>
          <a:p>
            <a:r>
              <a:rPr lang="id-ID" dirty="0" smtClean="0"/>
              <a:t>... Provide a means of ensuring that changes made to the database by authorized users do not result in a loss of data consistency. Thus, integrity constraints guard against accidental damage to the database.</a:t>
            </a:r>
          </a:p>
          <a:p>
            <a:r>
              <a:rPr lang="id-ID" dirty="0" smtClean="0"/>
              <a:t>We have already seen a form of integrity constraint for the E-R model. These constraints were in the form of ...</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t>
            </a:r>
            <a:endParaRPr lang="id-ID" dirty="0"/>
          </a:p>
        </p:txBody>
      </p:sp>
      <p:sp>
        <p:nvSpPr>
          <p:cNvPr id="3" name="Content Placeholder 2"/>
          <p:cNvSpPr>
            <a:spLocks noGrp="1"/>
          </p:cNvSpPr>
          <p:nvPr>
            <p:ph idx="1"/>
          </p:nvPr>
        </p:nvSpPr>
        <p:spPr/>
        <p:txBody>
          <a:bodyPr>
            <a:normAutofit fontScale="92500"/>
          </a:bodyPr>
          <a:lstStyle/>
          <a:p>
            <a:r>
              <a:rPr lang="id-ID" b="1" dirty="0" smtClean="0"/>
              <a:t>Key declaration </a:t>
            </a:r>
            <a:r>
              <a:rPr lang="id-ID" dirty="0" smtClean="0"/>
              <a:t>– the stipulation that certain attributes form a candidate ke for a given entity set. The set of legal insertions and updates are constrained to those that do not create two entities with the same value on a candidate key.</a:t>
            </a:r>
          </a:p>
          <a:p>
            <a:r>
              <a:rPr lang="id-ID" b="1" dirty="0" smtClean="0"/>
              <a:t>Form of a relationship </a:t>
            </a:r>
            <a:r>
              <a:rPr lang="id-ID" dirty="0" smtClean="0"/>
              <a:t>– many to many, one to many, one to one, or one to many relationship restrics to set of legal relationship among entities of a collection of entity sets.</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 general,</a:t>
            </a:r>
            <a:endParaRPr lang="id-ID" dirty="0"/>
          </a:p>
        </p:txBody>
      </p:sp>
      <p:sp>
        <p:nvSpPr>
          <p:cNvPr id="3" name="Content Placeholder 2"/>
          <p:cNvSpPr>
            <a:spLocks noGrp="1"/>
          </p:cNvSpPr>
          <p:nvPr>
            <p:ph idx="1"/>
          </p:nvPr>
        </p:nvSpPr>
        <p:spPr/>
        <p:txBody>
          <a:bodyPr>
            <a:normAutofit lnSpcReduction="10000"/>
          </a:bodyPr>
          <a:lstStyle/>
          <a:p>
            <a:r>
              <a:rPr lang="id-ID" dirty="0" smtClean="0"/>
              <a:t>An integrity constraint can be an arbitrary predicate pertaining to the database. However, arbitrary predicates may be costly to test. Thus we usually limit ourselves to integrity constraints that can be tested with minimal overhead.</a:t>
            </a:r>
          </a:p>
          <a:p>
            <a:r>
              <a:rPr lang="id-ID" dirty="0" smtClean="0"/>
              <a:t>DOMAIN CONSTRAINT – A domain of possible values must be associated with every attributes.</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How such</a:t>
            </a:r>
            <a:endParaRPr lang="id-ID" dirty="0"/>
          </a:p>
        </p:txBody>
      </p:sp>
      <p:sp>
        <p:nvSpPr>
          <p:cNvPr id="3" name="Content Placeholder 2"/>
          <p:cNvSpPr>
            <a:spLocks noGrp="1"/>
          </p:cNvSpPr>
          <p:nvPr>
            <p:ph idx="1"/>
          </p:nvPr>
        </p:nvSpPr>
        <p:spPr/>
        <p:txBody>
          <a:bodyPr/>
          <a:lstStyle/>
          <a:p>
            <a:r>
              <a:rPr lang="id-ID" dirty="0" smtClean="0"/>
              <a:t>Constraints are specified in the SQL (Structured Query Language) DDL (Data Definition Language).</a:t>
            </a:r>
          </a:p>
          <a:p>
            <a:r>
              <a:rPr lang="id-ID" b="1" dirty="0" smtClean="0"/>
              <a:t>Domain constraints </a:t>
            </a:r>
            <a:r>
              <a:rPr lang="id-ID" dirty="0" smtClean="0"/>
              <a:t>are the most elementary form of integrity constraint. They are tested easily by the system whenever a new data item is entered into the database.</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Domain types</a:t>
            </a:r>
            <a:endParaRPr lang="id-ID" dirty="0"/>
          </a:p>
        </p:txBody>
      </p:sp>
      <p:sp>
        <p:nvSpPr>
          <p:cNvPr id="3" name="Content Placeholder 2"/>
          <p:cNvSpPr>
            <a:spLocks noGrp="1"/>
          </p:cNvSpPr>
          <p:nvPr>
            <p:ph idx="1"/>
          </p:nvPr>
        </p:nvSpPr>
        <p:spPr/>
        <p:txBody>
          <a:bodyPr/>
          <a:lstStyle/>
          <a:p>
            <a:r>
              <a:rPr lang="id-ID" dirty="0" smtClean="0"/>
              <a:t>It is possible for several attributes to have the same domain.</a:t>
            </a:r>
          </a:p>
          <a:p>
            <a:r>
              <a:rPr lang="id-ID" dirty="0" smtClean="0"/>
              <a:t>For example, the attibutes customer-name and employee-name might have the same domain, the set of all person names.</a:t>
            </a:r>
          </a:p>
          <a:p>
            <a:r>
              <a:rPr lang="id-ID" dirty="0" smtClean="0"/>
              <a:t>However, the domains of balance and branch-name certaintly ought to be distinct.</a:t>
            </a:r>
          </a:p>
          <a:p>
            <a:r>
              <a:rPr lang="id-ID" dirty="0" smtClean="0"/>
              <a:t>It is perhaps less clear whether ...</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Customer-name and ...</a:t>
            </a:r>
            <a:endParaRPr lang="id-ID" dirty="0"/>
          </a:p>
        </p:txBody>
      </p:sp>
      <p:sp>
        <p:nvSpPr>
          <p:cNvPr id="3" name="Content Placeholder 2"/>
          <p:cNvSpPr>
            <a:spLocks noGrp="1"/>
          </p:cNvSpPr>
          <p:nvPr>
            <p:ph idx="1"/>
          </p:nvPr>
        </p:nvSpPr>
        <p:spPr/>
        <p:txBody>
          <a:bodyPr>
            <a:normAutofit fontScale="92500"/>
          </a:bodyPr>
          <a:lstStyle/>
          <a:p>
            <a:r>
              <a:rPr lang="id-ID" dirty="0" smtClean="0"/>
              <a:t>Branch-name should have the same domain. At the implementation level, both customer-names and branch names are character strings.</a:t>
            </a:r>
          </a:p>
          <a:p>
            <a:r>
              <a:rPr lang="id-ID" dirty="0" smtClean="0"/>
              <a:t>However, we would normally not consider the query “Find all customers who have the same name as a branch” to be a meaningful query.</a:t>
            </a:r>
          </a:p>
          <a:p>
            <a:r>
              <a:rPr lang="id-ID" dirty="0" smtClean="0"/>
              <a:t>Thus, if we view the database at the conceptual rather than physical level, customer-name and branch-name should have distinct domains.</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We can see that</a:t>
            </a:r>
            <a:endParaRPr lang="id-ID" dirty="0"/>
          </a:p>
        </p:txBody>
      </p:sp>
      <p:sp>
        <p:nvSpPr>
          <p:cNvPr id="3" name="Content Placeholder 2"/>
          <p:cNvSpPr>
            <a:spLocks noGrp="1"/>
          </p:cNvSpPr>
          <p:nvPr>
            <p:ph idx="1"/>
          </p:nvPr>
        </p:nvSpPr>
        <p:spPr/>
        <p:txBody>
          <a:bodyPr/>
          <a:lstStyle/>
          <a:p>
            <a:r>
              <a:rPr lang="id-ID" dirty="0" smtClean="0"/>
              <a:t>A proper definition of domain constraints not only allows us to test values inserted in the database but also permits us to test queries to ensure that the comparisons made make sense.</a:t>
            </a:r>
          </a:p>
          <a:p>
            <a:r>
              <a:rPr lang="id-ID" dirty="0" smtClean="0"/>
              <a:t>The principle behind attribute domains is similar to that behind typing of variable in programming languages.</a:t>
            </a:r>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Strongly typed programming languages</a:t>
            </a:r>
            <a:endParaRPr lang="id-ID" dirty="0"/>
          </a:p>
        </p:txBody>
      </p:sp>
      <p:sp>
        <p:nvSpPr>
          <p:cNvPr id="3" name="Content Placeholder 2"/>
          <p:cNvSpPr>
            <a:spLocks noGrp="1"/>
          </p:cNvSpPr>
          <p:nvPr>
            <p:ph idx="1"/>
          </p:nvPr>
        </p:nvSpPr>
        <p:spPr/>
        <p:txBody>
          <a:bodyPr>
            <a:normAutofit lnSpcReduction="10000"/>
          </a:bodyPr>
          <a:lstStyle/>
          <a:p>
            <a:r>
              <a:rPr lang="id-ID" dirty="0" smtClean="0"/>
              <a:t>Allow the compiler to check the program in greater detail.</a:t>
            </a:r>
          </a:p>
          <a:p>
            <a:r>
              <a:rPr lang="id-ID" dirty="0" smtClean="0"/>
              <a:t>However, strongly typed language inhibit “clever hacks” that are often required for system programming.</a:t>
            </a:r>
          </a:p>
          <a:p>
            <a:r>
              <a:rPr lang="id-ID" dirty="0" smtClean="0"/>
              <a:t>Since database systems are designed to support users who are not computer experts, the benefits of strong typing often outweigh the disadvantages.</a:t>
            </a:r>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Nevertheless,</a:t>
            </a:r>
            <a:endParaRPr lang="id-ID" dirty="0"/>
          </a:p>
        </p:txBody>
      </p:sp>
      <p:sp>
        <p:nvSpPr>
          <p:cNvPr id="3" name="Content Placeholder 2"/>
          <p:cNvSpPr>
            <a:spLocks noGrp="1"/>
          </p:cNvSpPr>
          <p:nvPr>
            <p:ph idx="1"/>
          </p:nvPr>
        </p:nvSpPr>
        <p:spPr/>
        <p:txBody>
          <a:bodyPr/>
          <a:lstStyle/>
          <a:p>
            <a:r>
              <a:rPr lang="id-ID" dirty="0" smtClean="0"/>
              <a:t>Many existing system allow only a small number of types domains. Newer systems, particularly object-oriented database system,  offer a rich set of domain types that can be extended easily.</a:t>
            </a:r>
          </a:p>
          <a:p>
            <a:r>
              <a:rPr lang="id-ID" dirty="0" smtClean="0"/>
              <a:t>Domain types in SQL</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dirty="0" smtClean="0"/>
              <a:t>Mk: Quiz sistem basis data</a:t>
            </a:r>
            <a:br>
              <a:rPr lang="id-ID" dirty="0" smtClean="0"/>
            </a:br>
            <a:r>
              <a:rPr lang="id-ID" dirty="0" smtClean="0"/>
              <a:t>dsn: mam, rasp</a:t>
            </a:r>
            <a:endParaRPr lang="id-ID" dirty="0"/>
          </a:p>
        </p:txBody>
      </p:sp>
      <p:sp>
        <p:nvSpPr>
          <p:cNvPr id="5" name="Text Placeholder 4"/>
          <p:cNvSpPr>
            <a:spLocks noGrp="1"/>
          </p:cNvSpPr>
          <p:nvPr>
            <p:ph type="body" idx="1"/>
          </p:nvPr>
        </p:nvSpPr>
        <p:spPr/>
        <p:txBody>
          <a:bodyPr/>
          <a:lstStyle/>
          <a:p>
            <a:r>
              <a:rPr lang="id-ID" dirty="0" smtClean="0"/>
              <a:t>UNIVERSITAS LAMPUNG</a:t>
            </a:r>
          </a:p>
          <a:p>
            <a:r>
              <a:rPr lang="id-ID" dirty="0" smtClean="0"/>
              <a:t>FAKULTAS TEKNIK</a:t>
            </a:r>
          </a:p>
          <a:p>
            <a:r>
              <a:rPr lang="id-ID" dirty="0" smtClean="0"/>
              <a:t>JURUSAN TEKNIK ELEKTRO</a:t>
            </a:r>
          </a:p>
          <a:p>
            <a:r>
              <a:rPr lang="id-ID" dirty="0" smtClean="0"/>
              <a:t>TAHUN AKADEMIK 2013 /2014</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[1]</a:t>
            </a:r>
            <a:endParaRPr lang="id-ID" dirty="0"/>
          </a:p>
        </p:txBody>
      </p:sp>
      <p:sp>
        <p:nvSpPr>
          <p:cNvPr id="3" name="Content Placeholder 2"/>
          <p:cNvSpPr>
            <a:spLocks noGrp="1"/>
          </p:cNvSpPr>
          <p:nvPr>
            <p:ph idx="1"/>
          </p:nvPr>
        </p:nvSpPr>
        <p:spPr/>
        <p:txBody>
          <a:bodyPr/>
          <a:lstStyle/>
          <a:p>
            <a:r>
              <a:rPr lang="id-ID" dirty="0" smtClean="0"/>
              <a:t>NBM ganjil Soal 1: Tunjukkan tipe (data base) user yg akan melakukan fungsi-fungsi berikut untuk sistem gaji di dalam sebuah universitas besar; (a) Menulis sebuah program aplikasi untuk menghasilkan dan mencetak resi; (b) Mengubah alamat di dalam data base untuk seorang karyawan yang pindah; (c) Membuat user account baru untuk petugas klerikal yang baru direkrut.</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[2]</a:t>
            </a:r>
            <a:endParaRPr lang="id-ID" dirty="0"/>
          </a:p>
        </p:txBody>
      </p:sp>
      <p:sp>
        <p:nvSpPr>
          <p:cNvPr id="3" name="Content Placeholder 2"/>
          <p:cNvSpPr>
            <a:spLocks noGrp="1"/>
          </p:cNvSpPr>
          <p:nvPr>
            <p:ph idx="1"/>
          </p:nvPr>
        </p:nvSpPr>
        <p:spPr/>
        <p:txBody>
          <a:bodyPr/>
          <a:lstStyle/>
          <a:p>
            <a:r>
              <a:rPr lang="id-ID" dirty="0" smtClean="0"/>
              <a:t>NBM genal soal 1: Pikirkanlah data base milik sebuah perusahaan televisi berbayar yang memuat nama pelanggan, alamat, kategori layanan (televisi kabel, televisi satelit, televisi protokol internet), dan informasi penagihan. Tentukanlah permission level untuk masing-masing data base user (petugas penagihan, petugas perbaikan, dan petugas customer service).</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[3]</a:t>
            </a:r>
            <a:endParaRPr lang="id-ID" dirty="0"/>
          </a:p>
        </p:txBody>
      </p:sp>
      <p:sp>
        <p:nvSpPr>
          <p:cNvPr id="3" name="Content Placeholder 2"/>
          <p:cNvSpPr>
            <a:spLocks noGrp="1"/>
          </p:cNvSpPr>
          <p:nvPr>
            <p:ph idx="1"/>
          </p:nvPr>
        </p:nvSpPr>
        <p:spPr/>
        <p:txBody>
          <a:bodyPr/>
          <a:lstStyle/>
          <a:p>
            <a:r>
              <a:rPr lang="id-ID" dirty="0" smtClean="0"/>
              <a:t>NBM ganjil soal 2: What are the main differences between a file-processing system and a data base management system?</a:t>
            </a:r>
          </a:p>
          <a:p>
            <a:r>
              <a:rPr lang="id-ID" dirty="0" smtClean="0"/>
              <a:t>NBM genap soal 2: Explain the difference between physical and logical data independence?</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[4]</a:t>
            </a:r>
            <a:endParaRPr lang="id-ID" dirty="0"/>
          </a:p>
        </p:txBody>
      </p:sp>
      <p:sp>
        <p:nvSpPr>
          <p:cNvPr id="3" name="Content Placeholder 2"/>
          <p:cNvSpPr>
            <a:spLocks noGrp="1"/>
          </p:cNvSpPr>
          <p:nvPr>
            <p:ph idx="1"/>
          </p:nvPr>
        </p:nvSpPr>
        <p:spPr>
          <a:xfrm>
            <a:off x="457200" y="1600201"/>
            <a:ext cx="8229600" cy="762000"/>
          </a:xfrm>
        </p:spPr>
        <p:txBody>
          <a:bodyPr/>
          <a:lstStyle/>
          <a:p>
            <a:r>
              <a:rPr lang="id-ID" dirty="0" smtClean="0"/>
              <a:t>NBM ganjil soal 3: </a:t>
            </a:r>
            <a:endParaRPr lang="id-ID" dirty="0"/>
          </a:p>
        </p:txBody>
      </p:sp>
      <p:pic>
        <p:nvPicPr>
          <p:cNvPr id="4" name="Picture 3" descr="soal3_gjl.jpg"/>
          <p:cNvPicPr>
            <a:picLocks noChangeAspect="1"/>
          </p:cNvPicPr>
          <p:nvPr/>
        </p:nvPicPr>
        <p:blipFill>
          <a:blip r:embed="rId2"/>
          <a:stretch>
            <a:fillRect/>
          </a:stretch>
        </p:blipFill>
        <p:spPr>
          <a:xfrm>
            <a:off x="685800" y="2642616"/>
            <a:ext cx="8001000" cy="360578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a:t>
            </a:r>
            <a:r>
              <a:rPr lang="id-ID" dirty="0" smtClean="0"/>
              <a:t>[5]</a:t>
            </a:r>
            <a:endParaRPr lang="id-ID" dirty="0"/>
          </a:p>
        </p:txBody>
      </p:sp>
      <p:sp>
        <p:nvSpPr>
          <p:cNvPr id="3" name="Content Placeholder 2"/>
          <p:cNvSpPr>
            <a:spLocks noGrp="1"/>
          </p:cNvSpPr>
          <p:nvPr>
            <p:ph idx="1"/>
          </p:nvPr>
        </p:nvSpPr>
        <p:spPr>
          <a:xfrm>
            <a:off x="457200" y="1600201"/>
            <a:ext cx="8229600" cy="1371599"/>
          </a:xfrm>
        </p:spPr>
        <p:txBody>
          <a:bodyPr/>
          <a:lstStyle/>
          <a:p>
            <a:r>
              <a:rPr lang="id-ID" dirty="0" smtClean="0"/>
              <a:t>NBM genap soal 3: Bagai </a:t>
            </a:r>
            <a:r>
              <a:rPr lang="id-ID" dirty="0" smtClean="0"/>
              <a:t>mana derajat dan kardinalitas dari relasi SUPPLIER berikut ini?</a:t>
            </a:r>
            <a:endParaRPr lang="id-ID" dirty="0"/>
          </a:p>
        </p:txBody>
      </p:sp>
      <p:pic>
        <p:nvPicPr>
          <p:cNvPr id="4" name="Picture 3" descr="uas2.jpg"/>
          <p:cNvPicPr/>
          <p:nvPr/>
        </p:nvPicPr>
        <p:blipFill>
          <a:blip r:embed="rId2"/>
          <a:stretch>
            <a:fillRect/>
          </a:stretch>
        </p:blipFill>
        <p:spPr>
          <a:xfrm>
            <a:off x="609600" y="2840318"/>
            <a:ext cx="7924800" cy="333188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a:t>
            </a:r>
            <a:r>
              <a:rPr lang="id-ID" dirty="0" smtClean="0"/>
              <a:t>[6]</a:t>
            </a:r>
            <a:endParaRPr lang="id-ID" dirty="0"/>
          </a:p>
        </p:txBody>
      </p:sp>
      <p:sp>
        <p:nvSpPr>
          <p:cNvPr id="3" name="Content Placeholder 2"/>
          <p:cNvSpPr>
            <a:spLocks noGrp="1"/>
          </p:cNvSpPr>
          <p:nvPr>
            <p:ph idx="1"/>
          </p:nvPr>
        </p:nvSpPr>
        <p:spPr/>
        <p:txBody>
          <a:bodyPr/>
          <a:lstStyle/>
          <a:p>
            <a:r>
              <a:rPr lang="id-ID" dirty="0" smtClean="0"/>
              <a:t>NBM ganjil soal </a:t>
            </a:r>
            <a:r>
              <a:rPr lang="id-ID" dirty="0" smtClean="0"/>
              <a:t>4: Construct </a:t>
            </a:r>
            <a:r>
              <a:rPr lang="id-ID" dirty="0" smtClean="0"/>
              <a:t>an E-R diagram for a university  registrar’s office. The </a:t>
            </a:r>
            <a:r>
              <a:rPr lang="id-ID" dirty="0" smtClean="0"/>
              <a:t>office </a:t>
            </a:r>
            <a:r>
              <a:rPr lang="id-ID" dirty="0" smtClean="0"/>
              <a:t>maintains data about each class, including the instructor, the enrollment, and the time and place of the class meetings. For each student-class pair, a grade is recorded</a:t>
            </a:r>
            <a:r>
              <a:rPr lang="id-ID" dirty="0" smtClean="0"/>
              <a:t>.</a:t>
            </a:r>
            <a:endParaRPr lang="id-ID"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2013 Quiz Sistem Basis Data </a:t>
            </a:r>
            <a:r>
              <a:rPr lang="id-ID" dirty="0" smtClean="0"/>
              <a:t>[7]</a:t>
            </a:r>
            <a:endParaRPr lang="id-ID" dirty="0"/>
          </a:p>
        </p:txBody>
      </p:sp>
      <p:sp>
        <p:nvSpPr>
          <p:cNvPr id="3" name="Content Placeholder 2"/>
          <p:cNvSpPr>
            <a:spLocks noGrp="1"/>
          </p:cNvSpPr>
          <p:nvPr>
            <p:ph idx="1"/>
          </p:nvPr>
        </p:nvSpPr>
        <p:spPr/>
        <p:txBody>
          <a:bodyPr/>
          <a:lstStyle/>
          <a:p>
            <a:r>
              <a:rPr lang="id-ID" dirty="0" smtClean="0"/>
              <a:t>NBM genap soal 4: </a:t>
            </a:r>
            <a:r>
              <a:rPr lang="id-ID" dirty="0" smtClean="0"/>
              <a:t>Construct an E-R diagram for </a:t>
            </a:r>
            <a:r>
              <a:rPr lang="id-ID" dirty="0" smtClean="0"/>
              <a:t>a car insurance </a:t>
            </a:r>
            <a:r>
              <a:rPr lang="id-ID" dirty="0" smtClean="0"/>
              <a:t>company with a set of customers, each of whom owns a number of </a:t>
            </a:r>
            <a:r>
              <a:rPr lang="id-ID" dirty="0" smtClean="0"/>
              <a:t>cars. </a:t>
            </a:r>
            <a:r>
              <a:rPr lang="id-ID" dirty="0" smtClean="0"/>
              <a:t>Each </a:t>
            </a:r>
            <a:r>
              <a:rPr lang="id-ID" dirty="0" smtClean="0"/>
              <a:t>car has </a:t>
            </a:r>
            <a:r>
              <a:rPr lang="id-ID" dirty="0" smtClean="0"/>
              <a:t>a number of recorded </a:t>
            </a:r>
            <a:r>
              <a:rPr lang="id-ID" dirty="0" smtClean="0"/>
              <a:t>accidents associated </a:t>
            </a:r>
            <a:r>
              <a:rPr lang="id-ID" dirty="0" smtClean="0"/>
              <a:t>with it</a:t>
            </a:r>
            <a:r>
              <a:rPr lang="id-ID" dirty="0" smtClean="0"/>
              <a:t>.</a:t>
            </a:r>
            <a:endParaRPr lang="id-ID"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907</Words>
  <Application>Microsoft Office PowerPoint</Application>
  <PresentationFormat>On-screen Show (4:3)</PresentationFormat>
  <Paragraphs>61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INTEGRITY CONSTRAINTS</vt:lpstr>
      <vt:lpstr>Mk: Quiz sistem basis data dsn: mam, rasp</vt:lpstr>
      <vt:lpstr>2013 Quiz Sistem Basis Data [1]</vt:lpstr>
      <vt:lpstr>2013 Quiz Sistem Basis Data [2]</vt:lpstr>
      <vt:lpstr>2013 Quiz Sistem Basis Data [3]</vt:lpstr>
      <vt:lpstr>2013 Quiz Sistem Basis Data [4]</vt:lpstr>
      <vt:lpstr>2013 Quiz Sistem Basis Data [5]</vt:lpstr>
      <vt:lpstr>2013 Quiz Sistem Basis Data [6]</vt:lpstr>
      <vt:lpstr>2013 Quiz Sistem Basis Data [7]</vt:lpstr>
      <vt:lpstr>Materi</vt:lpstr>
      <vt:lpstr>INTEGRITY CONSTRAINTS</vt:lpstr>
      <vt:lpstr> </vt:lpstr>
      <vt:lpstr>In general,</vt:lpstr>
      <vt:lpstr>How such</vt:lpstr>
      <vt:lpstr>Domain types</vt:lpstr>
      <vt:lpstr>... Customer-name and ...</vt:lpstr>
      <vt:lpstr>We can see that</vt:lpstr>
      <vt:lpstr>Strongly typed programming languages</vt:lpstr>
      <vt:lpstr>Nevertheless,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INTEGRITY CONSTRAINTS</dc:title>
  <dc:creator>raden</dc:creator>
  <cp:lastModifiedBy>priadi</cp:lastModifiedBy>
  <cp:revision>21</cp:revision>
  <dcterms:created xsi:type="dcterms:W3CDTF">2006-08-16T00:00:00Z</dcterms:created>
  <dcterms:modified xsi:type="dcterms:W3CDTF">2013-11-11T03:49:31Z</dcterms:modified>
</cp:coreProperties>
</file>