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2" r:id="rId3"/>
    <p:sldId id="341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3" r:id="rId22"/>
    <p:sldId id="325" r:id="rId23"/>
    <p:sldId id="327" r:id="rId24"/>
    <p:sldId id="328" r:id="rId25"/>
    <p:sldId id="329" r:id="rId26"/>
    <p:sldId id="330" r:id="rId27"/>
    <p:sldId id="331" r:id="rId28"/>
    <p:sldId id="332" r:id="rId29"/>
    <p:sldId id="340" r:id="rId30"/>
    <p:sldId id="333" r:id="rId31"/>
    <p:sldId id="334" r:id="rId32"/>
    <p:sldId id="335" r:id="rId33"/>
    <p:sldId id="336" r:id="rId34"/>
    <p:sldId id="337" r:id="rId35"/>
    <p:sldId id="338" r:id="rId36"/>
    <p:sldId id="33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6AF00"/>
    <a:srgbClr val="EBE600"/>
    <a:srgbClr val="F0F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2B5A-E98A-4E3B-B396-3D47B362BAA4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ACFE8A-4957-4C03-AAEB-CBCB34B67D51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PERGURUAN TINGGI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gm:t>
    </dgm:pt>
    <dgm:pt modelId="{7114560F-E9B7-45B3-AF90-E3CB065C8954}" type="parTrans" cxnId="{10C2C601-D487-4875-8D9A-618EF6C9D2AC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1ED0D94D-F8A2-48E8-9A63-F8B698F4D77D}" type="sibTrans" cxnId="{10C2C601-D487-4875-8D9A-618EF6C9D2AC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61AA3478-4128-4CCF-AE5A-211D2CEC362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PROGRAM STUDI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gm:t>
    </dgm:pt>
    <dgm:pt modelId="{246F2076-1D48-4584-A5E5-7EB0236E6D59}" type="parTrans" cxnId="{D3A2C4B4-2C49-4618-AB5F-339337746233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3EE0F47E-C6A4-4975-AE29-3425A29B0E31}" type="sibTrans" cxnId="{D3A2C4B4-2C49-4618-AB5F-339337746233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EC441676-3B91-4217-8E3B-E4D399A0B198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PERKULIAHAN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gm:t>
    </dgm:pt>
    <dgm:pt modelId="{A3255247-C260-44A4-B003-96D69AF2AAC6}" type="parTrans" cxnId="{731F420C-5811-4830-9CCB-4ED148AC12E0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3346CB57-B558-4A90-9DF3-015BC3F7B37B}" type="sibTrans" cxnId="{731F420C-5811-4830-9CCB-4ED148AC12E0}">
      <dgm:prSet/>
      <dgm:spPr/>
      <dgm:t>
        <a:bodyPr/>
        <a:lstStyle/>
        <a:p>
          <a:endParaRPr lang="en-US">
            <a:latin typeface="Segoe UI Light" pitchFamily="34" charset="0"/>
          </a:endParaRPr>
        </a:p>
      </dgm:t>
    </dgm:pt>
    <dgm:pt modelId="{5C1C4BB6-52B1-4F71-8958-7A174127F658}" type="pres">
      <dgm:prSet presAssocID="{3E872B5A-E98A-4E3B-B396-3D47B362BA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F28C0-C519-4929-8C0E-DF415C7466F3}" type="pres">
      <dgm:prSet presAssocID="{CDACFE8A-4957-4C03-AAEB-CBCB34B67D51}" presName="comp" presStyleCnt="0"/>
      <dgm:spPr/>
    </dgm:pt>
    <dgm:pt modelId="{2AE231EE-4B0F-43C0-A1BA-D9855AE7AB2F}" type="pres">
      <dgm:prSet presAssocID="{CDACFE8A-4957-4C03-AAEB-CBCB34B67D51}" presName="box" presStyleLbl="node1" presStyleIdx="0" presStyleCnt="3"/>
      <dgm:spPr/>
      <dgm:t>
        <a:bodyPr/>
        <a:lstStyle/>
        <a:p>
          <a:endParaRPr lang="en-US"/>
        </a:p>
      </dgm:t>
    </dgm:pt>
    <dgm:pt modelId="{99E6733A-C0CF-4164-BA18-60732DBC8224}" type="pres">
      <dgm:prSet presAssocID="{CDACFE8A-4957-4C03-AAEB-CBCB34B67D51}" presName="img" presStyleLbl="fgImgPlace1" presStyleIdx="0" presStyleCnt="3"/>
      <dgm:spPr/>
    </dgm:pt>
    <dgm:pt modelId="{EDA86D22-6217-40A7-8714-074773DD0995}" type="pres">
      <dgm:prSet presAssocID="{CDACFE8A-4957-4C03-AAEB-CBCB34B67D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AFF1-ECF7-48F8-BF1E-E9418882476F}" type="pres">
      <dgm:prSet presAssocID="{1ED0D94D-F8A2-48E8-9A63-F8B698F4D77D}" presName="spacer" presStyleCnt="0"/>
      <dgm:spPr/>
    </dgm:pt>
    <dgm:pt modelId="{2FB8BBC2-7F49-4D38-A9A3-47E2960D0E54}" type="pres">
      <dgm:prSet presAssocID="{61AA3478-4128-4CCF-AE5A-211D2CEC3623}" presName="comp" presStyleCnt="0"/>
      <dgm:spPr/>
    </dgm:pt>
    <dgm:pt modelId="{0CAED64C-F067-401E-9D18-F29B6E727358}" type="pres">
      <dgm:prSet presAssocID="{61AA3478-4128-4CCF-AE5A-211D2CEC3623}" presName="box" presStyleLbl="node1" presStyleIdx="1" presStyleCnt="3"/>
      <dgm:spPr/>
      <dgm:t>
        <a:bodyPr/>
        <a:lstStyle/>
        <a:p>
          <a:endParaRPr lang="en-US"/>
        </a:p>
      </dgm:t>
    </dgm:pt>
    <dgm:pt modelId="{895CCFF9-0886-4CA8-8E01-27628B029BCF}" type="pres">
      <dgm:prSet presAssocID="{61AA3478-4128-4CCF-AE5A-211D2CEC3623}" presName="img" presStyleLbl="fgImgPlace1" presStyleIdx="1" presStyleCnt="3"/>
      <dgm:spPr/>
    </dgm:pt>
    <dgm:pt modelId="{3A8DFB93-0C49-4311-A8CE-679FE0B709C3}" type="pres">
      <dgm:prSet presAssocID="{61AA3478-4128-4CCF-AE5A-211D2CEC362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84ED-F7E2-4072-A282-D6B81054E096}" type="pres">
      <dgm:prSet presAssocID="{3EE0F47E-C6A4-4975-AE29-3425A29B0E31}" presName="spacer" presStyleCnt="0"/>
      <dgm:spPr/>
    </dgm:pt>
    <dgm:pt modelId="{4C1BA73D-5899-439C-8CB0-A2567C977479}" type="pres">
      <dgm:prSet presAssocID="{EC441676-3B91-4217-8E3B-E4D399A0B198}" presName="comp" presStyleCnt="0"/>
      <dgm:spPr/>
    </dgm:pt>
    <dgm:pt modelId="{AA707333-2F41-4DDC-912E-177EBB96C769}" type="pres">
      <dgm:prSet presAssocID="{EC441676-3B91-4217-8E3B-E4D399A0B198}" presName="box" presStyleLbl="node1" presStyleIdx="2" presStyleCnt="3"/>
      <dgm:spPr/>
      <dgm:t>
        <a:bodyPr/>
        <a:lstStyle/>
        <a:p>
          <a:endParaRPr lang="en-US"/>
        </a:p>
      </dgm:t>
    </dgm:pt>
    <dgm:pt modelId="{FF281EB5-A2FE-4922-8CBF-1AA04ECDEE5A}" type="pres">
      <dgm:prSet presAssocID="{EC441676-3B91-4217-8E3B-E4D399A0B198}" presName="img" presStyleLbl="fgImgPlace1" presStyleIdx="2" presStyleCnt="3"/>
      <dgm:spPr/>
    </dgm:pt>
    <dgm:pt modelId="{D335F2F4-5BD8-4E07-87B9-882C06910221}" type="pres">
      <dgm:prSet presAssocID="{EC441676-3B91-4217-8E3B-E4D399A0B1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C9032-B137-43B7-8CB0-A6BAAA223C85}" type="presOf" srcId="{61AA3478-4128-4CCF-AE5A-211D2CEC3623}" destId="{3A8DFB93-0C49-4311-A8CE-679FE0B709C3}" srcOrd="1" destOrd="0" presId="urn:microsoft.com/office/officeart/2005/8/layout/vList4"/>
    <dgm:cxn modelId="{BE5A5FAA-1A6F-483B-9F48-FAC2285B3E09}" type="presOf" srcId="{CDACFE8A-4957-4C03-AAEB-CBCB34B67D51}" destId="{EDA86D22-6217-40A7-8714-074773DD0995}" srcOrd="1" destOrd="0" presId="urn:microsoft.com/office/officeart/2005/8/layout/vList4"/>
    <dgm:cxn modelId="{BFF91657-7D1E-4B19-B0AF-F19844C872C5}" type="presOf" srcId="{3E872B5A-E98A-4E3B-B396-3D47B362BAA4}" destId="{5C1C4BB6-52B1-4F71-8958-7A174127F658}" srcOrd="0" destOrd="0" presId="urn:microsoft.com/office/officeart/2005/8/layout/vList4"/>
    <dgm:cxn modelId="{1E891310-7D79-4F9A-A2E2-E1DAAFD9FC1E}" type="presOf" srcId="{EC441676-3B91-4217-8E3B-E4D399A0B198}" destId="{AA707333-2F41-4DDC-912E-177EBB96C769}" srcOrd="0" destOrd="0" presId="urn:microsoft.com/office/officeart/2005/8/layout/vList4"/>
    <dgm:cxn modelId="{731F420C-5811-4830-9CCB-4ED148AC12E0}" srcId="{3E872B5A-E98A-4E3B-B396-3D47B362BAA4}" destId="{EC441676-3B91-4217-8E3B-E4D399A0B198}" srcOrd="2" destOrd="0" parTransId="{A3255247-C260-44A4-B003-96D69AF2AAC6}" sibTransId="{3346CB57-B558-4A90-9DF3-015BC3F7B37B}"/>
    <dgm:cxn modelId="{932C1B39-1C34-4D9B-B5C0-19FF4A8AC01B}" type="presOf" srcId="{61AA3478-4128-4CCF-AE5A-211D2CEC3623}" destId="{0CAED64C-F067-401E-9D18-F29B6E727358}" srcOrd="0" destOrd="0" presId="urn:microsoft.com/office/officeart/2005/8/layout/vList4"/>
    <dgm:cxn modelId="{15B1EC36-9005-4C98-98B9-690C2C9D92AB}" type="presOf" srcId="{CDACFE8A-4957-4C03-AAEB-CBCB34B67D51}" destId="{2AE231EE-4B0F-43C0-A1BA-D9855AE7AB2F}" srcOrd="0" destOrd="0" presId="urn:microsoft.com/office/officeart/2005/8/layout/vList4"/>
    <dgm:cxn modelId="{10C2C601-D487-4875-8D9A-618EF6C9D2AC}" srcId="{3E872B5A-E98A-4E3B-B396-3D47B362BAA4}" destId="{CDACFE8A-4957-4C03-AAEB-CBCB34B67D51}" srcOrd="0" destOrd="0" parTransId="{7114560F-E9B7-45B3-AF90-E3CB065C8954}" sibTransId="{1ED0D94D-F8A2-48E8-9A63-F8B698F4D77D}"/>
    <dgm:cxn modelId="{5494E363-5FC3-4723-B77B-8801C9798E4C}" type="presOf" srcId="{EC441676-3B91-4217-8E3B-E4D399A0B198}" destId="{D335F2F4-5BD8-4E07-87B9-882C06910221}" srcOrd="1" destOrd="0" presId="urn:microsoft.com/office/officeart/2005/8/layout/vList4"/>
    <dgm:cxn modelId="{D3A2C4B4-2C49-4618-AB5F-339337746233}" srcId="{3E872B5A-E98A-4E3B-B396-3D47B362BAA4}" destId="{61AA3478-4128-4CCF-AE5A-211D2CEC3623}" srcOrd="1" destOrd="0" parTransId="{246F2076-1D48-4584-A5E5-7EB0236E6D59}" sibTransId="{3EE0F47E-C6A4-4975-AE29-3425A29B0E31}"/>
    <dgm:cxn modelId="{76598BBC-3996-48A5-A414-94DDF364B4AE}" type="presParOf" srcId="{5C1C4BB6-52B1-4F71-8958-7A174127F658}" destId="{ADBF28C0-C519-4929-8C0E-DF415C7466F3}" srcOrd="0" destOrd="0" presId="urn:microsoft.com/office/officeart/2005/8/layout/vList4"/>
    <dgm:cxn modelId="{D951BD62-7112-422B-B834-E739D53B0692}" type="presParOf" srcId="{ADBF28C0-C519-4929-8C0E-DF415C7466F3}" destId="{2AE231EE-4B0F-43C0-A1BA-D9855AE7AB2F}" srcOrd="0" destOrd="0" presId="urn:microsoft.com/office/officeart/2005/8/layout/vList4"/>
    <dgm:cxn modelId="{CBAF05B1-65B2-4B8E-BACA-432225195C4E}" type="presParOf" srcId="{ADBF28C0-C519-4929-8C0E-DF415C7466F3}" destId="{99E6733A-C0CF-4164-BA18-60732DBC8224}" srcOrd="1" destOrd="0" presId="urn:microsoft.com/office/officeart/2005/8/layout/vList4"/>
    <dgm:cxn modelId="{BF691FE9-693F-40CF-B4EA-53317DF731E3}" type="presParOf" srcId="{ADBF28C0-C519-4929-8C0E-DF415C7466F3}" destId="{EDA86D22-6217-40A7-8714-074773DD0995}" srcOrd="2" destOrd="0" presId="urn:microsoft.com/office/officeart/2005/8/layout/vList4"/>
    <dgm:cxn modelId="{E2AEB33B-F3A1-45C9-B17F-2D9998C4BE1B}" type="presParOf" srcId="{5C1C4BB6-52B1-4F71-8958-7A174127F658}" destId="{C19FAFF1-ECF7-48F8-BF1E-E9418882476F}" srcOrd="1" destOrd="0" presId="urn:microsoft.com/office/officeart/2005/8/layout/vList4"/>
    <dgm:cxn modelId="{330D155E-2E48-4F0E-B676-C42B6764C27B}" type="presParOf" srcId="{5C1C4BB6-52B1-4F71-8958-7A174127F658}" destId="{2FB8BBC2-7F49-4D38-A9A3-47E2960D0E54}" srcOrd="2" destOrd="0" presId="urn:microsoft.com/office/officeart/2005/8/layout/vList4"/>
    <dgm:cxn modelId="{93260AE0-BD31-4F41-A546-C4DE3365B0AE}" type="presParOf" srcId="{2FB8BBC2-7F49-4D38-A9A3-47E2960D0E54}" destId="{0CAED64C-F067-401E-9D18-F29B6E727358}" srcOrd="0" destOrd="0" presId="urn:microsoft.com/office/officeart/2005/8/layout/vList4"/>
    <dgm:cxn modelId="{3F39AFEC-AEA0-431F-A536-CDF017E96328}" type="presParOf" srcId="{2FB8BBC2-7F49-4D38-A9A3-47E2960D0E54}" destId="{895CCFF9-0886-4CA8-8E01-27628B029BCF}" srcOrd="1" destOrd="0" presId="urn:microsoft.com/office/officeart/2005/8/layout/vList4"/>
    <dgm:cxn modelId="{D7EA6831-4520-479E-A6D1-4BE3120172B8}" type="presParOf" srcId="{2FB8BBC2-7F49-4D38-A9A3-47E2960D0E54}" destId="{3A8DFB93-0C49-4311-A8CE-679FE0B709C3}" srcOrd="2" destOrd="0" presId="urn:microsoft.com/office/officeart/2005/8/layout/vList4"/>
    <dgm:cxn modelId="{C4AD46B6-9079-4E8E-A715-ABA06AED02A7}" type="presParOf" srcId="{5C1C4BB6-52B1-4F71-8958-7A174127F658}" destId="{924384ED-F7E2-4072-A282-D6B81054E096}" srcOrd="3" destOrd="0" presId="urn:microsoft.com/office/officeart/2005/8/layout/vList4"/>
    <dgm:cxn modelId="{BB6747BC-5F09-4F53-9F23-B7A7F94860F0}" type="presParOf" srcId="{5C1C4BB6-52B1-4F71-8958-7A174127F658}" destId="{4C1BA73D-5899-439C-8CB0-A2567C977479}" srcOrd="4" destOrd="0" presId="urn:microsoft.com/office/officeart/2005/8/layout/vList4"/>
    <dgm:cxn modelId="{F2F9D99D-AE3F-46A7-AB89-A377DF40C443}" type="presParOf" srcId="{4C1BA73D-5899-439C-8CB0-A2567C977479}" destId="{AA707333-2F41-4DDC-912E-177EBB96C769}" srcOrd="0" destOrd="0" presId="urn:microsoft.com/office/officeart/2005/8/layout/vList4"/>
    <dgm:cxn modelId="{70E2AD8F-F328-4B83-BD2E-37EEEB1FA883}" type="presParOf" srcId="{4C1BA73D-5899-439C-8CB0-A2567C977479}" destId="{FF281EB5-A2FE-4922-8CBF-1AA04ECDEE5A}" srcOrd="1" destOrd="0" presId="urn:microsoft.com/office/officeart/2005/8/layout/vList4"/>
    <dgm:cxn modelId="{AE45F313-4842-42F8-9E3C-A8B985F6D221}" type="presParOf" srcId="{4C1BA73D-5899-439C-8CB0-A2567C977479}" destId="{D335F2F4-5BD8-4E07-87B9-882C069102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31EE-4B0F-43C0-A1BA-D9855AE7AB2F}">
      <dsp:nvSpPr>
        <dsp:cNvPr id="0" name=""/>
        <dsp:cNvSpPr/>
      </dsp:nvSpPr>
      <dsp:spPr>
        <a:xfrm>
          <a:off x="0" y="0"/>
          <a:ext cx="7315200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PERGURUAN TINGGI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sp:txBody>
      <dsp:txXfrm>
        <a:off x="1590039" y="0"/>
        <a:ext cx="5725159" cy="1269999"/>
      </dsp:txXfrm>
    </dsp:sp>
    <dsp:sp modelId="{99E6733A-C0CF-4164-BA18-60732DBC8224}">
      <dsp:nvSpPr>
        <dsp:cNvPr id="0" name=""/>
        <dsp:cNvSpPr/>
      </dsp:nvSpPr>
      <dsp:spPr>
        <a:xfrm>
          <a:off x="126999" y="126999"/>
          <a:ext cx="146304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AED64C-F067-401E-9D18-F29B6E727358}">
      <dsp:nvSpPr>
        <dsp:cNvPr id="0" name=""/>
        <dsp:cNvSpPr/>
      </dsp:nvSpPr>
      <dsp:spPr>
        <a:xfrm>
          <a:off x="0" y="1396999"/>
          <a:ext cx="7315200" cy="12699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PROGRAM STUDI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sp:txBody>
      <dsp:txXfrm>
        <a:off x="1590039" y="1396999"/>
        <a:ext cx="5725159" cy="1269999"/>
      </dsp:txXfrm>
    </dsp:sp>
    <dsp:sp modelId="{895CCFF9-0886-4CA8-8E01-27628B029BCF}">
      <dsp:nvSpPr>
        <dsp:cNvPr id="0" name=""/>
        <dsp:cNvSpPr/>
      </dsp:nvSpPr>
      <dsp:spPr>
        <a:xfrm>
          <a:off x="126999" y="1523999"/>
          <a:ext cx="146304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707333-2F41-4DDC-912E-177EBB96C769}">
      <dsp:nvSpPr>
        <dsp:cNvPr id="0" name=""/>
        <dsp:cNvSpPr/>
      </dsp:nvSpPr>
      <dsp:spPr>
        <a:xfrm>
          <a:off x="0" y="2793999"/>
          <a:ext cx="7315200" cy="12699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rPr>
            <a:t>CAPAIAN PEMBELAJARAN TINGKAT PERKULIAHAN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Light" pitchFamily="34" charset="0"/>
          </a:endParaRPr>
        </a:p>
      </dsp:txBody>
      <dsp:txXfrm>
        <a:off x="1590039" y="2793999"/>
        <a:ext cx="5725159" cy="1269999"/>
      </dsp:txXfrm>
    </dsp:sp>
    <dsp:sp modelId="{FF281EB5-A2FE-4922-8CBF-1AA04ECDEE5A}">
      <dsp:nvSpPr>
        <dsp:cNvPr id="0" name=""/>
        <dsp:cNvSpPr/>
      </dsp:nvSpPr>
      <dsp:spPr>
        <a:xfrm>
          <a:off x="126999" y="2920999"/>
          <a:ext cx="146304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9D46-CC7B-4DCF-915E-1793A2020492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74D5-949F-479F-B209-9756F90DA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B4238-13AD-4F00-9C91-884903FE9FB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C18111-AD9B-422A-88CF-8183134BB405}" type="slidenum">
              <a:rPr lang="en-US" smtClean="0"/>
              <a:pPr eaLnBrk="1" hangingPunct="1">
                <a:defRPr/>
              </a:pPr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974D5-949F-479F-B209-9756F90DA6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4129" y="0"/>
            <a:ext cx="1618129" cy="6858000"/>
            <a:chOff x="-94129" y="0"/>
            <a:chExt cx="1618129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524000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94129" y="651108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Segoe UI Light" pitchFamily="34" charset="0"/>
                </a:rPr>
                <a:t>@R</a:t>
              </a:r>
              <a:endParaRPr lang="en-US" sz="1400" dirty="0">
                <a:solidFill>
                  <a:srgbClr val="FFFF00"/>
                </a:solidFill>
                <a:latin typeface="Segoe UI Light" pitchFamily="34" charset="0"/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 rot="16200000">
            <a:off x="-2670843" y="2390921"/>
            <a:ext cx="7334315" cy="19697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d-ID" sz="12200" b="0" cap="none" spc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Ultra Bold" pitchFamily="34" charset="0"/>
              </a:rPr>
              <a:t>Ridwan</a:t>
            </a:r>
            <a:endParaRPr lang="id-ID" sz="12200" noProof="0" dirty="0">
              <a:ln w="18415" cmpd="sng">
                <a:noFill/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2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9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8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-36513" y="6586538"/>
            <a:ext cx="107950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PAU-PPAI-UT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6463" y="6605588"/>
            <a:ext cx="6540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660621-5D30-428E-8EB5-A96A69CB7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174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44FD-CDFA-43F9-8147-FCB987E16231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3F90-C5AD-4E48-9F77-3579B7C9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FDFE-2D92-4628-9A85-3600B87B5B1D}" type="datetimeFigureOut">
              <a:rPr lang="en-US"/>
              <a:pPr>
                <a:defRPr/>
              </a:pPr>
              <a:t>9/11/2014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7E97-5D59-4EBA-8498-D7F91796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4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8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5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4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3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24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94129" y="651108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Segoe UI Light" pitchFamily="34" charset="0"/>
              </a:rPr>
              <a:t>@R</a:t>
            </a:r>
            <a:endParaRPr lang="en-US" sz="1400" dirty="0">
              <a:solidFill>
                <a:srgbClr val="00B050"/>
              </a:solidFill>
              <a:latin typeface="Segoe UI Light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99610" y="6466257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none" spc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AR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erpres8-2012-KKNI.pdf" TargetMode="External"/><Relationship Id="rId2" Type="http://schemas.openxmlformats.org/officeDocument/2006/relationships/hyperlink" Target="UU%20No%2012%20tahun%202012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Permendikbud73-2013JuklakKKNI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5561" y="2286000"/>
            <a:ext cx="6705600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MENGAPA KURIKULUM HARUS DIREVISI?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304800" y="990600"/>
            <a:ext cx="4191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2362200" y="990600"/>
            <a:ext cx="0" cy="4119563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 rot="18676530">
            <a:off x="694322" y="1832188"/>
            <a:ext cx="1670299" cy="9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wrap="none">
            <a:prstTxWarp prst="textArchUp">
              <a:avLst>
                <a:gd name="adj" fmla="val 10996893"/>
              </a:avLst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SCIENCE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304800" y="3048000"/>
            <a:ext cx="4191000" cy="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 rot="2701944">
            <a:off x="1861852" y="1726721"/>
            <a:ext cx="2293541" cy="169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wrap="none">
            <a:prstTxWarp prst="textArchUp">
              <a:avLst>
                <a:gd name="adj" fmla="val 10639890"/>
              </a:avLst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KNOWLEDGE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 rot="8351441">
            <a:off x="1799949" y="2788451"/>
            <a:ext cx="2293541" cy="169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wrap="none">
            <a:prstTxWarp prst="textArchUp">
              <a:avLst>
                <a:gd name="adj" fmla="val 10639890"/>
              </a:avLst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KNOW HOW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 rot="13499970">
            <a:off x="1010564" y="2863719"/>
            <a:ext cx="1400919" cy="151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wrap="none">
            <a:prstTxWarp prst="textArchUp">
              <a:avLst>
                <a:gd name="adj" fmla="val 11980506"/>
              </a:avLst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SKILLS</a:t>
            </a:r>
          </a:p>
        </p:txBody>
      </p:sp>
      <p:sp>
        <p:nvSpPr>
          <p:cNvPr id="22" name="Oval 21"/>
          <p:cNvSpPr/>
          <p:nvPr/>
        </p:nvSpPr>
        <p:spPr>
          <a:xfrm>
            <a:off x="1028700" y="1695450"/>
            <a:ext cx="2667000" cy="2667000"/>
          </a:xfrm>
          <a:prstGeom prst="ellipse">
            <a:avLst/>
          </a:prstGeom>
          <a:solidFill>
            <a:srgbClr val="FFFFFF">
              <a:alpha val="34118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203067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543050" y="222885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IQF</a:t>
            </a:r>
          </a:p>
        </p:txBody>
      </p:sp>
      <p:sp>
        <p:nvSpPr>
          <p:cNvPr id="26" name="TextBox 25"/>
          <p:cNvSpPr txBox="1"/>
          <p:nvPr/>
        </p:nvSpPr>
        <p:spPr>
          <a:xfrm rot="2551767">
            <a:off x="1172299" y="1977970"/>
            <a:ext cx="2243081" cy="231236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891871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AFFECTIVE DOMAIN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24400" y="4195763"/>
            <a:ext cx="4191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Capaian Pembelajaran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(learning outcomes)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id-ID" dirty="0">
                <a:latin typeface="+mn-lt"/>
                <a:cs typeface="+mn-cs"/>
              </a:rPr>
              <a:t>internasilisasi dan akumulasi ilmu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id-ID" dirty="0">
                <a:latin typeface="+mn-lt"/>
                <a:cs typeface="+mn-cs"/>
              </a:rPr>
              <a:t>pengetahuan, 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id-ID" dirty="0">
                <a:latin typeface="+mn-lt"/>
                <a:cs typeface="+mn-cs"/>
              </a:rPr>
              <a:t>pengetahuan, </a:t>
            </a:r>
            <a:r>
              <a:rPr lang="en-US" dirty="0" err="1">
                <a:latin typeface="+mn-lt"/>
                <a:cs typeface="+mn-cs"/>
              </a:rPr>
              <a:t>pengetahuan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praktis</a:t>
            </a:r>
            <a:r>
              <a:rPr lang="en-US" dirty="0">
                <a:latin typeface="+mn-lt"/>
                <a:cs typeface="+mn-cs"/>
              </a:rPr>
              <a:t>,</a:t>
            </a:r>
            <a:r>
              <a:rPr lang="id-ID" dirty="0">
                <a:latin typeface="+mn-lt"/>
                <a:cs typeface="+mn-cs"/>
              </a:rPr>
              <a:t>ketrampilan, afeksi, dan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kompetensi</a:t>
            </a:r>
            <a:r>
              <a:rPr lang="id-ID" dirty="0">
                <a:latin typeface="+mn-lt"/>
                <a:cs typeface="+mn-cs"/>
              </a:rPr>
              <a:t> yang dicapai melalui proses pendidikan yang terstruktur dan mencakup suatu bidang ilmu/keahlian tertentu atau melalui pengalaman kerja.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5513" y="1371600"/>
            <a:ext cx="42560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  <a:cs typeface="+mn-cs"/>
              </a:rPr>
              <a:t>Deskripsi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b="1" dirty="0" err="1">
                <a:latin typeface="+mn-lt"/>
                <a:cs typeface="+mn-cs"/>
              </a:rPr>
              <a:t>Kualifikasi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b="1" dirty="0" err="1">
                <a:latin typeface="+mn-lt"/>
                <a:cs typeface="+mn-cs"/>
              </a:rPr>
              <a:t>pada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b="1" dirty="0" err="1">
                <a:latin typeface="+mn-lt"/>
                <a:cs typeface="+mn-cs"/>
              </a:rPr>
              <a:t>KKNI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merefleksikan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capaian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pembelajaran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i="1" dirty="0">
                <a:latin typeface="+mn-lt"/>
                <a:cs typeface="+mn-cs"/>
              </a:rPr>
              <a:t>(learning outcomes) </a:t>
            </a:r>
            <a:r>
              <a:rPr lang="en-US" dirty="0">
                <a:latin typeface="+mn-lt"/>
                <a:cs typeface="+mn-cs"/>
              </a:rPr>
              <a:t>yang  </a:t>
            </a:r>
            <a:r>
              <a:rPr lang="en-US" dirty="0" err="1">
                <a:latin typeface="+mn-lt"/>
                <a:cs typeface="+mn-cs"/>
              </a:rPr>
              <a:t>peroleh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seseorang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melalui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jalur</a:t>
            </a:r>
            <a:endParaRPr lang="en-US" dirty="0">
              <a:latin typeface="+mn-lt"/>
              <a:cs typeface="+mn-cs"/>
            </a:endParaRP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  <a:cs typeface="+mn-cs"/>
              </a:rPr>
              <a:t>pendidikan</a:t>
            </a:r>
            <a:endParaRPr lang="en-US" dirty="0">
              <a:latin typeface="+mn-lt"/>
              <a:cs typeface="+mn-cs"/>
            </a:endParaRP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  <a:cs typeface="+mn-cs"/>
              </a:rPr>
              <a:t>pelatihan</a:t>
            </a:r>
            <a:endParaRPr lang="en-US" dirty="0">
              <a:latin typeface="+mn-lt"/>
              <a:cs typeface="+mn-cs"/>
            </a:endParaRP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  <a:cs typeface="+mn-cs"/>
              </a:rPr>
              <a:t>pengalaman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kerja</a:t>
            </a:r>
            <a:endParaRPr lang="en-US" dirty="0">
              <a:latin typeface="+mn-lt"/>
              <a:cs typeface="+mn-cs"/>
            </a:endParaRP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+mn-lt"/>
                <a:cs typeface="+mn-cs"/>
              </a:rPr>
              <a:t>pembelajaran</a:t>
            </a:r>
            <a:r>
              <a:rPr lang="en-US" dirty="0">
                <a:latin typeface="+mn-lt"/>
                <a:cs typeface="+mn-cs"/>
              </a:rPr>
              <a:t>  </a:t>
            </a:r>
            <a:r>
              <a:rPr lang="en-US" dirty="0" err="1">
                <a:latin typeface="+mn-lt"/>
                <a:cs typeface="+mn-cs"/>
              </a:rPr>
              <a:t>mandiri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1428750" algn="l"/>
              </a:tabLst>
              <a:defRPr/>
            </a:pPr>
            <a:r>
              <a:rPr lang="en-US" sz="3200" b="1" dirty="0" err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Deskripsi</a:t>
            </a:r>
            <a:r>
              <a:rPr lang="en-US" sz="32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KualifikasI</a:t>
            </a:r>
            <a:r>
              <a:rPr lang="en-US" sz="32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pada</a:t>
            </a:r>
            <a:r>
              <a:rPr lang="en-US" sz="32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KKNI</a:t>
            </a:r>
            <a:endParaRPr lang="en-US" sz="32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096000"/>
            <a:ext cx="2895600" cy="228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941513" y="4000500"/>
            <a:ext cx="5259388" cy="158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228600" y="5334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share of Science, Knowledge, Knowhow and Skills in each IQF level may vary according to the national qualification assessment established by all concerned parties.</a:t>
            </a:r>
          </a:p>
        </p:txBody>
      </p:sp>
    </p:spTree>
    <p:extLst>
      <p:ext uri="{BB962C8B-B14F-4D97-AF65-F5344CB8AC3E}">
        <p14:creationId xmlns:p14="http://schemas.microsoft.com/office/powerpoint/2010/main" val="30715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8"/>
          <p:cNvGrpSpPr>
            <a:grpSpLocks/>
          </p:cNvGrpSpPr>
          <p:nvPr/>
        </p:nvGrpSpPr>
        <p:grpSpPr bwMode="auto">
          <a:xfrm>
            <a:off x="4500563" y="192088"/>
            <a:ext cx="1201737" cy="5905500"/>
            <a:chOff x="380999" y="579405"/>
            <a:chExt cx="1464396" cy="5901030"/>
          </a:xfrm>
        </p:grpSpPr>
        <p:grpSp>
          <p:nvGrpSpPr>
            <p:cNvPr id="12435" name="Group 21"/>
            <p:cNvGrpSpPr>
              <a:grpSpLocks/>
            </p:cNvGrpSpPr>
            <p:nvPr/>
          </p:nvGrpSpPr>
          <p:grpSpPr bwMode="auto">
            <a:xfrm>
              <a:off x="380999" y="579405"/>
              <a:ext cx="1464396" cy="5901030"/>
              <a:chOff x="380999" y="579405"/>
              <a:chExt cx="1464396" cy="5901030"/>
            </a:xfrm>
          </p:grpSpPr>
          <p:sp>
            <p:nvSpPr>
              <p:cNvPr id="80" name="Can 79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3C310A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Can 2"/>
              <p:cNvSpPr/>
              <p:nvPr/>
            </p:nvSpPr>
            <p:spPr>
              <a:xfrm>
                <a:off x="380999" y="4805273"/>
                <a:ext cx="1143000" cy="1094197"/>
              </a:xfrm>
              <a:prstGeom prst="can">
                <a:avLst>
                  <a:gd name="adj" fmla="val 50000"/>
                </a:avLst>
              </a:prstGeom>
              <a:solidFill>
                <a:srgbClr val="5D4C0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Can 3"/>
              <p:cNvSpPr/>
              <p:nvPr/>
            </p:nvSpPr>
            <p:spPr>
              <a:xfrm>
                <a:off x="380999" y="4196124"/>
                <a:ext cx="1143000" cy="1102272"/>
              </a:xfrm>
              <a:prstGeom prst="can">
                <a:avLst>
                  <a:gd name="adj" fmla="val 50000"/>
                </a:avLst>
              </a:prstGeom>
              <a:solidFill>
                <a:srgbClr val="816A15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Can 4"/>
              <p:cNvSpPr/>
              <p:nvPr/>
            </p:nvSpPr>
            <p:spPr>
              <a:xfrm>
                <a:off x="380999" y="3651252"/>
                <a:ext cx="1143000" cy="1048519"/>
              </a:xfrm>
              <a:prstGeom prst="can">
                <a:avLst>
                  <a:gd name="adj" fmla="val 50000"/>
                </a:avLst>
              </a:prstGeom>
              <a:solidFill>
                <a:srgbClr val="A5871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Can 5"/>
              <p:cNvSpPr/>
              <p:nvPr/>
            </p:nvSpPr>
            <p:spPr>
              <a:xfrm>
                <a:off x="380999" y="2954091"/>
                <a:ext cx="1143000" cy="1148784"/>
              </a:xfrm>
              <a:prstGeom prst="can">
                <a:avLst>
                  <a:gd name="adj" fmla="val 50000"/>
                </a:avLst>
              </a:prstGeom>
              <a:solidFill>
                <a:srgbClr val="CCA822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Can 6"/>
              <p:cNvSpPr/>
              <p:nvPr/>
            </p:nvSpPr>
            <p:spPr>
              <a:xfrm>
                <a:off x="380999" y="2403871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DFBD4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Can 7"/>
              <p:cNvSpPr/>
              <p:nvPr/>
            </p:nvSpPr>
            <p:spPr>
              <a:xfrm>
                <a:off x="380999" y="1772213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E6CC6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Can 8"/>
              <p:cNvSpPr/>
              <p:nvPr/>
            </p:nvSpPr>
            <p:spPr>
              <a:xfrm>
                <a:off x="380999" y="1185398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ECD78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Can 9"/>
              <p:cNvSpPr/>
              <p:nvPr/>
            </p:nvSpPr>
            <p:spPr>
              <a:xfrm>
                <a:off x="380999" y="646047"/>
                <a:ext cx="1143000" cy="1059088"/>
              </a:xfrm>
              <a:prstGeom prst="can">
                <a:avLst>
                  <a:gd name="adj" fmla="val 50000"/>
                </a:avLst>
              </a:prstGeom>
              <a:solidFill>
                <a:srgbClr val="F3E7BB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21446453">
                <a:off x="397595" y="579405"/>
                <a:ext cx="1447800" cy="461324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TopUp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cap="all" dirty="0" err="1">
                    <a:ln w="9000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28000" endPos="45000" dist="1000" dir="5400000" sy="-100000" algn="bl" rotWithShape="0"/>
                    </a:effectLst>
                    <a:latin typeface="+mn-lt"/>
                    <a:cs typeface="+mn-cs"/>
                  </a:rPr>
                  <a:t>KKNI</a:t>
                </a:r>
                <a:endParaRPr lang="en-US" sz="24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71" name="TextBox 10"/>
            <p:cNvSpPr txBox="1">
              <a:spLocks noChangeArrowheads="1"/>
            </p:cNvSpPr>
            <p:nvPr/>
          </p:nvSpPr>
          <p:spPr bwMode="auto">
            <a:xfrm>
              <a:off x="744680" y="5920471"/>
              <a:ext cx="458470" cy="52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762090" y="5363681"/>
              <a:ext cx="456536" cy="52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3" name="TextBox 12"/>
            <p:cNvSpPr txBox="1">
              <a:spLocks noChangeArrowheads="1"/>
            </p:cNvSpPr>
            <p:nvPr/>
          </p:nvSpPr>
          <p:spPr bwMode="auto">
            <a:xfrm>
              <a:off x="762090" y="4776751"/>
              <a:ext cx="456536" cy="52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744680" y="4135886"/>
              <a:ext cx="458470" cy="52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5" name="TextBox 14"/>
            <p:cNvSpPr txBox="1">
              <a:spLocks noChangeArrowheads="1"/>
            </p:cNvSpPr>
            <p:nvPr/>
          </p:nvSpPr>
          <p:spPr bwMode="auto">
            <a:xfrm>
              <a:off x="762090" y="3594958"/>
              <a:ext cx="456536" cy="52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8876" y="2417924"/>
              <a:ext cx="456536" cy="5234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5662" y="1807200"/>
              <a:ext cx="456536" cy="5218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2090" y="1217097"/>
              <a:ext cx="456536" cy="5234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9" name="TextBox 18"/>
            <p:cNvSpPr txBox="1">
              <a:spLocks noChangeArrowheads="1"/>
            </p:cNvSpPr>
            <p:nvPr/>
          </p:nvSpPr>
          <p:spPr bwMode="auto">
            <a:xfrm>
              <a:off x="762090" y="3001682"/>
              <a:ext cx="456536" cy="52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122260" y="5483675"/>
            <a:ext cx="12241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PROGRAM AKADEMIK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556250" y="781050"/>
            <a:ext cx="476250" cy="4786313"/>
            <a:chOff x="5955113" y="973185"/>
            <a:chExt cx="543976" cy="4785829"/>
          </a:xfrm>
        </p:grpSpPr>
        <p:grpSp>
          <p:nvGrpSpPr>
            <p:cNvPr id="12424" name="Group 182"/>
            <p:cNvGrpSpPr>
              <a:grpSpLocks/>
            </p:cNvGrpSpPr>
            <p:nvPr/>
          </p:nvGrpSpPr>
          <p:grpSpPr bwMode="auto">
            <a:xfrm flipH="1">
              <a:off x="5955113" y="973185"/>
              <a:ext cx="543976" cy="4252429"/>
              <a:chOff x="3703007" y="783012"/>
              <a:chExt cx="758671" cy="4252429"/>
            </a:xfrm>
          </p:grpSpPr>
          <p:grpSp>
            <p:nvGrpSpPr>
              <p:cNvPr id="12426" name="Group 158"/>
              <p:cNvGrpSpPr>
                <a:grpSpLocks/>
              </p:cNvGrpSpPr>
              <p:nvPr/>
            </p:nvGrpSpPr>
            <p:grpSpPr bwMode="auto">
              <a:xfrm>
                <a:off x="3721646" y="783012"/>
                <a:ext cx="740032" cy="4252429"/>
                <a:chOff x="2028475" y="706812"/>
                <a:chExt cx="1866901" cy="4252429"/>
              </a:xfrm>
            </p:grpSpPr>
            <p:cxnSp>
              <p:nvCxnSpPr>
                <p:cNvPr id="189" name="Straight Arrow Connector 188"/>
                <p:cNvCxnSpPr/>
                <p:nvPr/>
              </p:nvCxnSpPr>
              <p:spPr>
                <a:xfrm>
                  <a:off x="2128188" y="706812"/>
                  <a:ext cx="1760807" cy="158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>
                  <a:off x="2026112" y="1919539"/>
                  <a:ext cx="1830986" cy="158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2045253" y="4952946"/>
                  <a:ext cx="1735288" cy="6349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/>
                <p:cNvCxnSpPr/>
                <p:nvPr/>
              </p:nvCxnSpPr>
              <p:spPr>
                <a:xfrm>
                  <a:off x="2064390" y="1335398"/>
                  <a:ext cx="1830986" cy="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Arrow Connector 184"/>
              <p:cNvCxnSpPr/>
              <p:nvPr/>
            </p:nvCxnSpPr>
            <p:spPr>
              <a:xfrm>
                <a:off x="3725766" y="2586230"/>
                <a:ext cx="685334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>
                <a:off x="3703007" y="4419607"/>
                <a:ext cx="685332" cy="1587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3725766" y="3803720"/>
                <a:ext cx="685334" cy="1587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3708065" y="3173545"/>
                <a:ext cx="703035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Arrow Connector 94"/>
            <p:cNvCxnSpPr/>
            <p:nvPr/>
          </p:nvCxnSpPr>
          <p:spPr>
            <a:xfrm flipH="1">
              <a:off x="6000445" y="5752665"/>
              <a:ext cx="491391" cy="6349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362075" y="5487933"/>
            <a:ext cx="134938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PROGRAM VOKASI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590800" y="5492176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PROGRAM PROFESI</a:t>
            </a:r>
            <a:endParaRPr lang="en-US" sz="1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543800" y="5943600"/>
            <a:ext cx="1466850" cy="677108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200" b="1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PENGEMBANGAN KARIR BERBASIS PENGALAMAN</a:t>
            </a:r>
            <a:endParaRPr lang="en-US" sz="1200" b="1" dirty="0">
              <a:ln w="190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7634288" y="476250"/>
          <a:ext cx="1200150" cy="546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/>
                <a:gridCol w="600075"/>
              </a:tblGrid>
              <a:tr h="606445">
                <a:tc gridSpan="2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4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AHLI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44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</a:tr>
              <a:tr h="606445">
                <a:tc gridSpan="2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64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TEKNISI/ ANALIS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644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6445">
                <a:tc gridSpan="2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  <a:tr h="6126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OPERATOR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  <a:tr h="606445">
                <a:tc gridSpan="2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3B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6216650" y="495300"/>
          <a:ext cx="1219200" cy="544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6011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</a:tr>
              <a:tr h="601192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AHLI</a:t>
                      </a:r>
                      <a:endParaRPr lang="en-US" sz="1600" b="1"/>
                    </a:p>
                  </a:txBody>
                  <a:tcPr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</a:tr>
              <a:tr h="60754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BD"/>
                    </a:solidFill>
                  </a:tcPr>
                </a:tc>
              </a:tr>
              <a:tr h="5906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</a:tr>
              <a:tr h="601192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TEKNISI/ ANALIS</a:t>
                      </a:r>
                      <a:endParaRPr lang="en-US" sz="1600" b="1"/>
                    </a:p>
                  </a:txBody>
                  <a:tcPr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</a:tr>
              <a:tr h="6181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81"/>
                    </a:solidFill>
                  </a:tcPr>
                </a:tc>
              </a:tr>
              <a:tr h="60965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9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OPERATOR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  <a:tr h="6011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290513" y="476250"/>
          <a:ext cx="914400" cy="486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0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600"/>
                    </a:solidFill>
                  </a:tcPr>
                </a:tc>
              </a:tr>
              <a:tr h="6011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600"/>
                    </a:solidFill>
                  </a:tcPr>
                </a:tc>
              </a:tr>
              <a:tr h="6011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1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8600"/>
                    </a:solidFill>
                  </a:tcPr>
                </a:tc>
              </a:tr>
              <a:tr h="186287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1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367" name="Group 173"/>
          <p:cNvGrpSpPr>
            <a:grpSpLocks/>
          </p:cNvGrpSpPr>
          <p:nvPr/>
        </p:nvGrpSpPr>
        <p:grpSpPr bwMode="auto">
          <a:xfrm>
            <a:off x="342900" y="523875"/>
            <a:ext cx="800100" cy="4848225"/>
            <a:chOff x="466676" y="1011234"/>
            <a:chExt cx="1088547" cy="4848606"/>
          </a:xfrm>
        </p:grpSpPr>
        <p:grpSp>
          <p:nvGrpSpPr>
            <p:cNvPr id="12419" name="Group 14"/>
            <p:cNvGrpSpPr>
              <a:grpSpLocks/>
            </p:cNvGrpSpPr>
            <p:nvPr/>
          </p:nvGrpSpPr>
          <p:grpSpPr bwMode="auto">
            <a:xfrm>
              <a:off x="521678" y="1011234"/>
              <a:ext cx="1001713" cy="2301877"/>
              <a:chOff x="432" y="637"/>
              <a:chExt cx="631" cy="1450"/>
            </a:xfrm>
          </p:grpSpPr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430" y="1036"/>
                <a:ext cx="631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S2</a:t>
                </a:r>
              </a:p>
            </p:txBody>
          </p:sp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430" y="1796"/>
                <a:ext cx="631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S1</a:t>
                </a:r>
              </a:p>
            </p:txBody>
          </p:sp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430" y="637"/>
                <a:ext cx="631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S3</a:t>
                </a:r>
              </a:p>
            </p:txBody>
          </p:sp>
        </p:grpSp>
        <p:sp>
          <p:nvSpPr>
            <p:cNvPr id="13377" name="Text Box 34"/>
            <p:cNvSpPr txBox="1">
              <a:spLocks noChangeArrowheads="1"/>
            </p:cNvSpPr>
            <p:nvPr/>
          </p:nvSpPr>
          <p:spPr bwMode="auto">
            <a:xfrm>
              <a:off x="466676" y="5269244"/>
              <a:ext cx="1088547" cy="5905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SMU</a:t>
              </a:r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2262188" y="457200"/>
          <a:ext cx="1227137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37"/>
              </a:tblGrid>
              <a:tr h="6262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07" marB="457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</a:tr>
              <a:tr h="5869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07" marB="457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</a:tr>
              <a:tr h="5869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07" marB="457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</a:tr>
            </a:tbl>
          </a:graphicData>
        </a:graphic>
      </p:graphicFrame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2362200" y="1781175"/>
            <a:ext cx="102235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PROFESI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8" name="Text Box 21"/>
          <p:cNvSpPr txBox="1">
            <a:spLocks noChangeArrowheads="1"/>
          </p:cNvSpPr>
          <p:nvPr/>
        </p:nvSpPr>
        <p:spPr bwMode="auto">
          <a:xfrm>
            <a:off x="2286000" y="609600"/>
            <a:ext cx="1166813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SPESIALIS 2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34" name="Table 133"/>
          <p:cNvGraphicFramePr>
            <a:graphicFrameLocks noGrp="1"/>
          </p:cNvGraphicFramePr>
          <p:nvPr/>
        </p:nvGraphicFramePr>
        <p:xfrm>
          <a:off x="1333500" y="1062038"/>
          <a:ext cx="908050" cy="62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"/>
              </a:tblGrid>
              <a:tr h="62071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523" marR="91523" marT="45740" marB="457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A2C"/>
                    </a:solidFill>
                  </a:tcPr>
                </a:tc>
              </a:tr>
            </a:tbl>
          </a:graphicData>
        </a:graphic>
      </p:graphicFrame>
      <p:sp>
        <p:nvSpPr>
          <p:cNvPr id="142" name="Rectangle 141"/>
          <p:cNvSpPr/>
          <p:nvPr/>
        </p:nvSpPr>
        <p:spPr>
          <a:xfrm>
            <a:off x="5987715" y="5943600"/>
            <a:ext cx="1676400" cy="677108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200" b="1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PENGEMBANGAN KARIR BERBASIS PELATIHAN KERJA</a:t>
            </a:r>
            <a:endParaRPr lang="en-US" sz="1200" b="1" dirty="0">
              <a:ln w="190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1327150" y="457200"/>
          <a:ext cx="906463" cy="62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3"/>
              </a:tblGrid>
              <a:tr h="62071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63" marR="91363" marT="45740" marB="457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A2C"/>
                    </a:solidFill>
                  </a:tcPr>
                </a:tc>
              </a:tr>
            </a:tbl>
          </a:graphicData>
        </a:graphic>
      </p:graphicFrame>
      <p:grpSp>
        <p:nvGrpSpPr>
          <p:cNvPr id="12393" name="Group 142"/>
          <p:cNvGrpSpPr>
            <a:grpSpLocks/>
          </p:cNvGrpSpPr>
          <p:nvPr/>
        </p:nvGrpSpPr>
        <p:grpSpPr bwMode="auto">
          <a:xfrm>
            <a:off x="1339850" y="2281238"/>
            <a:ext cx="2165350" cy="2486025"/>
            <a:chOff x="1340068" y="2257926"/>
            <a:chExt cx="2165132" cy="2484870"/>
          </a:xfrm>
        </p:grpSpPr>
        <p:sp>
          <p:nvSpPr>
            <p:cNvPr id="141" name="Rectangle 140"/>
            <p:cNvSpPr/>
            <p:nvPr/>
          </p:nvSpPr>
          <p:spPr>
            <a:xfrm>
              <a:off x="1340068" y="2257926"/>
              <a:ext cx="2165132" cy="609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340068" y="2876763"/>
              <a:ext cx="2165132" cy="609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340068" y="4133479"/>
              <a:ext cx="2165132" cy="609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40068" y="3505121"/>
              <a:ext cx="2165132" cy="6093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394" name="Group 158"/>
          <p:cNvGrpSpPr>
            <a:grpSpLocks/>
          </p:cNvGrpSpPr>
          <p:nvPr/>
        </p:nvGrpSpPr>
        <p:grpSpPr bwMode="auto">
          <a:xfrm>
            <a:off x="2022475" y="2987675"/>
            <a:ext cx="644525" cy="1646238"/>
            <a:chOff x="2453435" y="3147098"/>
            <a:chExt cx="645318" cy="1646744"/>
          </a:xfrm>
        </p:grpSpPr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2453435" y="3147098"/>
              <a:ext cx="645318" cy="400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DIII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ext Box 65"/>
            <p:cNvSpPr txBox="1">
              <a:spLocks noChangeArrowheads="1"/>
            </p:cNvSpPr>
            <p:nvPr/>
          </p:nvSpPr>
          <p:spPr bwMode="auto">
            <a:xfrm>
              <a:off x="2494761" y="3794997"/>
              <a:ext cx="537235" cy="400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DII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2" name="Text Box 47"/>
            <p:cNvSpPr txBox="1">
              <a:spLocks noChangeArrowheads="1"/>
            </p:cNvSpPr>
            <p:nvPr/>
          </p:nvSpPr>
          <p:spPr bwMode="auto">
            <a:xfrm>
              <a:off x="2461383" y="4393669"/>
              <a:ext cx="597634" cy="400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DI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339850" y="4784725"/>
            <a:ext cx="216535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1943100" y="4772025"/>
            <a:ext cx="800100" cy="59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SMK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1" name="Text Box 61"/>
          <p:cNvSpPr txBox="1">
            <a:spLocks noChangeArrowheads="1"/>
          </p:cNvSpPr>
          <p:nvPr/>
        </p:nvSpPr>
        <p:spPr bwMode="auto">
          <a:xfrm>
            <a:off x="1716088" y="2362200"/>
            <a:ext cx="1331912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DIV/ S1T</a:t>
            </a:r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>
            <a:off x="1412875" y="533400"/>
            <a:ext cx="7366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S3T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0" name="Text Box 25"/>
          <p:cNvSpPr txBox="1">
            <a:spLocks noChangeArrowheads="1"/>
          </p:cNvSpPr>
          <p:nvPr/>
        </p:nvSpPr>
        <p:spPr bwMode="auto">
          <a:xfrm>
            <a:off x="1403350" y="1138238"/>
            <a:ext cx="7366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S2T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2400" name="Group 139"/>
          <p:cNvGrpSpPr>
            <a:grpSpLocks/>
          </p:cNvGrpSpPr>
          <p:nvPr/>
        </p:nvGrpSpPr>
        <p:grpSpPr bwMode="auto">
          <a:xfrm>
            <a:off x="3665538" y="762000"/>
            <a:ext cx="554037" cy="4322763"/>
            <a:chOff x="3713748" y="762000"/>
            <a:chExt cx="678876" cy="4323380"/>
          </a:xfrm>
        </p:grpSpPr>
        <p:grpSp>
          <p:nvGrpSpPr>
            <p:cNvPr id="12402" name="Group 165"/>
            <p:cNvGrpSpPr>
              <a:grpSpLocks/>
            </p:cNvGrpSpPr>
            <p:nvPr/>
          </p:nvGrpSpPr>
          <p:grpSpPr bwMode="auto">
            <a:xfrm>
              <a:off x="3713748" y="2618874"/>
              <a:ext cx="678876" cy="2466506"/>
              <a:chOff x="3110552" y="2771274"/>
              <a:chExt cx="1766248" cy="2466506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3110552" y="5236192"/>
                <a:ext cx="175106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3125733" y="3381727"/>
                <a:ext cx="175106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3125733" y="4037459"/>
                <a:ext cx="1751067" cy="15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 flipV="1">
                <a:off x="3125733" y="4599514"/>
                <a:ext cx="1751067" cy="15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3125733" y="2772040"/>
                <a:ext cx="175106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403" name="Group 165"/>
            <p:cNvGrpSpPr>
              <a:grpSpLocks/>
            </p:cNvGrpSpPr>
            <p:nvPr/>
          </p:nvGrpSpPr>
          <p:grpSpPr bwMode="auto">
            <a:xfrm>
              <a:off x="3718993" y="762000"/>
              <a:ext cx="673630" cy="1219200"/>
              <a:chOff x="3124200" y="2819400"/>
              <a:chExt cx="1752600" cy="1219200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 flipV="1">
                <a:off x="3125737" y="3429087"/>
                <a:ext cx="175106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3125737" y="4037187"/>
                <a:ext cx="1751067" cy="15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3125737" y="2819400"/>
                <a:ext cx="1751067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Text Box 21"/>
          <p:cNvSpPr txBox="1">
            <a:spLocks noChangeArrowheads="1"/>
          </p:cNvSpPr>
          <p:nvPr/>
        </p:nvSpPr>
        <p:spPr bwMode="auto">
          <a:xfrm>
            <a:off x="2290763" y="1181100"/>
            <a:ext cx="1166812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SPESIALIS 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4992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lock Arc 22"/>
          <p:cNvSpPr/>
          <p:nvPr/>
        </p:nvSpPr>
        <p:spPr>
          <a:xfrm>
            <a:off x="1752600" y="152400"/>
            <a:ext cx="5638800" cy="5638800"/>
          </a:xfrm>
          <a:prstGeom prst="blockArc">
            <a:avLst>
              <a:gd name="adj1" fmla="val 10859347"/>
              <a:gd name="adj2" fmla="val 16005051"/>
              <a:gd name="adj3" fmla="val 296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1733550" y="171450"/>
            <a:ext cx="5638800" cy="5638800"/>
          </a:xfrm>
          <a:prstGeom prst="blockArc">
            <a:avLst>
              <a:gd name="adj1" fmla="val 5585691"/>
              <a:gd name="adj2" fmla="val 10512397"/>
              <a:gd name="adj3" fmla="val 30196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1771650" y="171450"/>
            <a:ext cx="5638800" cy="5638800"/>
          </a:xfrm>
          <a:prstGeom prst="blockArc">
            <a:avLst>
              <a:gd name="adj1" fmla="val 144639"/>
              <a:gd name="adj2" fmla="val 5251559"/>
              <a:gd name="adj3" fmla="val 29745"/>
            </a:avLst>
          </a:prstGeom>
          <a:solidFill>
            <a:srgbClr val="119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1771650" y="152400"/>
            <a:ext cx="5638800" cy="5638800"/>
          </a:xfrm>
          <a:prstGeom prst="blockArc">
            <a:avLst>
              <a:gd name="adj1" fmla="val 16340777"/>
              <a:gd name="adj2" fmla="val 21480805"/>
              <a:gd name="adj3" fmla="val 2951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1104900"/>
            <a:ext cx="3733800" cy="3733800"/>
          </a:xfrm>
          <a:prstGeom prst="ellipse">
            <a:avLst/>
          </a:prstGeom>
          <a:solidFill>
            <a:srgbClr val="FFFF00">
              <a:alpha val="50196"/>
            </a:srgbClr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06713" y="974725"/>
            <a:ext cx="3427412" cy="4162425"/>
            <a:chOff x="2906953" y="1431174"/>
            <a:chExt cx="3427701" cy="4163420"/>
          </a:xfrm>
        </p:grpSpPr>
        <p:sp>
          <p:nvSpPr>
            <p:cNvPr id="12" name="Rectangle 11"/>
            <p:cNvSpPr/>
            <p:nvPr/>
          </p:nvSpPr>
          <p:spPr>
            <a:xfrm rot="18587354">
              <a:off x="4751371" y="4011312"/>
              <a:ext cx="2042377" cy="1124188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</a:t>
              </a:r>
              <a:r>
                <a:rPr lang="id-ID" sz="24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endidikan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Non formal</a:t>
              </a:r>
              <a:endParaRPr lang="id-ID" sz="66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927289">
              <a:off x="4733948" y="1766892"/>
              <a:ext cx="1702865" cy="125016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Pendidikan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Formal</a:t>
              </a:r>
              <a:endParaRPr lang="id-ID" sz="66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939558">
              <a:off x="2406158" y="3925965"/>
              <a:ext cx="2124853" cy="1123264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Pengembangan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di industri &amp; </a:t>
              </a:r>
              <a:endParaRPr lang="id-ID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Stakeholders lainnya</a:t>
              </a:r>
              <a:endParaRPr lang="id-ID" sz="2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8586444">
              <a:off x="2618627" y="1776279"/>
              <a:ext cx="1905724" cy="121551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Pendidikan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In formal</a:t>
              </a:r>
              <a:endParaRPr lang="id-ID" sz="66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3448050" y="1847850"/>
            <a:ext cx="2286000" cy="2286000"/>
          </a:xfrm>
          <a:prstGeom prst="ellipse">
            <a:avLst/>
          </a:prstGeom>
          <a:solidFill>
            <a:srgbClr val="FFFF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Oval 1"/>
          <p:cNvSpPr/>
          <p:nvPr/>
        </p:nvSpPr>
        <p:spPr>
          <a:xfrm>
            <a:off x="3714750" y="2171700"/>
            <a:ext cx="1752600" cy="16764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  Kualifikasi Nasional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endParaRPr lang="id-ID" sz="1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59125" y="1536700"/>
            <a:ext cx="2606675" cy="2954338"/>
            <a:chOff x="3159695" y="1993995"/>
            <a:chExt cx="2606638" cy="2953968"/>
          </a:xfrm>
        </p:grpSpPr>
        <p:grpSp>
          <p:nvGrpSpPr>
            <p:cNvPr id="13324" name="Group 21"/>
            <p:cNvGrpSpPr>
              <a:grpSpLocks/>
            </p:cNvGrpSpPr>
            <p:nvPr/>
          </p:nvGrpSpPr>
          <p:grpSpPr bwMode="auto">
            <a:xfrm>
              <a:off x="3159695" y="1993995"/>
              <a:ext cx="2606638" cy="2953968"/>
              <a:chOff x="3159695" y="1993995"/>
              <a:chExt cx="2606638" cy="2953968"/>
            </a:xfrm>
          </p:grpSpPr>
          <p:sp>
            <p:nvSpPr>
              <p:cNvPr id="25" name="Rectangle 24"/>
              <p:cNvSpPr/>
              <p:nvPr/>
            </p:nvSpPr>
            <p:spPr>
              <a:xfrm rot="3022858">
                <a:off x="4182634" y="2303040"/>
                <a:ext cx="1866515" cy="1248426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Up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L</a:t>
                </a:r>
                <a:r>
                  <a:rPr lang="id-ID" sz="1400" b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embaga kaulifikasi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terakreditasi</a:t>
                </a:r>
                <a:endParaRPr lang="id-ID" sz="1400" b="1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782514">
                <a:off x="4246918" y="3428549"/>
                <a:ext cx="1866515" cy="1172314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+mn-cs"/>
                  </a:rPr>
                  <a:t>Lembaga  Sertifikasi Profesi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+mn-cs"/>
                  </a:rPr>
                  <a:t>Lembaga Sertifikasi Kompetensi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713791">
                <a:off x="3137539" y="3525032"/>
                <a:ext cx="1596067" cy="1039654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+mn-cs"/>
                  </a:rPr>
                  <a:t>Lembaga Sertifikasi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+mn-cs"/>
                  </a:rPr>
                  <a:t>terakreditasi</a:t>
                </a:r>
                <a:endParaRPr lang="id-ID" sz="1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9038251">
                <a:off x="3159695" y="2301406"/>
                <a:ext cx="1866515" cy="1272741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Up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L</a:t>
                </a:r>
                <a:r>
                  <a:rPr lang="id-ID" sz="1400" b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embaga kaulifikasi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+mn-lt"/>
                    <a:cs typeface="+mn-cs"/>
                  </a:rPr>
                  <a:t>terakreditasi</a:t>
                </a:r>
                <a:endParaRPr lang="id-ID" sz="1400" b="1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" name="Left Arrow 19"/>
              <p:cNvSpPr/>
              <p:nvPr/>
            </p:nvSpPr>
            <p:spPr>
              <a:xfrm rot="8514700">
                <a:off x="3669276" y="3792408"/>
                <a:ext cx="282571" cy="604761"/>
              </a:xfrm>
              <a:prstGeom prst="leftArrow">
                <a:avLst>
                  <a:gd name="adj1" fmla="val 50000"/>
                  <a:gd name="adj2" fmla="val 70833"/>
                </a:avLst>
              </a:prstGeom>
              <a:solidFill>
                <a:srgbClr val="4A452A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" name="Left Arrow 14"/>
              <p:cNvSpPr/>
              <p:nvPr/>
            </p:nvSpPr>
            <p:spPr>
              <a:xfrm rot="19562180">
                <a:off x="5172616" y="2467011"/>
                <a:ext cx="273046" cy="566667"/>
              </a:xfrm>
              <a:prstGeom prst="leftArrow">
                <a:avLst>
                  <a:gd name="adj1" fmla="val 50000"/>
                  <a:gd name="adj2" fmla="val 70833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6" name="Left Arrow 15"/>
              <p:cNvSpPr/>
              <p:nvPr/>
            </p:nvSpPr>
            <p:spPr>
              <a:xfrm rot="1973824">
                <a:off x="5236116" y="3849551"/>
                <a:ext cx="257171" cy="544444"/>
              </a:xfrm>
              <a:prstGeom prst="leftArrow">
                <a:avLst>
                  <a:gd name="adj1" fmla="val 50000"/>
                  <a:gd name="adj2" fmla="val 70833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sp>
          <p:nvSpPr>
            <p:cNvPr id="21" name="Left Arrow 20"/>
            <p:cNvSpPr/>
            <p:nvPr/>
          </p:nvSpPr>
          <p:spPr>
            <a:xfrm rot="13325512">
              <a:off x="3774049" y="2406693"/>
              <a:ext cx="290508" cy="646032"/>
            </a:xfrm>
            <a:prstGeom prst="leftArrow">
              <a:avLst>
                <a:gd name="adj1" fmla="val 50000"/>
                <a:gd name="adj2" fmla="val 7083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54442" y="5678269"/>
            <a:ext cx="500835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Penyetaraan antar sektor</a:t>
            </a:r>
            <a:endParaRPr lang="id-ID" sz="3600" b="1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5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1474788" y="533400"/>
            <a:ext cx="6221412" cy="5062538"/>
            <a:chOff x="1474839" y="926690"/>
            <a:chExt cx="6221361" cy="5063613"/>
          </a:xfrm>
        </p:grpSpPr>
        <p:sp>
          <p:nvSpPr>
            <p:cNvPr id="9" name="Oval 8"/>
            <p:cNvSpPr/>
            <p:nvPr/>
          </p:nvSpPr>
          <p:spPr>
            <a:xfrm>
              <a:off x="2895639" y="2184257"/>
              <a:ext cx="3352773" cy="3531350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52800" y="926690"/>
              <a:ext cx="2438400" cy="2514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602E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KNOWLEDGE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Arial Narrow" pitchFamily="34" charset="0"/>
                </a:rPr>
                <a:t>PENGETAHUAN DAN PEMAHAMAN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74839" y="3441290"/>
              <a:ext cx="2438400" cy="2514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en-US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KNOW HOW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3300"/>
                  </a:solidFill>
                  <a:latin typeface="Arial Narrow" pitchFamily="34" charset="0"/>
                </a:rPr>
                <a:t>PENERAPAN PENGETAHUAN DAN PEMAHAMAN</a:t>
              </a: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3475703"/>
              <a:ext cx="2438400" cy="2514600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ATTITUDE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BERSIKAP DAN BERPERILAKU</a:t>
              </a:r>
            </a:p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72200" y="2579688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 DAN PERTIMBANGAN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733675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BERKOMUNIKAS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9900" y="5599113"/>
            <a:ext cx="312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MANDIRI DAN MENGEMBANGKAN DIRI </a:t>
            </a:r>
          </a:p>
        </p:txBody>
      </p:sp>
      <p:sp>
        <p:nvSpPr>
          <p:cNvPr id="17" name="Arc 16"/>
          <p:cNvSpPr/>
          <p:nvPr/>
        </p:nvSpPr>
        <p:spPr>
          <a:xfrm>
            <a:off x="1143000" y="3133725"/>
            <a:ext cx="1550988" cy="2124075"/>
          </a:xfrm>
          <a:prstGeom prst="arc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4405313" y="2071688"/>
            <a:ext cx="2771775" cy="2124075"/>
          </a:xfrm>
          <a:prstGeom prst="arc">
            <a:avLst>
              <a:gd name="adj1" fmla="val 16200000"/>
              <a:gd name="adj2" fmla="val 20310263"/>
            </a:avLst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Arc 18"/>
          <p:cNvSpPr/>
          <p:nvPr/>
        </p:nvSpPr>
        <p:spPr>
          <a:xfrm rot="6702823">
            <a:off x="4717257" y="4426744"/>
            <a:ext cx="2300287" cy="1470025"/>
          </a:xfrm>
          <a:prstGeom prst="arc">
            <a:avLst>
              <a:gd name="adj1" fmla="val 16200000"/>
              <a:gd name="adj2" fmla="val 20310263"/>
            </a:avLst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12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1474788" y="533400"/>
            <a:ext cx="6297612" cy="5062538"/>
            <a:chOff x="1474839" y="926690"/>
            <a:chExt cx="6297561" cy="5063613"/>
          </a:xfrm>
        </p:grpSpPr>
        <p:sp>
          <p:nvSpPr>
            <p:cNvPr id="9" name="Oval 8"/>
            <p:cNvSpPr/>
            <p:nvPr/>
          </p:nvSpPr>
          <p:spPr>
            <a:xfrm>
              <a:off x="2895639" y="2184257"/>
              <a:ext cx="3352773" cy="3531350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52800" y="926690"/>
              <a:ext cx="2438400" cy="2514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602E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itchFamily="34" charset="0"/>
                </a:rPr>
                <a:t>KEMAMPUAN BIDANG KERJA</a:t>
              </a:r>
              <a:endParaRPr lang="en-US" sz="2000" b="1" dirty="0">
                <a:solidFill>
                  <a:srgbClr val="002060"/>
                </a:solidFill>
                <a:latin typeface="Segoe UI Light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74839" y="3441290"/>
              <a:ext cx="2438400" cy="2514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itchFamily="34" charset="0"/>
                </a:rPr>
                <a:t>KEMAMPUAN MANAJERIAL</a:t>
              </a:r>
              <a:endParaRPr lang="en-US" sz="2000" b="1" dirty="0">
                <a:solidFill>
                  <a:srgbClr val="003300"/>
                </a:solidFill>
                <a:latin typeface="Segoe UI Light" pitchFamily="34" charset="0"/>
              </a:endParaRP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05400" y="3475703"/>
              <a:ext cx="2667000" cy="2514600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itchFamily="34" charset="0"/>
                </a:rPr>
                <a:t>PENGETAHUAN YANG DIKUSAI</a:t>
              </a:r>
              <a:endParaRPr lang="en-US" sz="2000" dirty="0">
                <a:latin typeface="Segoe UI Light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72200" y="2185988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-1 KKNI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339975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ALINEA-3 KKNI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9900" y="5599113"/>
            <a:ext cx="3124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– 2 KKNI</a:t>
            </a:r>
          </a:p>
        </p:txBody>
      </p:sp>
      <p:sp>
        <p:nvSpPr>
          <p:cNvPr id="17" name="Arc 16"/>
          <p:cNvSpPr/>
          <p:nvPr/>
        </p:nvSpPr>
        <p:spPr>
          <a:xfrm>
            <a:off x="1143000" y="2740025"/>
            <a:ext cx="1550988" cy="2124075"/>
          </a:xfrm>
          <a:prstGeom prst="arc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4405313" y="1677988"/>
            <a:ext cx="2771775" cy="2124075"/>
          </a:xfrm>
          <a:prstGeom prst="arc">
            <a:avLst>
              <a:gd name="adj1" fmla="val 16200000"/>
              <a:gd name="adj2" fmla="val 20310263"/>
            </a:avLst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Arc 18"/>
          <p:cNvSpPr/>
          <p:nvPr/>
        </p:nvSpPr>
        <p:spPr>
          <a:xfrm rot="6702823">
            <a:off x="4717257" y="4033044"/>
            <a:ext cx="2300287" cy="1470025"/>
          </a:xfrm>
          <a:prstGeom prst="arc">
            <a:avLst>
              <a:gd name="adj1" fmla="val 16200000"/>
              <a:gd name="adj2" fmla="val 20310263"/>
            </a:avLst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207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9"/>
          <p:cNvGrpSpPr>
            <a:grpSpLocks/>
          </p:cNvGrpSpPr>
          <p:nvPr/>
        </p:nvGrpSpPr>
        <p:grpSpPr bwMode="auto">
          <a:xfrm>
            <a:off x="1820863" y="2306638"/>
            <a:ext cx="2781300" cy="3929062"/>
            <a:chOff x="1573702" y="1841026"/>
            <a:chExt cx="2781300" cy="3929342"/>
          </a:xfrm>
        </p:grpSpPr>
        <p:grpSp>
          <p:nvGrpSpPr>
            <p:cNvPr id="5" name="Group 47"/>
            <p:cNvGrpSpPr/>
            <p:nvPr/>
          </p:nvGrpSpPr>
          <p:grpSpPr>
            <a:xfrm>
              <a:off x="1573702" y="1841026"/>
              <a:ext cx="2781300" cy="3657600"/>
              <a:chOff x="704850" y="2057400"/>
              <a:chExt cx="2781300" cy="365760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6" name="Group 45"/>
              <p:cNvGrpSpPr/>
              <p:nvPr/>
            </p:nvGrpSpPr>
            <p:grpSpPr>
              <a:xfrm>
                <a:off x="704850" y="2400300"/>
                <a:ext cx="2781300" cy="3314700"/>
                <a:chOff x="723900" y="800100"/>
                <a:chExt cx="3657600" cy="3790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23900" y="800100"/>
                  <a:ext cx="3657600" cy="3790950"/>
                </a:xfrm>
                <a:prstGeom prst="ellipse">
                  <a:avLst/>
                </a:prstGeom>
                <a:noFill/>
                <a:ln>
                  <a:solidFill>
                    <a:srgbClr val="9FB450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rgbClr val="FBF7C5"/>
                      </a:solidFill>
                    </a:ln>
                  </a:endParaRPr>
                </a:p>
              </p:txBody>
            </p:sp>
            <p:grpSp>
              <p:nvGrpSpPr>
                <p:cNvPr id="9" name="Group 14"/>
                <p:cNvGrpSpPr>
                  <a:grpSpLocks/>
                </p:cNvGrpSpPr>
                <p:nvPr/>
              </p:nvGrpSpPr>
              <p:grpSpPr bwMode="auto">
                <a:xfrm>
                  <a:off x="2370065" y="1740557"/>
                  <a:ext cx="1903506" cy="1447728"/>
                  <a:chOff x="3184" y="834"/>
                  <a:chExt cx="1317" cy="1046"/>
                </a:xfrm>
              </p:grpSpPr>
              <p:sp>
                <p:nvSpPr>
                  <p:cNvPr id="1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184" y="834"/>
                    <a:ext cx="1317" cy="1046"/>
                  </a:xfrm>
                  <a:prstGeom prst="ellipse">
                    <a:avLst/>
                  </a:prstGeom>
                  <a:solidFill>
                    <a:srgbClr val="FEFEBA">
                      <a:alpha val="80000"/>
                    </a:srgbClr>
                  </a:solidFill>
                  <a:ln w="38100">
                    <a:noFill/>
                    <a:round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8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464" y="1227"/>
                    <a:ext cx="799" cy="27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>
                      <a:defRPr/>
                    </a:pPr>
                    <a:r>
                      <a:rPr lang="en-US" sz="3600" b="1" kern="10" normalizeH="1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MARKET</a:t>
                    </a:r>
                  </a:p>
                  <a:p>
                    <a:pPr algn="ctr">
                      <a:defRPr/>
                    </a:pPr>
                    <a:r>
                      <a:rPr lang="en-US" sz="3600" b="1" kern="10" normalizeH="1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SIGNAL</a:t>
                    </a:r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867033" y="1715733"/>
                  <a:ext cx="1878936" cy="1465720"/>
                  <a:chOff x="1133" y="705"/>
                  <a:chExt cx="1300" cy="1059"/>
                </a:xfrm>
              </p:grpSpPr>
              <p:sp>
                <p:nvSpPr>
                  <p:cNvPr id="1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33" y="705"/>
                    <a:ext cx="1300" cy="1059"/>
                  </a:xfrm>
                  <a:prstGeom prst="ellipse">
                    <a:avLst/>
                  </a:prstGeom>
                  <a:solidFill>
                    <a:srgbClr val="FEFEBA">
                      <a:alpha val="69804"/>
                    </a:srgbClr>
                  </a:solidFill>
                  <a:ln w="38100">
                    <a:noFill/>
                    <a:round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" name="WordArt 1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285" y="1115"/>
                    <a:ext cx="947" cy="30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>
                      <a:defRPr/>
                    </a:pPr>
                    <a:r>
                      <a:rPr lang="en-US" sz="3600" b="1" kern="10" normalizeH="1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SCIENTIFIC</a:t>
                    </a:r>
                  </a:p>
                  <a:p>
                    <a:pPr algn="ctr">
                      <a:defRPr/>
                    </a:pPr>
                    <a:r>
                      <a:rPr lang="en-US" sz="3600" b="1" kern="10" normalizeH="1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VISION</a:t>
                    </a:r>
                  </a:p>
                </p:txBody>
              </p:sp>
            </p:grp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1596670" y="2785390"/>
                  <a:ext cx="1936750" cy="1474873"/>
                  <a:chOff x="2176" y="1820"/>
                  <a:chExt cx="1340" cy="1066"/>
                </a:xfrm>
              </p:grpSpPr>
              <p:sp>
                <p:nvSpPr>
                  <p:cNvPr id="1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176" y="1820"/>
                    <a:ext cx="1340" cy="1066"/>
                  </a:xfrm>
                  <a:prstGeom prst="ellipse">
                    <a:avLst/>
                  </a:prstGeom>
                  <a:solidFill>
                    <a:srgbClr val="F9F299">
                      <a:alpha val="60000"/>
                    </a:srgbClr>
                  </a:solidFill>
                  <a:ln w="38100">
                    <a:noFill/>
                    <a:round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14" name="WordArt 2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62" y="2239"/>
                    <a:ext cx="957" cy="28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>
                      <a:defRPr/>
                    </a:pPr>
                    <a:r>
                      <a:rPr lang="en-US" sz="3600" b="1" kern="10" normalizeH="1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UNIVERSITY</a:t>
                    </a:r>
                  </a:p>
                  <a:p>
                    <a:pPr algn="ctr">
                      <a:defRPr/>
                    </a:pPr>
                    <a:r>
                      <a:rPr lang="en-US" sz="3600" b="1" kern="10" normalizeH="1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Black"/>
                      </a:rPr>
                      <a:t>VALUES</a:t>
                    </a:r>
                    <a:endParaRPr lang="en-US" sz="3600" b="1" kern="10" normalizeH="1" dirty="0">
                      <a:ln w="1905"/>
                      <a:solidFill>
                        <a:srgbClr val="FFFF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 Black"/>
                    </a:endParaRPr>
                  </a:p>
                </p:txBody>
              </p:sp>
            </p:grpSp>
            <p:sp>
              <p:nvSpPr>
                <p:cNvPr id="12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82566" y="1154871"/>
                  <a:ext cx="2179529" cy="1671426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spcFirstLastPara="1" wrap="none" fromWordArt="1">
                  <a:prstTxWarp prst="textArchUp">
                    <a:avLst>
                      <a:gd name="adj" fmla="val 12187859"/>
                    </a:avLst>
                  </a:prstTxWarp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r">
                    <a:defRPr/>
                  </a:pPr>
                  <a:r>
                    <a:rPr lang="id-ID" sz="1400" b="1" kern="10" dirty="0">
                      <a:ln/>
                      <a:solidFill>
                        <a:srgbClr val="FF0000"/>
                      </a:solidFill>
                      <a:latin typeface="Arial Black"/>
                    </a:rPr>
                    <a:t>Profil lulusan</a:t>
                  </a:r>
                </a:p>
              </p:txBody>
            </p:sp>
          </p:grpSp>
          <p:sp>
            <p:nvSpPr>
              <p:cNvPr id="7" name="Isosceles Triangle 6"/>
              <p:cNvSpPr/>
              <p:nvPr/>
            </p:nvSpPr>
            <p:spPr>
              <a:xfrm>
                <a:off x="1504950" y="2057400"/>
                <a:ext cx="1181100" cy="266700"/>
              </a:xfrm>
              <a:prstGeom prst="triangle">
                <a:avLst/>
              </a:prstGeom>
              <a:noFill/>
              <a:ln>
                <a:solidFill>
                  <a:srgbClr val="9FB45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pc="300">
                  <a:ln>
                    <a:solidFill>
                      <a:srgbClr val="FBF7C5"/>
                    </a:solidFill>
                  </a:ln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76891" y="4589208"/>
              <a:ext cx="2234271" cy="118116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n/>
                  <a:solidFill>
                    <a:srgbClr val="003300"/>
                  </a:solidFill>
                </a:rPr>
                <a:t>PROGRAM STUDI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79475" y="466725"/>
            <a:ext cx="47244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RUMUSAN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CAPAIAN PEMBELAJARAN TINGKAT PROGRAM STUDI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(PROGRAM LEARNING OUTCOMES)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057400"/>
            <a:ext cx="228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Lihat 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Tuning Guide to Formulating Degree Programme Profiles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2010, hal. 20.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25" name="Arc 24"/>
          <p:cNvSpPr/>
          <p:nvPr/>
        </p:nvSpPr>
        <p:spPr>
          <a:xfrm rot="829794">
            <a:off x="1322388" y="2360613"/>
            <a:ext cx="1590675" cy="1525587"/>
          </a:xfrm>
          <a:prstGeom prst="arc">
            <a:avLst>
              <a:gd name="adj1" fmla="val 15411418"/>
              <a:gd name="adj2" fmla="val 19650103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4600" y="381000"/>
            <a:ext cx="2057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UU No.12/2012 Pasal 29 ayat (2)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300163"/>
            <a:ext cx="37465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rc 26"/>
          <p:cNvSpPr/>
          <p:nvPr/>
        </p:nvSpPr>
        <p:spPr>
          <a:xfrm rot="20248442">
            <a:off x="4902200" y="327025"/>
            <a:ext cx="2105025" cy="3959225"/>
          </a:xfrm>
          <a:prstGeom prst="arc">
            <a:avLst>
              <a:gd name="adj1" fmla="val 15411418"/>
              <a:gd name="adj2" fmla="val 1965010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569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738531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2037732"/>
            <a:ext cx="98603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ULO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652" y="3429000"/>
            <a:ext cx="92993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PLO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4160" y="4840069"/>
            <a:ext cx="9283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771525"/>
            <a:ext cx="6096000" cy="5238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TINGKATAN CAPAIAN PEMBELAJARAN </a:t>
            </a:r>
          </a:p>
        </p:txBody>
      </p:sp>
    </p:spTree>
    <p:extLst>
      <p:ext uri="{BB962C8B-B14F-4D97-AF65-F5344CB8AC3E}">
        <p14:creationId xmlns:p14="http://schemas.microsoft.com/office/powerpoint/2010/main" val="288587255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JENJANG KUALIFIKASI - 5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menyelesaikan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pekerjaan berlingkup luas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memilih metode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sesuai dari beragam pilihan yang sudah maupun belum baku dengan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menganalisis data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serta mampu menunjukkan kinerja dengan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 dan kuantitas yang terukur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bidang kerja)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Menguasai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teoritis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 pengetahuan tertentu secara umum, serta 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memformulasikan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penyelesaian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 prosedural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 yang dikusasi)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mengelola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kelompok kerja dan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menyusun laporan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tertulis secara komprehensif. (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manajerial)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Bertanggung jawab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pekerjaan sendiri dan dapat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 tanggung jawab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atas pencapaian hasil kerja kelompok (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manajerial</a:t>
            </a:r>
            <a:r>
              <a:rPr lang="id-I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15429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JENJANG KUALIFIKASI 6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</a:t>
            </a: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mengaplikasikan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bidang keahliannya dan memanfaatkan ilmu pengetahuan, teknologi, dan/atau seni pada bidangnya dalam penyelesaian masalah serta mampu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beradaptasi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 situasi yang dihadapi.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(Knowledge-Skills) – </a:t>
            </a:r>
            <a:r>
              <a:rPr lang="id-ID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bidang kerja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Menguasai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teoritis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bidang pengetahuan tertentu secara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teoritis bagian khusus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 bidang pengetahuan tersebut secara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mendalam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serta mampu </a:t>
            </a: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memformulasikan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 masalah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prosedural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(Knowledge-Skills) – </a:t>
            </a:r>
            <a:r>
              <a:rPr lang="id-ID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 yang dikusasi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mengambil keputusan yang tepat berdasarkan </a:t>
            </a: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 dan data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mampu memberikan petunjuk dalam memilih berbagai alternatif solusi secara mandiri dan kelompok. 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(Knowledge,Skills, Attitude)  – </a:t>
            </a:r>
            <a:r>
              <a:rPr lang="id-ID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manajerial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Bertanggung jawab pada pekerjaan sendiri dan dapat diberi tanggung jawab atas pencapaian hasil kerja organisasi.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(Attitude)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d-ID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</a:t>
            </a:r>
            <a:r>
              <a:rPr lang="id-ID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manajerial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53828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JENJANG KUALIFIKASI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merencanakan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mengelola sumberdaya di bawah tanggung jawabnya, dan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mengevaluasi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secara komprehensif kerjanya dengan memanfaatkan ilmu pengetahuan, teknologi, dan/atau seni untuk menghasilkan langkah-langkah pengembangan strategis organisasi.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memecahkan permasalahan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ilmu pengetahuan, teknologi, dan/atau seni di dalam bidang keilmuannya melalui </a:t>
            </a:r>
            <a:r>
              <a:rPr lang="id-I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monodisipliner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riset dan mengambil keputusan strategis dengan akuntabilitas dan tanggung jawab penuh atas semua aspek yang berada di bawah tanggung jawab bidang keahliannya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3450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r>
              <a:rPr lang="en-US" smtClean="0"/>
              <a:t>Apakah kita sudah terlambat?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9843"/>
            <a:ext cx="81629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6586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JENJANG KUALIFIKASI 8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</a:t>
            </a:r>
            <a:r>
              <a:rPr lang="id-ID" b="1" dirty="0">
                <a:solidFill>
                  <a:srgbClr val="FF0000"/>
                </a:solidFill>
              </a:rPr>
              <a:t>mengembangkan</a:t>
            </a:r>
            <a:r>
              <a:rPr lang="id-ID" dirty="0"/>
              <a:t> pengetahuan, teknologi, dan/atau seni di dalam bidang keilmuannya atau praktek profesionalnya melalui riset, hingga </a:t>
            </a:r>
            <a:r>
              <a:rPr lang="id-ID" b="1" dirty="0">
                <a:solidFill>
                  <a:srgbClr val="FF0000"/>
                </a:solidFill>
              </a:rPr>
              <a:t>menghasilkan</a:t>
            </a:r>
            <a:r>
              <a:rPr lang="id-ID" dirty="0"/>
              <a:t> karya inovatif dan teruji.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memecahkan permasalahan ilmu pengetahuan, teknologi, dan/atau seni di dalam bidang keilmuannya melalui </a:t>
            </a:r>
            <a:r>
              <a:rPr lang="id-ID" b="1" i="1" dirty="0">
                <a:solidFill>
                  <a:srgbClr val="FF0000"/>
                </a:solidFill>
              </a:rPr>
              <a:t>pendekatan inter atau multidisipliner</a:t>
            </a:r>
            <a:r>
              <a:rPr lang="id-ID" dirty="0"/>
              <a:t>.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mengelola riset dan pengembangan yang bermanfaat bagi masyarakat dan keilmuan, serta mampu mendapat </a:t>
            </a:r>
            <a:r>
              <a:rPr lang="id-ID" i="1" dirty="0">
                <a:solidFill>
                  <a:srgbClr val="FF0000"/>
                </a:solidFill>
              </a:rPr>
              <a:t>pengakuan nasional dan internasional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9539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JENJANG KUALIFIKASI 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mengembangkan</a:t>
            </a:r>
            <a:r>
              <a:rPr lang="id-ID" dirty="0"/>
              <a:t> pengetahuan, teknologi, dan/atau seni baru di dalam bidang keilmuannya atau praktek profesionalnya melalui riset, hingga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id-ID" dirty="0"/>
              <a:t> karya kreatif, original, dan teruji.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memecahkan permasalahan ilmu pengetahuan, teknologi, dan/atau seni di dalam bidang keilmuannya melalui </a:t>
            </a:r>
            <a:r>
              <a:rPr lang="id-ID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inter, multi, dan transdisipliner</a:t>
            </a:r>
            <a:r>
              <a:rPr lang="id-ID" dirty="0"/>
              <a:t>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/>
              <a:t>Mampu mengelola, memimpin, dan mengembangkan riset dan pengembangan yang bermanfaat bagi kemaslahatan umat manusia, serta mampu mendapat </a:t>
            </a:r>
            <a:r>
              <a:rPr lang="id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pengakuan nasional dan internasional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009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-efQ4x7jxZC8/T7qcWCh_QwI/AAAAAAAADCE/0DxENIk7kOY/s1600/09transdiscipli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2521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300" smtClean="0">
                <a:solidFill>
                  <a:srgbClr val="000073"/>
                </a:solidFill>
              </a:rPr>
              <a:t> Lintas Disiplin Ilmu</a:t>
            </a:r>
            <a:endParaRPr lang="en-US" sz="4300" b="1" smtClean="0">
              <a:solidFill>
                <a:srgbClr val="000099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04900"/>
            <a:ext cx="7275512" cy="5295900"/>
          </a:xfrm>
        </p:spPr>
        <p:txBody>
          <a:bodyPr/>
          <a:lstStyle/>
          <a:p>
            <a:pPr indent="-3175" algn="just" eaLnBrk="1" hangingPunct="1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SzPct val="85000"/>
              <a:buFont typeface="Wingdings" pitchFamily="2" charset="2"/>
              <a:buNone/>
            </a:pPr>
            <a:r>
              <a:rPr lang="en-US" sz="2500" b="1" u="sng" smtClean="0"/>
              <a:t>multi</a:t>
            </a:r>
            <a:r>
              <a:rPr lang="en-US" sz="2500" b="1" smtClean="0"/>
              <a:t>disciplinary</a:t>
            </a:r>
            <a:r>
              <a:rPr lang="en-US" sz="2500" b="1" smtClean="0">
                <a:solidFill>
                  <a:srgbClr val="000073"/>
                </a:solidFill>
              </a:rPr>
              <a:t> - researchers in separate disciplines work</a:t>
            </a:r>
            <a:r>
              <a:rPr lang="en-US" sz="2500" b="1" i="1" smtClean="0">
                <a:solidFill>
                  <a:srgbClr val="000073"/>
                </a:solidFill>
              </a:rPr>
              <a:t> independently within </a:t>
            </a:r>
            <a:r>
              <a:rPr lang="en-US" sz="2500" b="1" smtClean="0">
                <a:solidFill>
                  <a:srgbClr val="000073"/>
                </a:solidFill>
              </a:rPr>
              <a:t>their own disciplinary perspective, to address a common problem</a:t>
            </a:r>
          </a:p>
          <a:p>
            <a:pPr indent="-3175" algn="just" eaLnBrk="1" hangingPunct="1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SzPct val="85000"/>
              <a:buFont typeface="Wingdings" pitchFamily="2" charset="2"/>
              <a:buNone/>
            </a:pPr>
            <a:endParaRPr lang="en-US" sz="2500" b="1" smtClean="0">
              <a:solidFill>
                <a:srgbClr val="000073"/>
              </a:solidFill>
            </a:endParaRPr>
          </a:p>
          <a:p>
            <a:pPr indent="-3175" algn="just" eaLnBrk="1" hangingPunct="1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SzPct val="85000"/>
              <a:buFont typeface="Wingdings" pitchFamily="2" charset="2"/>
              <a:buNone/>
            </a:pPr>
            <a:r>
              <a:rPr lang="en-US" sz="2500" b="1" u="sng" smtClean="0"/>
              <a:t>inter</a:t>
            </a:r>
            <a:r>
              <a:rPr lang="en-US" sz="2500" b="1" smtClean="0"/>
              <a:t>disciplinary</a:t>
            </a:r>
            <a:r>
              <a:rPr lang="en-US" sz="2500" b="1" smtClean="0">
                <a:solidFill>
                  <a:srgbClr val="000073"/>
                </a:solidFill>
              </a:rPr>
              <a:t> - researchers </a:t>
            </a:r>
            <a:r>
              <a:rPr lang="en-US" sz="2500" b="1" i="1" smtClean="0">
                <a:solidFill>
                  <a:srgbClr val="000073"/>
                </a:solidFill>
              </a:rPr>
              <a:t>work jointly</a:t>
            </a:r>
            <a:r>
              <a:rPr lang="en-US" sz="2500" b="1" smtClean="0">
                <a:solidFill>
                  <a:srgbClr val="000073"/>
                </a:solidFill>
              </a:rPr>
              <a:t>, but from each of their respective disciplinary perspectives, to address a common problem</a:t>
            </a:r>
          </a:p>
          <a:p>
            <a:pPr indent="-3175" algn="just" eaLnBrk="1" hangingPunct="1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SzPct val="85000"/>
              <a:buFont typeface="Wingdings" pitchFamily="2" charset="2"/>
              <a:buNone/>
            </a:pPr>
            <a:endParaRPr lang="en-US" sz="2500" b="1" smtClean="0">
              <a:solidFill>
                <a:srgbClr val="000073"/>
              </a:solidFill>
            </a:endParaRPr>
          </a:p>
          <a:p>
            <a:pPr indent="-3175" algn="just" eaLnBrk="1" hangingPunct="1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SzPct val="85000"/>
              <a:buFont typeface="Wingdings" pitchFamily="2" charset="2"/>
              <a:buNone/>
            </a:pPr>
            <a:r>
              <a:rPr lang="en-US" sz="2500" b="1" u="sng" smtClean="0"/>
              <a:t>trans</a:t>
            </a:r>
            <a:r>
              <a:rPr lang="en-US" sz="2500" b="1" smtClean="0"/>
              <a:t>disciplinary</a:t>
            </a:r>
            <a:r>
              <a:rPr lang="en-US" sz="2500" b="1" smtClean="0">
                <a:solidFill>
                  <a:srgbClr val="000073"/>
                </a:solidFill>
              </a:rPr>
              <a:t> - researchers work jointly using a </a:t>
            </a:r>
            <a:r>
              <a:rPr lang="en-US" sz="2500" b="1" i="1" smtClean="0">
                <a:solidFill>
                  <a:srgbClr val="000073"/>
                </a:solidFill>
              </a:rPr>
              <a:t>shared conceptual framework</a:t>
            </a:r>
            <a:r>
              <a:rPr lang="en-US" sz="2500" b="1" smtClean="0">
                <a:solidFill>
                  <a:srgbClr val="000073"/>
                </a:solidFill>
              </a:rPr>
              <a:t> that draws together discipline-specific theories, concepts, and approaches, to address a common problem</a:t>
            </a:r>
            <a:endParaRPr lang="en-US" sz="2000" b="1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 cmpd="thinThick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559550" y="4052888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73"/>
                </a:solidFill>
                <a:latin typeface="Times" pitchFamily="18" charset="0"/>
              </a:rPr>
              <a:t>(Rosenfield, 1992)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" y="1905000"/>
            <a:ext cx="3810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62000" y="1905000"/>
            <a:ext cx="381000" cy="685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3505200"/>
            <a:ext cx="381000" cy="685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62000" y="3505200"/>
            <a:ext cx="381000" cy="685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1000" y="5181600"/>
            <a:ext cx="381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62000" y="5181600"/>
            <a:ext cx="381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609600" y="51816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685800" y="563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88925" y="26289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Firm boundaries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04800" y="42672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Permeable boundaries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81000" y="6019800"/>
            <a:ext cx="248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No or blurred boundaries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03925" y="6157913"/>
            <a:ext cx="245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99"/>
                </a:solidFill>
                <a:latin typeface="Times New Roman" pitchFamily="18" charset="0"/>
              </a:rPr>
              <a:t>Source: Dan Stokols, 2004</a:t>
            </a:r>
          </a:p>
        </p:txBody>
      </p:sp>
    </p:spTree>
    <p:extLst>
      <p:ext uri="{BB962C8B-B14F-4D97-AF65-F5344CB8AC3E}">
        <p14:creationId xmlns:p14="http://schemas.microsoft.com/office/powerpoint/2010/main" val="244395836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PERUMUSAN CAPAIAN PEMBELAJARAN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PENGEMBANGAN KURIKULUM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427788" y="2743200"/>
            <a:ext cx="2590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5600" y="3001963"/>
            <a:ext cx="23241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447800"/>
            <a:ext cx="1554727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PROFIL LULUSAN</a:t>
            </a:r>
            <a:endParaRPr lang="en-US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38" y="5867400"/>
            <a:ext cx="2751137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KATA KUNCI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091113"/>
            <a:ext cx="3048000" cy="4714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KONSEP-KONSEP KUNCI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1539875" y="10668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97188" y="4668838"/>
            <a:ext cx="2360612" cy="3143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mengandung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5563" y="4114800"/>
            <a:ext cx="3124200" cy="3143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Content Knowledge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43500" y="3627438"/>
            <a:ext cx="1562100" cy="411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Kata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Kerja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800" y="2986088"/>
            <a:ext cx="1703388" cy="411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Jenjang Kognitif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4025" y="3341688"/>
            <a:ext cx="2214563" cy="411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Jenjang Psikomotorik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6209506" y="3190082"/>
            <a:ext cx="828675" cy="411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Afektif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715000" y="3390900"/>
            <a:ext cx="712788" cy="280988"/>
            <a:chOff x="5715000" y="3390900"/>
            <a:chExt cx="712741" cy="281062"/>
          </a:xfrm>
        </p:grpSpPr>
        <p:cxnSp>
          <p:nvCxnSpPr>
            <p:cNvPr id="29" name="Straight Arrow Connector 28"/>
            <p:cNvCxnSpPr>
              <a:endCxn id="28" idx="1"/>
            </p:cNvCxnSpPr>
            <p:nvPr/>
          </p:nvCxnSpPr>
          <p:spPr>
            <a:xfrm>
              <a:off x="5715000" y="3390900"/>
              <a:ext cx="712741" cy="0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45161" y="3397252"/>
              <a:ext cx="0" cy="27471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403850" y="3922713"/>
            <a:ext cx="428625" cy="2841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&amp;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51438" y="5141913"/>
            <a:ext cx="1246187" cy="3143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Kegiatan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4918" y="3505200"/>
            <a:ext cx="4343400" cy="111918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PERUMUSAN CAPAIAN PEMBELAJARAN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MATA KULIAH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(</a:t>
            </a: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COURSE LEARNING OUTCOMES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1025" y="228600"/>
            <a:ext cx="5164138" cy="838200"/>
            <a:chOff x="581025" y="228600"/>
            <a:chExt cx="5163471" cy="838200"/>
          </a:xfrm>
        </p:grpSpPr>
        <p:sp>
          <p:nvSpPr>
            <p:cNvPr id="4" name="Rounded Rectangle 3"/>
            <p:cNvSpPr/>
            <p:nvPr/>
          </p:nvSpPr>
          <p:spPr>
            <a:xfrm>
              <a:off x="581025" y="228600"/>
              <a:ext cx="4447600" cy="838200"/>
            </a:xfrm>
            <a:prstGeom prst="roundRect">
              <a:avLst/>
            </a:prstGeom>
            <a:solidFill>
              <a:srgbClr val="FFFF00">
                <a:alpha val="45000"/>
              </a:srgbClr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CAPAIAN PEMBELAJARAN UNIVERSITAS  (</a:t>
              </a:r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UNIVERSITY LEARNING OUTCOMES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)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955610" y="276225"/>
              <a:ext cx="788886" cy="77628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KK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00400" y="990601"/>
            <a:ext cx="5272088" cy="2200277"/>
            <a:chOff x="3200400" y="991401"/>
            <a:chExt cx="5271500" cy="2200202"/>
          </a:xfrm>
        </p:grpSpPr>
        <p:sp>
          <p:nvSpPr>
            <p:cNvPr id="6" name="Rounded Rectangle 5"/>
            <p:cNvSpPr/>
            <p:nvPr/>
          </p:nvSpPr>
          <p:spPr>
            <a:xfrm>
              <a:off x="3733741" y="1250156"/>
              <a:ext cx="4342916" cy="145568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PERUMUSAN CAPAIAN PEMBELAJARAN PROGRAM STUDI (</a:t>
              </a:r>
              <a:r>
                <a:rPr lang="en-US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PROGRAM LEARNING OUTCOMES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) ATAU SKL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683000" y="991401"/>
              <a:ext cx="788900" cy="7762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200400" y="2415342"/>
              <a:ext cx="788900" cy="7762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KP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294563" y="5157788"/>
            <a:ext cx="1246187" cy="3143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RPKPS</a:t>
            </a:r>
            <a:endParaRPr lang="id-ID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cxnSp>
        <p:nvCxnSpPr>
          <p:cNvPr id="45" name="Straight Arrow Connector 44"/>
          <p:cNvCxnSpPr>
            <a:endCxn id="6" idx="1"/>
          </p:cNvCxnSpPr>
          <p:nvPr/>
        </p:nvCxnSpPr>
        <p:spPr>
          <a:xfrm flipV="1">
            <a:off x="2317750" y="1977232"/>
            <a:ext cx="1416050" cy="1897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43388" y="27432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9" idx="0"/>
          </p:cNvCxnSpPr>
          <p:nvPr/>
        </p:nvCxnSpPr>
        <p:spPr>
          <a:xfrm>
            <a:off x="2667000" y="4632325"/>
            <a:ext cx="0" cy="4587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25775" y="55626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235450" y="5326063"/>
            <a:ext cx="79375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351588" y="5334000"/>
            <a:ext cx="79375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05500" y="5953125"/>
            <a:ext cx="3006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KU = KOMPETENSI UTAMA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KK = KOMPETENSI KHUSUS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KP = KOMPETENSI PENDUKUNG</a:t>
            </a:r>
          </a:p>
        </p:txBody>
      </p:sp>
    </p:spTree>
    <p:extLst>
      <p:ext uri="{BB962C8B-B14F-4D97-AF65-F5344CB8AC3E}">
        <p14:creationId xmlns:p14="http://schemas.microsoft.com/office/powerpoint/2010/main" val="161032430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8" grpId="0" animBg="1"/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35" grpId="0"/>
      <p:bldP spid="36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990600"/>
            <a:ext cx="32004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- 1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438400"/>
            <a:ext cx="32004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- 2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038600"/>
            <a:ext cx="3200400" cy="762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- 3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5562600"/>
            <a:ext cx="3200400" cy="762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 - 4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1371600"/>
            <a:ext cx="1752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2819400"/>
            <a:ext cx="1752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4419600"/>
            <a:ext cx="1752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5943600"/>
            <a:ext cx="1752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638800" y="762000"/>
            <a:ext cx="1828800" cy="1219200"/>
            <a:chOff x="5638800" y="762000"/>
            <a:chExt cx="1828799" cy="1219200"/>
          </a:xfrm>
        </p:grpSpPr>
        <p:sp>
          <p:nvSpPr>
            <p:cNvPr id="4" name="Oval 3"/>
            <p:cNvSpPr/>
            <p:nvPr/>
          </p:nvSpPr>
          <p:spPr>
            <a:xfrm>
              <a:off x="5638800" y="762000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3600" y="11407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- 1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638800" y="2209800"/>
            <a:ext cx="1841500" cy="1219200"/>
            <a:chOff x="5638800" y="2209800"/>
            <a:chExt cx="1841089" cy="1219200"/>
          </a:xfrm>
        </p:grpSpPr>
        <p:sp>
          <p:nvSpPr>
            <p:cNvPr id="5" name="Oval 4"/>
            <p:cNvSpPr/>
            <p:nvPr/>
          </p:nvSpPr>
          <p:spPr>
            <a:xfrm>
              <a:off x="5638800" y="2209800"/>
              <a:ext cx="1219200" cy="1219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55890" y="25885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- 2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638800" y="3810000"/>
            <a:ext cx="1828800" cy="1219200"/>
            <a:chOff x="5638800" y="3810000"/>
            <a:chExt cx="1828799" cy="1219200"/>
          </a:xfrm>
        </p:grpSpPr>
        <p:sp>
          <p:nvSpPr>
            <p:cNvPr id="6" name="Oval 5"/>
            <p:cNvSpPr/>
            <p:nvPr/>
          </p:nvSpPr>
          <p:spPr>
            <a:xfrm>
              <a:off x="5638800" y="3810000"/>
              <a:ext cx="1219200" cy="1219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41887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- 3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638800" y="5334000"/>
            <a:ext cx="1828800" cy="1219200"/>
            <a:chOff x="5638800" y="5334000"/>
            <a:chExt cx="1828799" cy="1219200"/>
          </a:xfrm>
        </p:grpSpPr>
        <p:sp>
          <p:nvSpPr>
            <p:cNvPr id="7" name="Oval 6"/>
            <p:cNvSpPr/>
            <p:nvPr/>
          </p:nvSpPr>
          <p:spPr>
            <a:xfrm>
              <a:off x="5638800" y="5334000"/>
              <a:ext cx="1219200" cy="1219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3600" y="57127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- 4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" y="228600"/>
            <a:ext cx="4495800" cy="4619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DESKRIPTOR KKNI LEVEL 5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286000" y="1752600"/>
            <a:ext cx="0" cy="685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0" y="3200400"/>
            <a:ext cx="0" cy="838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76475" y="4800600"/>
            <a:ext cx="9525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4818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310" y="3810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CPMK2</a:t>
            </a:r>
          </a:p>
        </p:txBody>
      </p:sp>
      <p:sp>
        <p:nvSpPr>
          <p:cNvPr id="8" name="Oval 7"/>
          <p:cNvSpPr/>
          <p:nvPr/>
        </p:nvSpPr>
        <p:spPr>
          <a:xfrm>
            <a:off x="5174226" y="11430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CPMK3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19812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CPMK4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2819400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29200" y="5410200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8400" y="1066800"/>
            <a:ext cx="2438400" cy="20193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1524000"/>
            <a:ext cx="2735263" cy="15621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38400" y="2362200"/>
            <a:ext cx="2743200" cy="7239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3086100"/>
            <a:ext cx="2735263" cy="1143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38400" y="3086100"/>
            <a:ext cx="2735263" cy="9525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00" y="3086100"/>
            <a:ext cx="2743200" cy="1790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06663" y="3141663"/>
            <a:ext cx="2633662" cy="237966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38400" y="3086100"/>
            <a:ext cx="1984375" cy="278447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38400" y="3086100"/>
            <a:ext cx="1136650" cy="291465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09600" y="838200"/>
            <a:ext cx="1828800" cy="1219200"/>
            <a:chOff x="609600" y="838200"/>
            <a:chExt cx="1828800" cy="1219200"/>
          </a:xfrm>
        </p:grpSpPr>
        <p:sp>
          <p:nvSpPr>
            <p:cNvPr id="46" name="Oval 45"/>
            <p:cNvSpPr/>
            <p:nvPr/>
          </p:nvSpPr>
          <p:spPr>
            <a:xfrm>
              <a:off x="1219200" y="838200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9600" y="12931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- 1</a:t>
              </a:r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622300" y="2362200"/>
            <a:ext cx="1816100" cy="1219200"/>
            <a:chOff x="621890" y="2362200"/>
            <a:chExt cx="1816510" cy="1219200"/>
          </a:xfrm>
        </p:grpSpPr>
        <p:sp>
          <p:nvSpPr>
            <p:cNvPr id="47" name="Oval 46"/>
            <p:cNvSpPr/>
            <p:nvPr/>
          </p:nvSpPr>
          <p:spPr>
            <a:xfrm>
              <a:off x="1219200" y="2362200"/>
              <a:ext cx="1219200" cy="1219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1890" y="27409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- 2</a:t>
              </a: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609600" y="3962400"/>
            <a:ext cx="1828800" cy="1219200"/>
            <a:chOff x="609600" y="3962400"/>
            <a:chExt cx="1828800" cy="1219200"/>
          </a:xfrm>
        </p:grpSpPr>
        <p:sp>
          <p:nvSpPr>
            <p:cNvPr id="48" name="Oval 47"/>
            <p:cNvSpPr/>
            <p:nvPr/>
          </p:nvSpPr>
          <p:spPr>
            <a:xfrm>
              <a:off x="1219200" y="3962400"/>
              <a:ext cx="1219200" cy="1219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9600" y="43411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- 3</a:t>
              </a:r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609600" y="5486400"/>
            <a:ext cx="1828800" cy="1219200"/>
            <a:chOff x="609600" y="5486400"/>
            <a:chExt cx="1828800" cy="1219200"/>
          </a:xfrm>
        </p:grpSpPr>
        <p:sp>
          <p:nvSpPr>
            <p:cNvPr id="49" name="Oval 48"/>
            <p:cNvSpPr/>
            <p:nvPr/>
          </p:nvSpPr>
          <p:spPr>
            <a:xfrm>
              <a:off x="1219200" y="5486400"/>
              <a:ext cx="1219200" cy="1219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9600" y="5865167"/>
              <a:ext cx="1523999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SKL </a:t>
              </a:r>
              <a:r>
                <a:rPr lang="en-US" sz="2400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- 4</a:t>
              </a:r>
            </a:p>
          </p:txBody>
        </p:sp>
      </p:grpSp>
      <p:sp>
        <p:nvSpPr>
          <p:cNvPr id="97" name="Oval 96"/>
          <p:cNvSpPr/>
          <p:nvPr/>
        </p:nvSpPr>
        <p:spPr>
          <a:xfrm>
            <a:off x="3749778" y="93406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CPMK1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2478088" y="838200"/>
            <a:ext cx="1484312" cy="218598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5181600" y="3657600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188974" y="4495800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285635" y="5806175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CPMK9</a:t>
            </a:r>
          </a:p>
        </p:txBody>
      </p:sp>
      <p:sp>
        <p:nvSpPr>
          <p:cNvPr id="111" name="Oval 110"/>
          <p:cNvSpPr/>
          <p:nvPr/>
        </p:nvSpPr>
        <p:spPr>
          <a:xfrm>
            <a:off x="3383526" y="6000136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CPMKn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51180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295400" y="4043363"/>
            <a:ext cx="2317750" cy="22860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57750" y="2430463"/>
            <a:ext cx="2319338" cy="2286000"/>
          </a:xfrm>
          <a:prstGeom prst="ellipse">
            <a:avLst/>
          </a:prstGeom>
          <a:solidFill>
            <a:srgbClr val="00B0F0">
              <a:alpha val="4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4988" y="533400"/>
            <a:ext cx="2317750" cy="2286000"/>
          </a:xfrm>
          <a:prstGeom prst="ellipse">
            <a:avLst/>
          </a:prstGeom>
          <a:solidFill>
            <a:schemeClr val="accent6"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85219" y="16764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969342" y="87507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969342" y="16764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185219" y="860322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695337" y="2698955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3279059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916561" y="3443749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70356" y="477110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CPMK8</a:t>
            </a:r>
          </a:p>
        </p:txBody>
      </p:sp>
      <p:sp>
        <p:nvSpPr>
          <p:cNvPr id="12" name="Oval 11"/>
          <p:cNvSpPr/>
          <p:nvPr/>
        </p:nvSpPr>
        <p:spPr>
          <a:xfrm>
            <a:off x="1804219" y="5149871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CPMK9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4219" y="4387871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CPMKn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2663" y="342900"/>
            <a:ext cx="27749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MATA KULIAH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7950" y="2247900"/>
            <a:ext cx="2030413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MATA KULIAH  B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2150" y="5948363"/>
            <a:ext cx="2030413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MATA KULIAH  C </a:t>
            </a:r>
          </a:p>
        </p:txBody>
      </p:sp>
      <p:sp>
        <p:nvSpPr>
          <p:cNvPr id="20" name="Oval 19"/>
          <p:cNvSpPr/>
          <p:nvPr/>
        </p:nvSpPr>
        <p:spPr>
          <a:xfrm>
            <a:off x="6678613" y="4389438"/>
            <a:ext cx="2317750" cy="2286000"/>
          </a:xfrm>
          <a:prstGeom prst="ellipse">
            <a:avLst/>
          </a:prstGeom>
          <a:solidFill>
            <a:srgbClr val="92D050">
              <a:alpha val="4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72517" y="4685071"/>
            <a:ext cx="762000" cy="76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34200" y="52578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51181" y="5758016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06698" y="5186516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7088" y="4038600"/>
            <a:ext cx="2028825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MATA KULIAH  X</a:t>
            </a:r>
          </a:p>
        </p:txBody>
      </p:sp>
    </p:spTree>
    <p:extLst>
      <p:ext uri="{BB962C8B-B14F-4D97-AF65-F5344CB8AC3E}">
        <p14:creationId xmlns:p14="http://schemas.microsoft.com/office/powerpoint/2010/main" val="97954686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7" grpId="0"/>
      <p:bldP spid="18" grpId="0"/>
      <p:bldP spid="19" grpId="0"/>
      <p:bldP spid="20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812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(P5)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pemeriksaan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(skill)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hitung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eritrosit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sampel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0,48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31972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838200"/>
          </a:xfrm>
        </p:spPr>
        <p:txBody>
          <a:bodyPr/>
          <a:lstStyle/>
          <a:p>
            <a:r>
              <a:rPr lang="en-US" dirty="0" smtClean="0"/>
              <a:t>LANDASAN YURIDIS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8153400" cy="1295400"/>
          </a:xfrm>
        </p:spPr>
        <p:txBody>
          <a:bodyPr/>
          <a:lstStyle/>
          <a:p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Permendikbud No.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Tahun 201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Tentang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 Nasional Pendidikan Tinggi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685800" y="1371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 No. 12 Tahun 2012 Tentang </a:t>
            </a:r>
            <a:r>
              <a:rPr lang="id-I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Tinggi</a:t>
            </a:r>
          </a:p>
        </p:txBody>
      </p:sp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703288" y="2057400"/>
            <a:ext cx="767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Perpres No. 8 Tahun 2012 Tentang </a:t>
            </a:r>
            <a:r>
              <a:rPr lang="id-I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Kerangka Kualifikasi Nasional Indonesia</a:t>
            </a:r>
          </a:p>
        </p:txBody>
      </p:sp>
      <p:sp>
        <p:nvSpPr>
          <p:cNvPr id="6" name="Rectangle 5">
            <a:hlinkClick r:id="rId4" action="ppaction://hlinkfile"/>
          </p:cNvPr>
          <p:cNvSpPr/>
          <p:nvPr/>
        </p:nvSpPr>
        <p:spPr>
          <a:xfrm>
            <a:off x="703288" y="4187358"/>
            <a:ext cx="767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Permendikbud No. 73 Tahun 2013 Tentang </a:t>
            </a:r>
            <a:r>
              <a:rPr lang="id-I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 KKNI Bidang Pendidikan Tinggi</a:t>
            </a:r>
          </a:p>
        </p:txBody>
      </p:sp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703288" y="2932093"/>
            <a:ext cx="7831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Penyelenggaraan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Perguruan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endParaRPr lang="id-ID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98815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64525"/>
              </p:ext>
            </p:extLst>
          </p:nvPr>
        </p:nvGraphicFramePr>
        <p:xfrm>
          <a:off x="457200" y="381000"/>
          <a:ext cx="8229599" cy="377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179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C1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C3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C6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FACTUAL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400" baseline="0" dirty="0" smtClean="0"/>
                        <a:t>KNOWLEDGE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/>
                        <a:t>Kegiatan</a:t>
                      </a:r>
                      <a:r>
                        <a:rPr lang="id-ID" sz="1200" baseline="0" noProof="0" dirty="0" smtClean="0"/>
                        <a:t> 1</a:t>
                      </a:r>
                    </a:p>
                    <a:p>
                      <a:r>
                        <a:rPr lang="id-ID" sz="1200" baseline="0" noProof="0" dirty="0" smtClean="0"/>
                        <a:t>Memahami jenis sel darah</a:t>
                      </a:r>
                      <a:endParaRPr lang="en-US" sz="1200" baseline="0" noProof="0" dirty="0" smtClean="0"/>
                    </a:p>
                    <a:p>
                      <a:r>
                        <a:rPr lang="en-US" sz="1200" baseline="0" noProof="0" dirty="0" smtClean="0"/>
                        <a:t>T = 20’</a:t>
                      </a:r>
                      <a:endParaRPr lang="id-ID" sz="12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/>
                        <a:t>Kegiatan </a:t>
                      </a:r>
                      <a:r>
                        <a:rPr lang="en-US" sz="1200" noProof="0" dirty="0" smtClean="0"/>
                        <a:t>2</a:t>
                      </a:r>
                      <a:endParaRPr lang="id-ID" sz="1200" noProof="0" dirty="0" smtClean="0"/>
                    </a:p>
                    <a:p>
                      <a:r>
                        <a:rPr lang="id-ID" sz="1200" noProof="0" dirty="0" smtClean="0"/>
                        <a:t>Membedakan jenis sel darah. </a:t>
                      </a:r>
                      <a:endParaRPr lang="en-US" sz="1200" noProof="0" dirty="0" smtClean="0"/>
                    </a:p>
                    <a:p>
                      <a:r>
                        <a:rPr lang="en-US" sz="1200" noProof="0" dirty="0" smtClean="0"/>
                        <a:t>T=20’</a:t>
                      </a:r>
                      <a:endParaRPr lang="id-ID" sz="1200" noProof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CONCEPT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KNOWLEDGE</a:t>
                      </a:r>
                      <a:endParaRPr lang="en-US" sz="1400" dirty="0" smtClean="0"/>
                    </a:p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PROCEDURAL KNOWLEDGE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/>
                        <a:t>Kegiatan</a:t>
                      </a:r>
                      <a:r>
                        <a:rPr lang="id-ID" sz="1200" baseline="0" noProof="0" dirty="0" smtClean="0"/>
                        <a:t> </a:t>
                      </a:r>
                      <a:r>
                        <a:rPr lang="en-US" sz="1200" baseline="0" noProof="0" dirty="0" smtClean="0"/>
                        <a:t>3</a:t>
                      </a:r>
                      <a:endParaRPr lang="id-ID" sz="1200" baseline="0" noProof="0" dirty="0" smtClean="0"/>
                    </a:p>
                    <a:p>
                      <a:r>
                        <a:rPr lang="id-ID" sz="1200" baseline="0" noProof="0" dirty="0" smtClean="0"/>
                        <a:t>Memahami jenis sel darah</a:t>
                      </a:r>
                      <a:endParaRPr lang="en-US" sz="1200" baseline="0" noProof="0" dirty="0" smtClean="0"/>
                    </a:p>
                    <a:p>
                      <a:r>
                        <a:rPr lang="en-US" sz="1200" baseline="0" noProof="0" dirty="0" smtClean="0"/>
                        <a:t>T = 20’</a:t>
                      </a:r>
                      <a:endParaRPr lang="id-ID" sz="1200" noProof="0" dirty="0" smtClean="0"/>
                    </a:p>
                    <a:p>
                      <a:endParaRPr lang="en-US" sz="12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517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METACOG-NITIVE</a:t>
                      </a:r>
                      <a:endParaRPr lang="en-US" sz="16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66058"/>
              </p:ext>
            </p:extLst>
          </p:nvPr>
        </p:nvGraphicFramePr>
        <p:xfrm>
          <a:off x="533400" y="3657600"/>
          <a:ext cx="8229600" cy="322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275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P5</a:t>
                      </a:r>
                      <a:endParaRPr lang="en-US" sz="1800" dirty="0"/>
                    </a:p>
                  </a:txBody>
                  <a:tcPr/>
                </a:tc>
              </a:tr>
              <a:tr h="5348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5348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5348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/>
                        <a:t>Kegiatan</a:t>
                      </a:r>
                      <a:r>
                        <a:rPr lang="id-ID" sz="1200" baseline="0" noProof="0" dirty="0" smtClean="0"/>
                        <a:t> </a:t>
                      </a:r>
                      <a:r>
                        <a:rPr lang="en-US" sz="1200" baseline="0" noProof="0" dirty="0" smtClean="0"/>
                        <a:t>4</a:t>
                      </a:r>
                      <a:endParaRPr lang="id-ID" sz="1200" baseline="0" noProof="0" dirty="0" smtClean="0"/>
                    </a:p>
                    <a:p>
                      <a:r>
                        <a:rPr lang="id-ID" sz="1200" baseline="0" noProof="0" dirty="0" smtClean="0"/>
                        <a:t>Memahami jenis sel darah</a:t>
                      </a:r>
                      <a:endParaRPr lang="en-US" sz="1200" baseline="0" noProof="0" dirty="0" smtClean="0"/>
                    </a:p>
                    <a:p>
                      <a:r>
                        <a:rPr lang="en-US" sz="1200" baseline="0" noProof="0" dirty="0" smtClean="0"/>
                        <a:t>P = 240’</a:t>
                      </a:r>
                      <a:endParaRPr lang="id-ID" sz="1200" noProof="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FFFF00"/>
                          </a:solidFill>
                        </a:rPr>
                        <a:t>Kegiatan 5</a:t>
                      </a:r>
                    </a:p>
                    <a:p>
                      <a:r>
                        <a:rPr lang="id-ID" sz="1200" noProof="0" dirty="0" smtClean="0">
                          <a:solidFill>
                            <a:srgbClr val="FFFF00"/>
                          </a:solidFill>
                        </a:rPr>
                        <a:t>Melakukan</a:t>
                      </a:r>
                      <a:r>
                        <a:rPr lang="id-ID" sz="1200" baseline="0" noProof="0" dirty="0" smtClean="0">
                          <a:solidFill>
                            <a:srgbClr val="FFFF00"/>
                          </a:solidFill>
                        </a:rPr>
                        <a:t> pemeriksaan</a:t>
                      </a:r>
                    </a:p>
                    <a:p>
                      <a:r>
                        <a:rPr lang="id-ID" sz="1200" baseline="0" noProof="0" dirty="0" smtClean="0">
                          <a:solidFill>
                            <a:srgbClr val="FFFF00"/>
                          </a:solidFill>
                        </a:rPr>
                        <a:t>P = </a:t>
                      </a:r>
                      <a:r>
                        <a:rPr lang="en-US" sz="1200" baseline="0" noProof="0" dirty="0" smtClean="0">
                          <a:solidFill>
                            <a:srgbClr val="FFFF00"/>
                          </a:solidFill>
                        </a:rPr>
                        <a:t>240’</a:t>
                      </a:r>
                      <a:endParaRPr lang="id-ID" sz="1200" noProof="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id-ID" sz="1200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348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1172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MENGHITUNG SKS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93906"/>
              </p:ext>
            </p:extLst>
          </p:nvPr>
        </p:nvGraphicFramePr>
        <p:xfrm>
          <a:off x="609600" y="1524000"/>
          <a:ext cx="7924800" cy="3352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900"/>
                <a:gridCol w="1442446"/>
                <a:gridCol w="1985654"/>
                <a:gridCol w="762000"/>
                <a:gridCol w="685800"/>
                <a:gridCol w="762000"/>
                <a:gridCol w="762000"/>
              </a:tblGrid>
              <a:tr h="857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KOMPETENSI</a:t>
                      </a:r>
                      <a:endParaRPr 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(CPP)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INDIKATOR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SUBSTANSI KAJIAN/MATERI/ISI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PENGALAMAN BELAJAR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T/D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P/P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L/TK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</a:t>
                      </a: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</a:t>
                      </a: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Jumlah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29880" y="685800"/>
            <a:ext cx="762000" cy="762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CPMK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853" y="5166667"/>
                <a:ext cx="3205301" cy="10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𝑺𝑲𝑺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𝟏𝟓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53" y="5166667"/>
                <a:ext cx="3205301" cy="1025345"/>
              </a:xfrm>
              <a:prstGeom prst="rect">
                <a:avLst/>
              </a:prstGeom>
              <a:blipFill rotWithShape="1"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50392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NQF BEBERAPA NEGARA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88030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ransglobe-edu.com/_/rsrc/1315485544132/global/europe/Europe%20Qualifications%20Fra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685800"/>
            <a:ext cx="5715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20725" y="3016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European Qualifications Framework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716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8763000" cy="5715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Qualifications Framework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3344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Qualifications Framework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2" descr="Australian Qualifications Framework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196975"/>
            <a:ext cx="5257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6219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6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id-ID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d-ID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id-ID" sz="66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endParaRPr lang="id-ID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16061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213" y="2057400"/>
            <a:ext cx="76962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UU No. 12 Tahun 2012 Pasal 29 Ayat (2) menyatakan bahwa 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Kerangka Kualifikasi Nasional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menjadi 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acuan pokok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dalam penetapan kompetensi lulusan pendidikan akademik, 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pendidikan vokasi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, dan pendidikan profesi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.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1752600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800600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4182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 KKNI?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1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650" y="1828800"/>
            <a:ext cx="73152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Kerangka Kualifikasi Nasional Indonesia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Perpres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No. 8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Tahun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2012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ayat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[1])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, adalah kerangka penjenjangan kualifikasi kompetensi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yang dapat 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menyandingkan, menyetarakan, dan mengintegrasikan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antara bidang pendidikan dan bidang pelatihan kerja serta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pengalaman kerja dalam rangka pemberian pengakuan kompetensi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kerja sesuai dengan struktur pekerjaan di berbagai sektor.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1676400"/>
            <a:ext cx="4953000" cy="38100"/>
          </a:xfrm>
          <a:prstGeom prst="line">
            <a:avLst/>
          </a:prstGeom>
          <a:ln w="28575">
            <a:solidFill>
              <a:srgbClr val="00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5029200"/>
            <a:ext cx="4953000" cy="0"/>
          </a:xfrm>
          <a:prstGeom prst="line">
            <a:avLst/>
          </a:prstGeom>
          <a:ln w="28575">
            <a:solidFill>
              <a:srgbClr val="00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4125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58963"/>
            <a:ext cx="73914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PERATURAN PRESIDEN REPUBLIK INDONESIA NOMOR 103 TAHUN 2007  TENTANG PENGESAHAN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REGIONAL CONVENTION ON THE RECOGNITION OF STUDIES, DIPLOMAS AND DEGREES IN HIGHER EDUCATION IN ASIA AND THE PACIFIC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(KONVENSI REGIONAL MENGENAI PENGAKUAN STUDI, IJAZAH DAN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GELAR PENDIDIKAN TINGGI DI ASIA DAN PASIFIK)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1676400"/>
            <a:ext cx="4953000" cy="38100"/>
          </a:xfrm>
          <a:prstGeom prst="line">
            <a:avLst/>
          </a:prstGeom>
          <a:ln w="28575">
            <a:solidFill>
              <a:srgbClr val="00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5029200"/>
            <a:ext cx="4953000" cy="0"/>
          </a:xfrm>
          <a:prstGeom prst="line">
            <a:avLst/>
          </a:prstGeom>
          <a:ln w="28575">
            <a:solidFill>
              <a:srgbClr val="00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0380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Tatakala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Pengembangan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KKNI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219" name="Group 11"/>
          <p:cNvGrpSpPr>
            <a:grpSpLocks/>
          </p:cNvGrpSpPr>
          <p:nvPr/>
        </p:nvGrpSpPr>
        <p:grpSpPr bwMode="auto">
          <a:xfrm>
            <a:off x="4419600" y="2971800"/>
            <a:ext cx="1143000" cy="1219200"/>
            <a:chOff x="576" y="1920"/>
            <a:chExt cx="1056" cy="1152"/>
          </a:xfrm>
        </p:grpSpPr>
        <p:pic>
          <p:nvPicPr>
            <p:cNvPr id="9273" name="Picture 1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4" name="Oval 13"/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9275" name="Oval 14"/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9276" name="Oval 15"/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9277" name="Oval 16"/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72981" y="3225225"/>
            <a:ext cx="101341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KKNI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114800"/>
            <a:ext cx="6524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1000" y="3124200"/>
            <a:ext cx="3962400" cy="8382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638800" y="3048000"/>
            <a:ext cx="1828800" cy="8382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228" name="Group 39"/>
          <p:cNvGrpSpPr>
            <a:grpSpLocks/>
          </p:cNvGrpSpPr>
          <p:nvPr/>
        </p:nvGrpSpPr>
        <p:grpSpPr bwMode="auto">
          <a:xfrm>
            <a:off x="1981200" y="3475038"/>
            <a:ext cx="2971800" cy="2468562"/>
            <a:chOff x="2667000" y="3467100"/>
            <a:chExt cx="2971800" cy="2469297"/>
          </a:xfrm>
        </p:grpSpPr>
        <p:sp>
          <p:nvSpPr>
            <p:cNvPr id="13" name="Oval 12"/>
            <p:cNvSpPr/>
            <p:nvPr/>
          </p:nvSpPr>
          <p:spPr>
            <a:xfrm>
              <a:off x="4191000" y="3467100"/>
              <a:ext cx="228600" cy="228600"/>
            </a:xfrm>
            <a:prstGeom prst="ellipse">
              <a:avLst/>
            </a:prstGeom>
            <a:solidFill>
              <a:srgbClr val="FF8585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52825" y="3695768"/>
              <a:ext cx="762000" cy="1400592"/>
            </a:xfrm>
            <a:custGeom>
              <a:avLst/>
              <a:gdLst>
                <a:gd name="connsiteX0" fmla="*/ 752475 w 762000"/>
                <a:gd name="connsiteY0" fmla="*/ 0 h 1400175"/>
                <a:gd name="connsiteX1" fmla="*/ 762000 w 762000"/>
                <a:gd name="connsiteY1" fmla="*/ 962025 h 1400175"/>
                <a:gd name="connsiteX2" fmla="*/ 0 w 762000"/>
                <a:gd name="connsiteY2" fmla="*/ 14001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1400175">
                  <a:moveTo>
                    <a:pt x="752475" y="0"/>
                  </a:moveTo>
                  <a:lnTo>
                    <a:pt x="762000" y="962025"/>
                  </a:lnTo>
                  <a:lnTo>
                    <a:pt x="0" y="14001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71" name="TextBox 14"/>
            <p:cNvSpPr txBox="1">
              <a:spLocks noChangeArrowheads="1"/>
            </p:cNvSpPr>
            <p:nvPr/>
          </p:nvSpPr>
          <p:spPr bwMode="auto">
            <a:xfrm>
              <a:off x="2667000" y="5105400"/>
              <a:ext cx="297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F1B2F"/>
                  </a:solidFill>
                  <a:latin typeface="Arial" charset="0"/>
                </a:rPr>
                <a:t>Pengembangan KKNI</a:t>
              </a:r>
            </a:p>
            <a:p>
              <a:pPr eaLnBrk="1" hangingPunct="1"/>
              <a:r>
                <a:rPr lang="en-US" sz="1600">
                  <a:solidFill>
                    <a:srgbClr val="0F1B2F"/>
                  </a:solidFill>
                  <a:latin typeface="Arial" charset="0"/>
                </a:rPr>
                <a:t>Kementrian Diknas dan</a:t>
              </a:r>
            </a:p>
            <a:p>
              <a:pPr eaLnBrk="1" hangingPunct="1"/>
              <a:r>
                <a:rPr lang="en-US" sz="1600">
                  <a:solidFill>
                    <a:srgbClr val="0F1B2F"/>
                  </a:solidFill>
                  <a:latin typeface="Arial" charset="0"/>
                </a:rPr>
                <a:t>Kementrian Nakertrans</a:t>
              </a:r>
            </a:p>
          </p:txBody>
        </p:sp>
        <p:sp>
          <p:nvSpPr>
            <p:cNvPr id="9272" name="TextBox 15"/>
            <p:cNvSpPr txBox="1">
              <a:spLocks noChangeArrowheads="1"/>
            </p:cNvSpPr>
            <p:nvPr/>
          </p:nvSpPr>
          <p:spPr bwMode="auto">
            <a:xfrm>
              <a:off x="3990975" y="4038600"/>
              <a:ext cx="6527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2010</a:t>
              </a:r>
            </a:p>
          </p:txBody>
        </p:sp>
      </p:grpSp>
      <p:grpSp>
        <p:nvGrpSpPr>
          <p:cNvPr id="9229" name="Group 38"/>
          <p:cNvGrpSpPr>
            <a:grpSpLocks/>
          </p:cNvGrpSpPr>
          <p:nvPr/>
        </p:nvGrpSpPr>
        <p:grpSpPr bwMode="auto">
          <a:xfrm>
            <a:off x="228600" y="1020763"/>
            <a:ext cx="2971800" cy="1863725"/>
            <a:chOff x="228600" y="1021140"/>
            <a:chExt cx="2971800" cy="1862792"/>
          </a:xfrm>
        </p:grpSpPr>
        <p:sp>
          <p:nvSpPr>
            <p:cNvPr id="9265" name="TextBox 20"/>
            <p:cNvSpPr txBox="1">
              <a:spLocks noChangeArrowheads="1"/>
            </p:cNvSpPr>
            <p:nvPr/>
          </p:nvSpPr>
          <p:spPr bwMode="auto">
            <a:xfrm>
              <a:off x="228600" y="1021140"/>
              <a:ext cx="2971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Studi literatur dan komparasi: Australia, New Zealand, UK, Germany, France, Japan, Thailand, Hongkong,  European Commission of Higher Education</a:t>
              </a:r>
            </a:p>
          </p:txBody>
        </p:sp>
        <p:sp>
          <p:nvSpPr>
            <p:cNvPr id="9266" name="TextBox 23"/>
            <p:cNvSpPr txBox="1">
              <a:spLocks noChangeArrowheads="1"/>
            </p:cNvSpPr>
            <p:nvPr/>
          </p:nvSpPr>
          <p:spPr bwMode="auto">
            <a:xfrm>
              <a:off x="1023657" y="2514600"/>
              <a:ext cx="6527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2009</a:t>
              </a:r>
            </a:p>
          </p:txBody>
        </p:sp>
      </p:grpSp>
      <p:grpSp>
        <p:nvGrpSpPr>
          <p:cNvPr id="9230" name="Group 37"/>
          <p:cNvGrpSpPr>
            <a:grpSpLocks/>
          </p:cNvGrpSpPr>
          <p:nvPr/>
        </p:nvGrpSpPr>
        <p:grpSpPr bwMode="auto">
          <a:xfrm>
            <a:off x="152400" y="3476625"/>
            <a:ext cx="2514600" cy="2459038"/>
            <a:chOff x="152400" y="3476625"/>
            <a:chExt cx="2514600" cy="2459772"/>
          </a:xfrm>
        </p:grpSpPr>
        <p:sp>
          <p:nvSpPr>
            <p:cNvPr id="22" name="Oval 21"/>
            <p:cNvSpPr/>
            <p:nvPr/>
          </p:nvSpPr>
          <p:spPr>
            <a:xfrm>
              <a:off x="2438400" y="3476625"/>
              <a:ext cx="228600" cy="228600"/>
            </a:xfrm>
            <a:prstGeom prst="ellipse">
              <a:avLst/>
            </a:prstGeom>
            <a:solidFill>
              <a:srgbClr val="FFD1D1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63" name="TextBox 24"/>
            <p:cNvSpPr txBox="1">
              <a:spLocks noChangeArrowheads="1"/>
            </p:cNvSpPr>
            <p:nvPr/>
          </p:nvSpPr>
          <p:spPr bwMode="auto">
            <a:xfrm>
              <a:off x="533400" y="4010025"/>
              <a:ext cx="652743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2003</a:t>
              </a:r>
            </a:p>
            <a:p>
              <a:pPr eaLnBrk="1" hangingPunct="1"/>
              <a:r>
                <a:rPr lang="en-US"/>
                <a:t>2006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" y="5105886"/>
              <a:ext cx="2057400" cy="830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UU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20-</a:t>
              </a:r>
              <a:r>
                <a:rPr lang="id-ID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2003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PP no.</a:t>
              </a:r>
              <a:r>
                <a:rPr lang="id-ID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31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id-ID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2006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dasar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KKNI</a:t>
              </a:r>
              <a:endParaRPr lang="id-ID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31" name="TextBox 27"/>
          <p:cNvSpPr txBox="1">
            <a:spLocks noChangeArrowheads="1"/>
          </p:cNvSpPr>
          <p:nvPr/>
        </p:nvSpPr>
        <p:spPr bwMode="auto">
          <a:xfrm>
            <a:off x="3352800" y="9906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B80000"/>
                </a:solidFill>
                <a:latin typeface="Arial" charset="0"/>
              </a:rPr>
              <a:t>Implementasi  KKNI, sinkronisasi antar sektor, pengakuan oleh berbagai sektor atas kualifikasi KKNI</a:t>
            </a:r>
            <a:r>
              <a:rPr lang="en-US" sz="1600">
                <a:solidFill>
                  <a:srgbClr val="B80000"/>
                </a:solidFill>
                <a:latin typeface="Arial" charset="0"/>
                <a:sym typeface="Wingdings" pitchFamily="2" charset="2"/>
              </a:rPr>
              <a:t>.</a:t>
            </a:r>
            <a:endParaRPr lang="en-US" sz="1600">
              <a:solidFill>
                <a:srgbClr val="B80000"/>
              </a:solidFill>
              <a:latin typeface="Arial" charset="0"/>
            </a:endParaRPr>
          </a:p>
        </p:txBody>
      </p:sp>
      <p:grpSp>
        <p:nvGrpSpPr>
          <p:cNvPr id="9232" name="Group 33"/>
          <p:cNvGrpSpPr>
            <a:grpSpLocks/>
          </p:cNvGrpSpPr>
          <p:nvPr/>
        </p:nvGrpSpPr>
        <p:grpSpPr bwMode="auto">
          <a:xfrm>
            <a:off x="1752600" y="2057400"/>
            <a:ext cx="5486400" cy="1552575"/>
            <a:chOff x="1752600" y="2057400"/>
            <a:chExt cx="5486400" cy="1552575"/>
          </a:xfrm>
        </p:grpSpPr>
        <p:sp>
          <p:nvSpPr>
            <p:cNvPr id="19" name="Oval 18"/>
            <p:cNvSpPr/>
            <p:nvPr/>
          </p:nvSpPr>
          <p:spPr>
            <a:xfrm>
              <a:off x="7010400" y="3381375"/>
              <a:ext cx="228600" cy="228600"/>
            </a:xfrm>
            <a:prstGeom prst="ellipse">
              <a:avLst/>
            </a:prstGeom>
            <a:solidFill>
              <a:srgbClr val="FF6161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flipV="1">
              <a:off x="1752600" y="2743200"/>
              <a:ext cx="762000" cy="838200"/>
            </a:xfrm>
            <a:custGeom>
              <a:avLst/>
              <a:gdLst>
                <a:gd name="connsiteX0" fmla="*/ 752475 w 762000"/>
                <a:gd name="connsiteY0" fmla="*/ 0 h 1400175"/>
                <a:gd name="connsiteX1" fmla="*/ 762000 w 762000"/>
                <a:gd name="connsiteY1" fmla="*/ 962025 h 1400175"/>
                <a:gd name="connsiteX2" fmla="*/ 0 w 762000"/>
                <a:gd name="connsiteY2" fmla="*/ 14001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1400175">
                  <a:moveTo>
                    <a:pt x="752475" y="0"/>
                  </a:moveTo>
                  <a:lnTo>
                    <a:pt x="762000" y="962025"/>
                  </a:lnTo>
                  <a:lnTo>
                    <a:pt x="0" y="14001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9259" name="TextBox 28"/>
            <p:cNvSpPr txBox="1">
              <a:spLocks noChangeArrowheads="1"/>
            </p:cNvSpPr>
            <p:nvPr/>
          </p:nvSpPr>
          <p:spPr bwMode="auto">
            <a:xfrm>
              <a:off x="4648200" y="2057400"/>
              <a:ext cx="6527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2012</a:t>
              </a:r>
            </a:p>
          </p:txBody>
        </p:sp>
      </p:grpSp>
      <p:grpSp>
        <p:nvGrpSpPr>
          <p:cNvPr id="9233" name="Group 36"/>
          <p:cNvGrpSpPr>
            <a:grpSpLocks/>
          </p:cNvGrpSpPr>
          <p:nvPr/>
        </p:nvGrpSpPr>
        <p:grpSpPr bwMode="auto">
          <a:xfrm>
            <a:off x="5829300" y="3400425"/>
            <a:ext cx="1104900" cy="1657350"/>
            <a:chOff x="6962775" y="3400425"/>
            <a:chExt cx="1104993" cy="1657350"/>
          </a:xfrm>
        </p:grpSpPr>
        <p:sp>
          <p:nvSpPr>
            <p:cNvPr id="31" name="Oval 30"/>
            <p:cNvSpPr/>
            <p:nvPr/>
          </p:nvSpPr>
          <p:spPr>
            <a:xfrm>
              <a:off x="7620000" y="340042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962775" y="3657600"/>
              <a:ext cx="762064" cy="1400175"/>
            </a:xfrm>
            <a:custGeom>
              <a:avLst/>
              <a:gdLst>
                <a:gd name="connsiteX0" fmla="*/ 752475 w 762000"/>
                <a:gd name="connsiteY0" fmla="*/ 0 h 1400175"/>
                <a:gd name="connsiteX1" fmla="*/ 762000 w 762000"/>
                <a:gd name="connsiteY1" fmla="*/ 962025 h 1400175"/>
                <a:gd name="connsiteX2" fmla="*/ 0 w 762000"/>
                <a:gd name="connsiteY2" fmla="*/ 14001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1400175">
                  <a:moveTo>
                    <a:pt x="752475" y="0"/>
                  </a:moveTo>
                  <a:lnTo>
                    <a:pt x="762000" y="962025"/>
                  </a:lnTo>
                  <a:lnTo>
                    <a:pt x="0" y="14001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54" name="TextBox 32"/>
            <p:cNvSpPr txBox="1">
              <a:spLocks noChangeArrowheads="1"/>
            </p:cNvSpPr>
            <p:nvPr/>
          </p:nvSpPr>
          <p:spPr bwMode="auto">
            <a:xfrm>
              <a:off x="7415025" y="4050268"/>
              <a:ext cx="6527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2016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762000" y="3457575"/>
            <a:ext cx="228600" cy="228600"/>
          </a:xfrm>
          <a:prstGeom prst="ellipse">
            <a:avLst/>
          </a:prstGeom>
          <a:solidFill>
            <a:srgbClr val="FFE7E7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37" name="TextBox 35"/>
          <p:cNvSpPr txBox="1">
            <a:spLocks noChangeArrowheads="1"/>
          </p:cNvSpPr>
          <p:nvPr/>
        </p:nvSpPr>
        <p:spPr bwMode="auto">
          <a:xfrm>
            <a:off x="4648200" y="5105400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4070C"/>
                </a:solidFill>
                <a:latin typeface="Arial" charset="0"/>
                <a:sym typeface="Wingdings" pitchFamily="2" charset="2"/>
              </a:rPr>
              <a:t>Penyetaraan antara kualifikasi lulusan dengan kualifikasi KKNI, PPL, Pendidikan multi entry dan multi exit, Pendidikan sistem terbuka</a:t>
            </a:r>
            <a:endParaRPr lang="en-US" sz="1600">
              <a:solidFill>
                <a:srgbClr val="04070C"/>
              </a:solidFill>
              <a:latin typeface="Arial" charset="0"/>
            </a:endParaRPr>
          </a:p>
        </p:txBody>
      </p:sp>
      <p:cxnSp>
        <p:nvCxnSpPr>
          <p:cNvPr id="44" name="Straight Connector 43"/>
          <p:cNvCxnSpPr>
            <a:endCxn id="9263" idx="0"/>
          </p:cNvCxnSpPr>
          <p:nvPr/>
        </p:nvCxnSpPr>
        <p:spPr>
          <a:xfrm rot="5400000">
            <a:off x="706438" y="3840162"/>
            <a:ext cx="32385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flipV="1">
            <a:off x="5257800" y="2362200"/>
            <a:ext cx="762000" cy="838200"/>
          </a:xfrm>
          <a:custGeom>
            <a:avLst/>
            <a:gdLst>
              <a:gd name="connsiteX0" fmla="*/ 752475 w 762000"/>
              <a:gd name="connsiteY0" fmla="*/ 0 h 1400175"/>
              <a:gd name="connsiteX1" fmla="*/ 762000 w 762000"/>
              <a:gd name="connsiteY1" fmla="*/ 962025 h 1400175"/>
              <a:gd name="connsiteX2" fmla="*/ 0 w 762000"/>
              <a:gd name="connsiteY2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400175">
                <a:moveTo>
                  <a:pt x="752475" y="0"/>
                </a:moveTo>
                <a:lnTo>
                  <a:pt x="762000" y="962025"/>
                </a:lnTo>
                <a:lnTo>
                  <a:pt x="0" y="140017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grpSp>
        <p:nvGrpSpPr>
          <p:cNvPr id="34" name="Group 45"/>
          <p:cNvGrpSpPr/>
          <p:nvPr/>
        </p:nvGrpSpPr>
        <p:grpSpPr>
          <a:xfrm>
            <a:off x="7620000" y="990600"/>
            <a:ext cx="1175984" cy="1066800"/>
            <a:chOff x="7239000" y="304800"/>
            <a:chExt cx="914400" cy="914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7239000" y="304800"/>
              <a:ext cx="914400" cy="914400"/>
            </a:xfrm>
            <a:prstGeom prst="ellipse">
              <a:avLst/>
            </a:prstGeom>
            <a:grp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15200" y="457200"/>
              <a:ext cx="7620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SDM </a:t>
              </a:r>
              <a:r>
                <a:rPr lang="en-US" sz="1600" b="1" dirty="0" err="1">
                  <a:latin typeface="+mn-lt"/>
                  <a:cs typeface="+mn-cs"/>
                </a:rPr>
                <a:t>asing</a:t>
              </a:r>
              <a:endParaRPr lang="en-US" sz="1600" b="1" dirty="0">
                <a:latin typeface="+mn-lt"/>
                <a:cs typeface="+mn-cs"/>
              </a:endParaRPr>
            </a:p>
          </p:txBody>
        </p:sp>
      </p:grpSp>
      <p:grpSp>
        <p:nvGrpSpPr>
          <p:cNvPr id="9241" name="Group 35"/>
          <p:cNvGrpSpPr>
            <a:grpSpLocks/>
          </p:cNvGrpSpPr>
          <p:nvPr/>
        </p:nvGrpSpPr>
        <p:grpSpPr bwMode="auto">
          <a:xfrm>
            <a:off x="7772400" y="4141788"/>
            <a:ext cx="1295400" cy="1370012"/>
            <a:chOff x="7312038" y="3989696"/>
            <a:chExt cx="1192306" cy="1369367"/>
          </a:xfrm>
        </p:grpSpPr>
        <p:sp>
          <p:nvSpPr>
            <p:cNvPr id="58" name="TextBox 57"/>
            <p:cNvSpPr txBox="1"/>
            <p:nvPr/>
          </p:nvSpPr>
          <p:spPr>
            <a:xfrm>
              <a:off x="7312038" y="4343541"/>
              <a:ext cx="1192306" cy="1015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cs typeface="+mn-cs"/>
                </a:rPr>
                <a:t>SDM              Indonesia</a:t>
              </a:r>
            </a:p>
          </p:txBody>
        </p:sp>
        <p:sp>
          <p:nvSpPr>
            <p:cNvPr id="59" name="Up Arrow 58"/>
            <p:cNvSpPr/>
            <p:nvPr/>
          </p:nvSpPr>
          <p:spPr>
            <a:xfrm>
              <a:off x="7570960" y="3989696"/>
              <a:ext cx="484632" cy="304800"/>
            </a:xfrm>
            <a:prstGeom prst="upArrow">
              <a:avLst/>
            </a:prstGeom>
            <a:solidFill>
              <a:srgbClr val="009BD2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0" name="Up Arrow 59"/>
          <p:cNvSpPr/>
          <p:nvPr/>
        </p:nvSpPr>
        <p:spPr>
          <a:xfrm rot="10800000">
            <a:off x="8001000" y="2209800"/>
            <a:ext cx="526536" cy="304800"/>
          </a:xfrm>
          <a:prstGeom prst="upArrow">
            <a:avLst/>
          </a:prstGeom>
          <a:solidFill>
            <a:srgbClr val="009BD2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46988" y="2667000"/>
            <a:ext cx="1497012" cy="13239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109538" indent="-109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Penilaian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kesetaraan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pengakuan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kualifikasi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5"/>
          <p:cNvSpPr txBox="1">
            <a:spLocks noChangeArrowheads="1"/>
          </p:cNvSpPr>
          <p:nvPr/>
        </p:nvSpPr>
        <p:spPr bwMode="auto">
          <a:xfrm>
            <a:off x="57150" y="3405188"/>
            <a:ext cx="1828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PROFESI</a:t>
            </a:r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 :</a:t>
            </a:r>
            <a:endParaRPr lang="id-ID" b="1">
              <a:solidFill>
                <a:srgbClr val="FF0000"/>
              </a:solidFill>
              <a:latin typeface="Arial Black" pitchFamily="34" charset="0"/>
            </a:endParaRPr>
          </a:p>
          <a:p>
            <a:pPr algn="r" eaLnBrk="1" hangingPunct="1"/>
            <a:r>
              <a:rPr lang="id-ID" sz="1600" b="1"/>
              <a:t>SERTIFIKAT </a:t>
            </a:r>
            <a:r>
              <a:rPr lang="en-US" sz="1600" b="1"/>
              <a:t> </a:t>
            </a:r>
            <a:r>
              <a:rPr lang="id-ID" sz="1600" b="1"/>
              <a:t>PROFESI</a:t>
            </a:r>
            <a:r>
              <a:rPr lang="en-US" sz="1600" b="1"/>
              <a:t> (</a:t>
            </a:r>
            <a:r>
              <a:rPr lang="id-ID" sz="1600" b="1"/>
              <a:t>PII</a:t>
            </a:r>
            <a:r>
              <a:rPr lang="en-US" sz="1600" b="1"/>
              <a:t>)</a:t>
            </a:r>
            <a:endParaRPr lang="id-ID" sz="1600" b="1"/>
          </a:p>
        </p:txBody>
      </p:sp>
      <p:sp>
        <p:nvSpPr>
          <p:cNvPr id="10243" name="TextBox 16"/>
          <p:cNvSpPr txBox="1">
            <a:spLocks noChangeArrowheads="1"/>
          </p:cNvSpPr>
          <p:nvPr/>
        </p:nvSpPr>
        <p:spPr bwMode="auto">
          <a:xfrm>
            <a:off x="1981200" y="6019800"/>
            <a:ext cx="510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INDUSTRI</a:t>
            </a:r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/>
            <a:r>
              <a:rPr lang="id-ID" sz="1600" b="1"/>
              <a:t>FUNGSI JABATAN KERJA</a:t>
            </a:r>
          </a:p>
        </p:txBody>
      </p:sp>
      <p:sp>
        <p:nvSpPr>
          <p:cNvPr id="10244" name="TextBox 17"/>
          <p:cNvSpPr txBox="1">
            <a:spLocks noChangeArrowheads="1"/>
          </p:cNvSpPr>
          <p:nvPr/>
        </p:nvSpPr>
        <p:spPr bwMode="auto">
          <a:xfrm>
            <a:off x="2133600" y="762000"/>
            <a:ext cx="4724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PENDIDIKAN</a:t>
            </a:r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id-ID" sz="1600" b="1"/>
              <a:t>GELAR AKADEMIS</a:t>
            </a:r>
          </a:p>
        </p:txBody>
      </p:sp>
      <p:sp>
        <p:nvSpPr>
          <p:cNvPr id="10245" name="TextBox 18"/>
          <p:cNvSpPr txBox="1">
            <a:spLocks noChangeArrowheads="1"/>
          </p:cNvSpPr>
          <p:nvPr/>
        </p:nvSpPr>
        <p:spPr bwMode="auto">
          <a:xfrm>
            <a:off x="7031038" y="3352800"/>
            <a:ext cx="188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OTODIDAK</a:t>
            </a:r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d-ID" b="1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eaLnBrk="1" hangingPunct="1"/>
            <a:r>
              <a:rPr lang="id-ID" sz="1600" b="1"/>
              <a:t>PENGALAMAN</a:t>
            </a:r>
          </a:p>
          <a:p>
            <a:pPr eaLnBrk="1" hangingPunct="1"/>
            <a:r>
              <a:rPr lang="id-ID" sz="1600" b="1"/>
              <a:t>KEAHLIAN</a:t>
            </a:r>
          </a:p>
          <a:p>
            <a:pPr eaLnBrk="1" hangingPunct="1"/>
            <a:r>
              <a:rPr lang="id-ID" sz="1600" b="1"/>
              <a:t>KHUSUS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1430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Pencapaian Level pada KKNI Melalui Berbagai Jalur</a:t>
            </a:r>
            <a:endParaRPr lang="en-US" sz="2800" b="1" dirty="0">
              <a:ln w="11430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133600" y="1446213"/>
          <a:ext cx="4800600" cy="449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00"/>
                <a:gridCol w="425450"/>
                <a:gridCol w="425450"/>
                <a:gridCol w="425450"/>
                <a:gridCol w="425450"/>
                <a:gridCol w="425450"/>
                <a:gridCol w="425450"/>
                <a:gridCol w="425450"/>
                <a:gridCol w="425450"/>
                <a:gridCol w="425450"/>
                <a:gridCol w="501650"/>
              </a:tblGrid>
              <a:tr h="51815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SMP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SMA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D1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D2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D3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S1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PRO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S2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605448"/>
                          </a:solidFill>
                          <a:effectLst/>
                        </a:rPr>
                        <a:t>S3</a:t>
                      </a:r>
                      <a:endParaRPr lang="en-US" sz="1400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U</a:t>
                      </a:r>
                      <a:endParaRPr lang="en-US" sz="12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-15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M D</a:t>
                      </a:r>
                      <a:endParaRPr lang="en-US" sz="1200" b="0" spc="-15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 Black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M</a:t>
                      </a:r>
                      <a:endParaRPr lang="en-US" sz="12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C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C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81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69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54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4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605448"/>
                          </a:solidFill>
                          <a:effectLst/>
                        </a:rPr>
                        <a:t>OPERATOR</a:t>
                      </a:r>
                      <a:endParaRPr lang="en-US" sz="1400" b="1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605448"/>
                          </a:solidFill>
                          <a:effectLst/>
                        </a:rPr>
                        <a:t>ANALIS</a:t>
                      </a:r>
                      <a:endParaRPr lang="en-US" sz="1400" b="1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605448"/>
                          </a:solidFill>
                          <a:effectLst/>
                        </a:rPr>
                        <a:t>AHLI</a:t>
                      </a:r>
                      <a:endParaRPr lang="en-US" sz="1400" b="1">
                        <a:solidFill>
                          <a:srgbClr val="605448"/>
                        </a:solidFill>
                        <a:effectLst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2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645bc77e5d595f1ec2933605447f6dc987ab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1483</Words>
  <Application>Microsoft Office PowerPoint</Application>
  <PresentationFormat>On-screen Show (4:3)</PresentationFormat>
  <Paragraphs>345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LANDASAN YURIDIS</vt:lpstr>
      <vt:lpstr>PowerPoint Presentation</vt:lpstr>
      <vt:lpstr>MENGAPA KKNI?</vt:lpstr>
      <vt:lpstr>PowerPoint Presentation</vt:lpstr>
      <vt:lpstr>PowerPoint Presentation</vt:lpstr>
      <vt:lpstr>Tatakala Pengembangan KKNI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JENJANG KUALIFIKASI - 5</vt:lpstr>
      <vt:lpstr>JENJANG KUALIFIKASI 6</vt:lpstr>
      <vt:lpstr>JENJANG KUALIFIKASI  7</vt:lpstr>
      <vt:lpstr>JENJANG KUALIFIKASI 8</vt:lpstr>
      <vt:lpstr>JENJANG KUALIFIKASI 9</vt:lpstr>
      <vt:lpstr>PowerPoint Presentation</vt:lpstr>
      <vt:lpstr> Lintas Disiplin Ilmu</vt:lpstr>
      <vt:lpstr>LANGKAH PERUMUSAN CAPAIAN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MENGHITUNG SKS</vt:lpstr>
      <vt:lpstr>NQF BEBERAPA NEGARA</vt:lpstr>
      <vt:lpstr>PowerPoint Presentation</vt:lpstr>
      <vt:lpstr>European Qualifications Framework</vt:lpstr>
      <vt:lpstr>Australian Qualifications Framework</vt:lpstr>
      <vt:lpstr>haturnuhun</vt:lpstr>
    </vt:vector>
  </TitlesOfParts>
  <Company>Universitas Negeri Jakarta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Ridwan</dc:creator>
  <cp:lastModifiedBy>Achmad Ridwan </cp:lastModifiedBy>
  <cp:revision>61</cp:revision>
  <dcterms:created xsi:type="dcterms:W3CDTF">2013-06-17T08:57:26Z</dcterms:created>
  <dcterms:modified xsi:type="dcterms:W3CDTF">2014-09-11T05:20:47Z</dcterms:modified>
</cp:coreProperties>
</file>