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handoutMasterIdLst>
    <p:handoutMasterId r:id="rId5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333" r:id="rId18"/>
    <p:sldId id="334" r:id="rId19"/>
    <p:sldId id="335" r:id="rId20"/>
    <p:sldId id="336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4" r:id="rId31"/>
    <p:sldId id="287" r:id="rId32"/>
    <p:sldId id="283" r:id="rId33"/>
    <p:sldId id="281" r:id="rId34"/>
    <p:sldId id="288" r:id="rId35"/>
    <p:sldId id="282" r:id="rId36"/>
    <p:sldId id="285" r:id="rId37"/>
    <p:sldId id="286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37" r:id="rId53"/>
  </p:sldIdLst>
  <p:sldSz cx="6858000" cy="9144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1" d="100"/>
          <a:sy n="91" d="100"/>
        </p:scale>
        <p:origin x="-1356" y="1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F69A136-8C20-471C-AFD6-568E87BDF26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7BC1-3081-4E53-9B3F-A31B0C05AC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53F71-FBA2-4833-A3F3-3D886324E3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5322-BD9F-464D-BA2F-7F98EE011C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505200" y="2133600"/>
            <a:ext cx="3009900" cy="2940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505200" y="5226050"/>
            <a:ext cx="3009900" cy="29416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342900" y="8326438"/>
            <a:ext cx="1600200" cy="6350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343150" y="8326438"/>
            <a:ext cx="2171700" cy="6350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4914900" y="8326438"/>
            <a:ext cx="1600200" cy="635000"/>
          </a:xfrm>
        </p:spPr>
        <p:txBody>
          <a:bodyPr/>
          <a:lstStyle>
            <a:lvl1pPr>
              <a:defRPr/>
            </a:lvl1pPr>
          </a:lstStyle>
          <a:p>
            <a:fld id="{B42F681D-6E28-48A6-84E5-B9C5B48A6C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8326438"/>
            <a:ext cx="1600200" cy="6350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8326438"/>
            <a:ext cx="2171700" cy="6350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14900" y="8326438"/>
            <a:ext cx="1600200" cy="635000"/>
          </a:xfrm>
        </p:spPr>
        <p:txBody>
          <a:bodyPr/>
          <a:lstStyle>
            <a:lvl1pPr>
              <a:defRPr/>
            </a:lvl1pPr>
          </a:lstStyle>
          <a:p>
            <a:fld id="{45A4D356-66F5-4A16-B8A3-29C95ADF41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B397-2BCC-4E6C-AE9A-686FF4204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2E3FD-1BE4-486D-B57B-D5405AAF63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140-8B1D-4101-80C4-24E2582DA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141B7-CEB2-4C37-9D82-6BDD8DE3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CE19-DB01-407F-B6F2-553491A8C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ED5DB-6D3A-4AEC-B1BA-80478CCE8F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F2E37-9F2F-4B95-A840-448ACA9489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02A6B6A6-462B-49E0-A6E9-C2781D3EE5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FAE3F03-477B-455B-AB7B-41544E36929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2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0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1.v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2.v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3.v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 smtClean="0"/>
              <a:t>Statistika</a:t>
            </a:r>
            <a:r>
              <a:rPr lang="en-US" sz="2800" dirty="0" smtClean="0"/>
              <a:t> </a:t>
            </a:r>
            <a:r>
              <a:rPr lang="en-US" sz="2800" dirty="0" err="1" smtClean="0"/>
              <a:t>Deskriptif</a:t>
            </a:r>
            <a:endParaRPr lang="en-US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Statistika</a:t>
            </a:r>
            <a:r>
              <a:rPr lang="en-US" sz="2400" dirty="0"/>
              <a:t> </a:t>
            </a:r>
            <a:r>
              <a:rPr lang="en-US" sz="2400" dirty="0" err="1"/>
              <a:t>Deskriptif</a:t>
            </a:r>
            <a:r>
              <a:rPr lang="en-US" sz="2400" dirty="0"/>
              <a:t>:</a:t>
            </a:r>
          </a:p>
          <a:p>
            <a:r>
              <a:rPr lang="en-US" sz="2400" dirty="0"/>
              <a:t>Parameter </a:t>
            </a:r>
            <a:r>
              <a:rPr lang="en-US" sz="2400" dirty="0" err="1"/>
              <a:t>Populasi</a:t>
            </a:r>
            <a:r>
              <a:rPr lang="en-US" sz="2400" dirty="0"/>
              <a:t>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19200"/>
            <a:ext cx="6172200" cy="69484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 dirty="0"/>
              <a:t>	</a:t>
            </a:r>
            <a:r>
              <a:rPr lang="en-US" sz="1800" dirty="0" err="1"/>
              <a:t>Contoh</a:t>
            </a:r>
            <a:r>
              <a:rPr lang="en-US" sz="1800" dirty="0"/>
              <a:t> 5</a:t>
            </a:r>
          </a:p>
          <a:p>
            <a:endParaRPr lang="en-US" sz="1800" dirty="0"/>
          </a:p>
          <a:p>
            <a:pPr lvl="1">
              <a:buFontTx/>
              <a:buNone/>
            </a:pPr>
            <a:r>
              <a:rPr lang="en-US" sz="1600" dirty="0"/>
              <a:t>	</a:t>
            </a:r>
            <a:r>
              <a:rPr lang="en-US" sz="1800" dirty="0" err="1"/>
              <a:t>Kelompok</a:t>
            </a:r>
            <a:r>
              <a:rPr lang="en-US" sz="1800" dirty="0"/>
              <a:t>    </a:t>
            </a:r>
            <a:r>
              <a:rPr lang="en-US" sz="1800" dirty="0" err="1"/>
              <a:t>Nilai</a:t>
            </a:r>
            <a:r>
              <a:rPr lang="en-US" sz="1800" dirty="0"/>
              <a:t> </a:t>
            </a:r>
            <a:r>
              <a:rPr lang="en-US" sz="1800" dirty="0" err="1"/>
              <a:t>kel</a:t>
            </a:r>
            <a:r>
              <a:rPr lang="en-US" sz="1800" dirty="0"/>
              <a:t> X      </a:t>
            </a:r>
            <a:r>
              <a:rPr lang="en-US" sz="1800" dirty="0" err="1"/>
              <a:t>Frek</a:t>
            </a:r>
            <a:r>
              <a:rPr lang="en-US" sz="1800" dirty="0"/>
              <a:t> f        </a:t>
            </a:r>
            <a:r>
              <a:rPr lang="en-US" sz="1800" dirty="0" err="1"/>
              <a:t>fX</a:t>
            </a:r>
            <a:endParaRPr lang="en-US" sz="1800" dirty="0"/>
          </a:p>
          <a:p>
            <a:pPr lvl="1">
              <a:buFontTx/>
              <a:buNone/>
            </a:pPr>
            <a:r>
              <a:rPr lang="en-US" sz="1800" dirty="0"/>
              <a:t>	  31 – 40           35,5             2             71</a:t>
            </a:r>
          </a:p>
          <a:p>
            <a:pPr lvl="1">
              <a:buFontTx/>
              <a:buNone/>
            </a:pPr>
            <a:r>
              <a:rPr lang="en-US" sz="1800" dirty="0"/>
              <a:t>	  41 – 50           45,5             </a:t>
            </a:r>
            <a:r>
              <a:rPr lang="en-US" sz="1800" dirty="0" smtClean="0"/>
              <a:t>3             91</a:t>
            </a:r>
            <a:endParaRPr lang="en-US" sz="1800" dirty="0"/>
          </a:p>
          <a:p>
            <a:pPr lvl="1">
              <a:buFontTx/>
              <a:buNone/>
            </a:pPr>
            <a:r>
              <a:rPr lang="en-US" sz="1800" dirty="0"/>
              <a:t>	  51 – 60           55,5             </a:t>
            </a:r>
            <a:r>
              <a:rPr lang="en-US" sz="1800" dirty="0" smtClean="0"/>
              <a:t>5           </a:t>
            </a:r>
            <a:endParaRPr lang="en-US" sz="1800" dirty="0"/>
          </a:p>
          <a:p>
            <a:pPr lvl="1">
              <a:buFontTx/>
              <a:buNone/>
            </a:pPr>
            <a:r>
              <a:rPr lang="en-US" sz="1800" dirty="0"/>
              <a:t>	  61 – 70           65,5           14</a:t>
            </a:r>
          </a:p>
          <a:p>
            <a:pPr lvl="1">
              <a:buFontTx/>
              <a:buNone/>
            </a:pPr>
            <a:r>
              <a:rPr lang="en-US" sz="1800" dirty="0"/>
              <a:t>	  71 – 80           75,5           25</a:t>
            </a:r>
          </a:p>
          <a:p>
            <a:pPr lvl="1">
              <a:buFontTx/>
              <a:buNone/>
            </a:pPr>
            <a:r>
              <a:rPr lang="en-US" sz="1800" dirty="0"/>
              <a:t>	  81 – 90           85,5           18</a:t>
            </a:r>
          </a:p>
          <a:p>
            <a:pPr lvl="1">
              <a:buFontTx/>
              <a:buNone/>
            </a:pPr>
            <a:r>
              <a:rPr lang="en-US" sz="1800" dirty="0"/>
              <a:t>	  91 – 100         95,5           13 </a:t>
            </a:r>
          </a:p>
          <a:p>
            <a:pPr lvl="1">
              <a:buFontTx/>
              <a:buNone/>
            </a:pPr>
            <a:endParaRPr lang="en-US" sz="1800" dirty="0"/>
          </a:p>
          <a:p>
            <a:pPr lvl="1">
              <a:buFontTx/>
              <a:buNone/>
            </a:pPr>
            <a:endParaRPr lang="en-US" sz="1800" dirty="0"/>
          </a:p>
          <a:p>
            <a:pPr lvl="1">
              <a:buFontTx/>
              <a:buNone/>
            </a:pPr>
            <a:endParaRPr lang="en-US" sz="1800" dirty="0"/>
          </a:p>
          <a:p>
            <a:pPr lvl="1">
              <a:buFontTx/>
              <a:buNone/>
            </a:pPr>
            <a:endParaRPr lang="en-US" sz="1800" dirty="0"/>
          </a:p>
          <a:p>
            <a:pPr lvl="1">
              <a:buFontTx/>
              <a:buNone/>
            </a:pPr>
            <a:r>
              <a:rPr lang="en-US" sz="1800" dirty="0"/>
              <a:t>		     </a:t>
            </a:r>
            <a:r>
              <a:rPr lang="en-US" sz="1800" dirty="0" err="1"/>
              <a:t>Rerata</a:t>
            </a:r>
            <a:r>
              <a:rPr lang="en-US" sz="1800" dirty="0"/>
              <a:t>  </a:t>
            </a:r>
            <a:r>
              <a:rPr lang="en-US" sz="1800" dirty="0">
                <a:sym typeface="Symbol" pitchFamily="18" charset="2"/>
              </a:rPr>
              <a:t></a:t>
            </a:r>
            <a:r>
              <a:rPr lang="en-US" sz="1800" baseline="-25000" dirty="0">
                <a:sym typeface="Symbol" pitchFamily="18" charset="2"/>
              </a:rPr>
              <a:t>X</a:t>
            </a:r>
            <a:r>
              <a:rPr lang="en-US" sz="1800" dirty="0"/>
              <a:t>  =   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1066800" y="19050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1066800" y="22098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1066800" y="45720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19200"/>
            <a:ext cx="6172200" cy="69484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	(c)  Perhitungan dengan Kalkulator Elektronik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800"/>
              <a:t>	Cara pakai kalkulator elektronik tercantum di dalam manual kalkulator itu</a:t>
            </a:r>
          </a:p>
          <a:p>
            <a:pPr lvl="1"/>
            <a:endParaRPr lang="en-US" sz="1800"/>
          </a:p>
          <a:p>
            <a:pPr lvl="1">
              <a:buFontTx/>
              <a:buNone/>
            </a:pPr>
            <a:r>
              <a:rPr lang="en-US" sz="1800"/>
              <a:t>	Sebagai contoh di sini digunakan Casio fx 350 TL</a:t>
            </a:r>
          </a:p>
          <a:p>
            <a:pPr lvl="1"/>
            <a:endParaRPr lang="en-US" sz="1800"/>
          </a:p>
          <a:p>
            <a:pPr lvl="1">
              <a:buFontTx/>
              <a:buNone/>
            </a:pPr>
            <a:r>
              <a:rPr lang="en-US" sz="1800"/>
              <a:t>	Contoh 6</a:t>
            </a:r>
          </a:p>
          <a:p>
            <a:pPr lvl="1"/>
            <a:endParaRPr lang="en-US" sz="1800"/>
          </a:p>
          <a:p>
            <a:pPr lvl="2">
              <a:buFontTx/>
              <a:buNone/>
            </a:pPr>
            <a:r>
              <a:rPr lang="en-US" sz="1600"/>
              <a:t>	X  : 7   7   6   5   4   4   4   3</a:t>
            </a:r>
          </a:p>
          <a:p>
            <a:pPr lvl="2"/>
            <a:endParaRPr lang="en-US" sz="1600"/>
          </a:p>
          <a:p>
            <a:pPr lvl="1">
              <a:buFontTx/>
              <a:buNone/>
            </a:pPr>
            <a:r>
              <a:rPr lang="en-US" sz="1800"/>
              <a:t>   	   Mode  2  (ke statistika rerata)</a:t>
            </a:r>
          </a:p>
          <a:p>
            <a:pPr lvl="1">
              <a:buFontTx/>
              <a:buNone/>
            </a:pPr>
            <a:r>
              <a:rPr lang="en-US" sz="1800"/>
              <a:t>	   Shift    AC   =   AC    (membersihkan isi memori)</a:t>
            </a:r>
          </a:p>
          <a:p>
            <a:pPr lvl="1">
              <a:buFontTx/>
              <a:buNone/>
            </a:pPr>
            <a:r>
              <a:rPr lang="en-US" sz="1800"/>
              <a:t>	     7  shift    ;    2     DT  (frekuensi 2)</a:t>
            </a:r>
          </a:p>
          <a:p>
            <a:pPr lvl="1">
              <a:buFontTx/>
              <a:buNone/>
            </a:pPr>
            <a:r>
              <a:rPr lang="en-US" sz="1800"/>
              <a:t>	     6    DT</a:t>
            </a:r>
          </a:p>
          <a:p>
            <a:pPr lvl="1">
              <a:buFontTx/>
              <a:buNone/>
            </a:pPr>
            <a:r>
              <a:rPr lang="en-US" sz="1800"/>
              <a:t>	     5    DT</a:t>
            </a:r>
          </a:p>
          <a:p>
            <a:pPr lvl="1">
              <a:buFontTx/>
              <a:buNone/>
            </a:pPr>
            <a:r>
              <a:rPr lang="en-US" sz="1800"/>
              <a:t>	     4   shift   ;    3     DT  (frekuensi 3)</a:t>
            </a:r>
          </a:p>
          <a:p>
            <a:pPr lvl="1">
              <a:buFontTx/>
              <a:buNone/>
            </a:pPr>
            <a:r>
              <a:rPr lang="en-US" sz="1800"/>
              <a:t>	     3    DT</a:t>
            </a:r>
          </a:p>
          <a:p>
            <a:pPr lvl="1">
              <a:buFontTx/>
              <a:buNone/>
            </a:pPr>
            <a:r>
              <a:rPr lang="en-US" sz="1800"/>
              <a:t>	   Shift  X     =    (tampilkan rerata 5)</a:t>
            </a:r>
          </a:p>
          <a:p>
            <a:pPr lvl="1">
              <a:buFontTx/>
              <a:buNone/>
            </a:pPr>
            <a:r>
              <a:rPr lang="en-US" sz="1800"/>
              <a:t>	   Mode   1  (kembali ke kalkulator biasa)</a:t>
            </a:r>
          </a:p>
          <a:p>
            <a:pPr lvl="1"/>
            <a:endParaRPr lang="en-US" sz="1800"/>
          </a:p>
          <a:p>
            <a:pPr lvl="2"/>
            <a:endParaRPr lang="en-US" sz="1600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1905000" y="7086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1219200" y="4724400"/>
            <a:ext cx="502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1143000" y="7696200"/>
            <a:ext cx="502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143000"/>
            <a:ext cx="6172200" cy="702468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1800" dirty="0"/>
              <a:t>	</a:t>
            </a:r>
            <a:r>
              <a:rPr lang="en-US" sz="1800" dirty="0" err="1"/>
              <a:t>Contoh</a:t>
            </a:r>
            <a:r>
              <a:rPr lang="en-US" sz="1800" dirty="0"/>
              <a:t> 7</a:t>
            </a:r>
          </a:p>
          <a:p>
            <a:pPr>
              <a:lnSpc>
                <a:spcPct val="90000"/>
              </a:lnSpc>
            </a:pPr>
            <a:endParaRPr lang="en-US" sz="1800" dirty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/>
              <a:t>	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kalkulator</a:t>
            </a:r>
            <a:r>
              <a:rPr lang="en-US" sz="1800" dirty="0"/>
              <a:t> </a:t>
            </a:r>
            <a:r>
              <a:rPr lang="en-US" sz="1800" dirty="0" err="1"/>
              <a:t>elektronik</a:t>
            </a:r>
            <a:r>
              <a:rPr lang="en-US" sz="1800" dirty="0"/>
              <a:t>, </a:t>
            </a:r>
            <a:r>
              <a:rPr lang="en-US" sz="1800" dirty="0" err="1"/>
              <a:t>hitung</a:t>
            </a:r>
            <a:r>
              <a:rPr lang="en-US" sz="1800" dirty="0"/>
              <a:t> </a:t>
            </a:r>
            <a:r>
              <a:rPr lang="en-US" sz="1800" dirty="0" err="1"/>
              <a:t>kembali</a:t>
            </a:r>
            <a:r>
              <a:rPr lang="en-US" sz="1800" dirty="0"/>
              <a:t> </a:t>
            </a:r>
            <a:r>
              <a:rPr lang="en-US" sz="1800" dirty="0" err="1"/>
              <a:t>rerata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endParaRPr lang="en-US" sz="1800" dirty="0"/>
          </a:p>
          <a:p>
            <a:pPr lvl="1">
              <a:lnSpc>
                <a:spcPct val="90000"/>
              </a:lnSpc>
            </a:pPr>
            <a:endParaRPr lang="en-US" sz="1800" dirty="0"/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800" dirty="0"/>
              <a:t>	</a:t>
            </a:r>
            <a:r>
              <a:rPr lang="en-US" sz="1800" dirty="0" err="1"/>
              <a:t>Contoh</a:t>
            </a:r>
            <a:r>
              <a:rPr lang="en-US" sz="1800" dirty="0"/>
              <a:t> 2, 3, 4, </a:t>
            </a:r>
            <a:r>
              <a:rPr lang="en-US" sz="1800" dirty="0" err="1"/>
              <a:t>dan</a:t>
            </a:r>
            <a:r>
              <a:rPr lang="en-US" sz="1800" dirty="0"/>
              <a:t> 5</a:t>
            </a:r>
          </a:p>
          <a:p>
            <a:pPr lvl="2"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dirty="0"/>
              <a:t>	</a:t>
            </a:r>
            <a:r>
              <a:rPr lang="en-US" sz="1800" dirty="0" err="1"/>
              <a:t>Contoh</a:t>
            </a:r>
            <a:r>
              <a:rPr lang="en-US" sz="1800" dirty="0"/>
              <a:t> 8</a:t>
            </a:r>
          </a:p>
          <a:p>
            <a:pPr>
              <a:lnSpc>
                <a:spcPct val="90000"/>
              </a:lnSpc>
            </a:pPr>
            <a:endParaRPr lang="en-US" sz="1800" dirty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/>
              <a:t>	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smtClean="0"/>
              <a:t>Excel/</a:t>
            </a:r>
            <a:r>
              <a:rPr lang="en-US" sz="1800" dirty="0" err="1" smtClean="0"/>
              <a:t>kalkulator</a:t>
            </a:r>
            <a:r>
              <a:rPr lang="en-US" sz="1800" dirty="0" smtClean="0"/>
              <a:t> </a:t>
            </a:r>
            <a:r>
              <a:rPr lang="en-US" sz="1800" dirty="0" err="1"/>
              <a:t>elektronik</a:t>
            </a:r>
            <a:r>
              <a:rPr lang="en-US" sz="1800" dirty="0"/>
              <a:t>, </a:t>
            </a:r>
            <a:r>
              <a:rPr lang="en-US" sz="1800" dirty="0" err="1"/>
              <a:t>hitung</a:t>
            </a:r>
            <a:r>
              <a:rPr lang="en-US" sz="1800" dirty="0"/>
              <a:t> </a:t>
            </a:r>
            <a:r>
              <a:rPr lang="en-US" sz="1800" dirty="0" err="1"/>
              <a:t>rerata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endParaRPr lang="en-US" sz="1800" dirty="0"/>
          </a:p>
          <a:p>
            <a:pPr lvl="1">
              <a:lnSpc>
                <a:spcPct val="90000"/>
              </a:lnSpc>
            </a:pPr>
            <a:endParaRPr lang="en-US" sz="1800" dirty="0"/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 dirty="0"/>
              <a:t>	79     49     48     74     81     98     87     80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 dirty="0"/>
              <a:t>	80     84     90     70     91     93     82     78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 dirty="0"/>
              <a:t>	70     71     92     38     56     91     74     73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 dirty="0"/>
              <a:t>	68     72     85     53     65     93     83     86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 dirty="0"/>
              <a:t>	90     32     83     73     74     43     86     68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 dirty="0"/>
              <a:t>	92     93     76     71     90     72     67     75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 dirty="0"/>
              <a:t>	80     91     61     72     97     91     88     81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 dirty="0"/>
              <a:t>	70     74     99     95     80     59     71     77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 dirty="0"/>
              <a:t>	63     60     83     82     60     67     89     63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 dirty="0"/>
              <a:t>	76     63     88     70     66     80     79     75</a:t>
            </a:r>
          </a:p>
          <a:p>
            <a:pPr lvl="2">
              <a:lnSpc>
                <a:spcPct val="90000"/>
              </a:lnSpc>
            </a:pPr>
            <a:endParaRPr lang="en-US" sz="1600" dirty="0"/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 dirty="0"/>
              <a:t>	               </a:t>
            </a:r>
            <a:r>
              <a:rPr lang="en-US" sz="1600" dirty="0">
                <a:sym typeface="Symbol" pitchFamily="18" charset="2"/>
              </a:rPr>
              <a:t>  =  </a:t>
            </a:r>
          </a:p>
          <a:p>
            <a:pPr lvl="2">
              <a:lnSpc>
                <a:spcPct val="90000"/>
              </a:lnSpc>
            </a:pP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5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371600"/>
            <a:ext cx="6172200" cy="6796088"/>
          </a:xfrm>
        </p:spPr>
        <p:txBody>
          <a:bodyPr/>
          <a:lstStyle/>
          <a:p>
            <a:endParaRPr lang="en-US" sz="1800"/>
          </a:p>
          <a:p>
            <a:pPr>
              <a:buFontTx/>
              <a:buNone/>
            </a:pPr>
            <a:r>
              <a:rPr lang="en-US" sz="1800"/>
              <a:t>	(d) Rerata sebagai Titik Tumpu Keseimbangan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800"/>
              <a:t>	Rerata adalah titik tumpu keseimbangan sehingga jumlah di bawah rerata sama dengan jumlah di atas rerata</a:t>
            </a:r>
          </a:p>
          <a:p>
            <a:pPr lvl="1"/>
            <a:endParaRPr lang="en-US" sz="1800"/>
          </a:p>
          <a:p>
            <a:pPr lvl="1">
              <a:buFontTx/>
              <a:buNone/>
            </a:pPr>
            <a:r>
              <a:rPr lang="en-US" sz="1800"/>
              <a:t>  	Data  X  :   7   7   6   5   4   4   4   3</a:t>
            </a:r>
          </a:p>
          <a:p>
            <a:pPr lvl="1">
              <a:buFontTx/>
              <a:buNone/>
            </a:pPr>
            <a:r>
              <a:rPr lang="en-US" sz="1800"/>
              <a:t>	         Y   : 10   9   9   6   5   4   3   2   1   1</a:t>
            </a:r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r>
              <a:rPr lang="en-US" sz="1800"/>
              <a:t>	</a:t>
            </a:r>
          </a:p>
          <a:p>
            <a:pPr lvl="1">
              <a:buFontTx/>
              <a:buNone/>
            </a:pPr>
            <a:r>
              <a:rPr lang="en-US" sz="1800"/>
              <a:t>	Pada X dan Y, rerata 5 adalah titik tumpu keseimbangan</a:t>
            </a:r>
          </a:p>
          <a:p>
            <a:pPr lvl="1">
              <a:buFontTx/>
              <a:buNone/>
            </a:pPr>
            <a:r>
              <a:rPr lang="en-US" sz="1800"/>
              <a:t>     </a:t>
            </a:r>
          </a:p>
          <a:p>
            <a:pPr lvl="1"/>
            <a:endParaRPr lang="en-US" sz="1800"/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1905000" y="54102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V="1">
            <a:off x="3352800" y="5410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1981200" y="52578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2590800" y="52578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2590800" y="51054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2590800" y="49530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3200400" y="52578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3733800" y="52578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4343400" y="52578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4343400" y="51054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3200400" y="73152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2743200" y="5334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2133600" y="5334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>
            <a:off x="3886200" y="5334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>
            <a:off x="4495800" y="5334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1981200" y="5486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2590800" y="5486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4</a:t>
            </a:r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3733800" y="5486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6</a:t>
            </a: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4343400" y="5486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7</a:t>
            </a:r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3200400" y="5715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4953000" y="5257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19482" name="Line 26"/>
          <p:cNvSpPr>
            <a:spLocks noChangeShapeType="1"/>
          </p:cNvSpPr>
          <p:nvPr/>
        </p:nvSpPr>
        <p:spPr bwMode="auto">
          <a:xfrm>
            <a:off x="1371600" y="7543800"/>
            <a:ext cx="403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83" name="Line 27"/>
          <p:cNvSpPr>
            <a:spLocks noChangeShapeType="1"/>
          </p:cNvSpPr>
          <p:nvPr/>
        </p:nvSpPr>
        <p:spPr bwMode="auto">
          <a:xfrm flipV="1">
            <a:off x="3352800" y="7543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84" name="Line 28"/>
          <p:cNvSpPr>
            <a:spLocks noChangeShapeType="1"/>
          </p:cNvSpPr>
          <p:nvPr/>
        </p:nvSpPr>
        <p:spPr bwMode="auto">
          <a:xfrm>
            <a:off x="2971800" y="746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85" name="Line 29"/>
          <p:cNvSpPr>
            <a:spLocks noChangeShapeType="1"/>
          </p:cNvSpPr>
          <p:nvPr/>
        </p:nvSpPr>
        <p:spPr bwMode="auto">
          <a:xfrm>
            <a:off x="2514600" y="746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86" name="Line 30"/>
          <p:cNvSpPr>
            <a:spLocks noChangeShapeType="1"/>
          </p:cNvSpPr>
          <p:nvPr/>
        </p:nvSpPr>
        <p:spPr bwMode="auto">
          <a:xfrm>
            <a:off x="2133600" y="7391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87" name="Line 31"/>
          <p:cNvSpPr>
            <a:spLocks noChangeShapeType="1"/>
          </p:cNvSpPr>
          <p:nvPr/>
        </p:nvSpPr>
        <p:spPr bwMode="auto">
          <a:xfrm>
            <a:off x="1752600" y="7391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91" name="Line 35"/>
          <p:cNvSpPr>
            <a:spLocks noChangeShapeType="1"/>
          </p:cNvSpPr>
          <p:nvPr/>
        </p:nvSpPr>
        <p:spPr bwMode="auto">
          <a:xfrm>
            <a:off x="4800600" y="746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92" name="Line 36"/>
          <p:cNvSpPr>
            <a:spLocks noChangeShapeType="1"/>
          </p:cNvSpPr>
          <p:nvPr/>
        </p:nvSpPr>
        <p:spPr bwMode="auto">
          <a:xfrm>
            <a:off x="5181600" y="7467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96" name="Rectangle 40"/>
          <p:cNvSpPr>
            <a:spLocks noChangeArrowheads="1"/>
          </p:cNvSpPr>
          <p:nvPr/>
        </p:nvSpPr>
        <p:spPr bwMode="auto">
          <a:xfrm>
            <a:off x="1600200" y="73152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97" name="Rectangle 41"/>
          <p:cNvSpPr>
            <a:spLocks noChangeArrowheads="1"/>
          </p:cNvSpPr>
          <p:nvPr/>
        </p:nvSpPr>
        <p:spPr bwMode="auto">
          <a:xfrm>
            <a:off x="1600200" y="71628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98" name="Rectangle 42"/>
          <p:cNvSpPr>
            <a:spLocks noChangeArrowheads="1"/>
          </p:cNvSpPr>
          <p:nvPr/>
        </p:nvSpPr>
        <p:spPr bwMode="auto">
          <a:xfrm>
            <a:off x="1981200" y="73152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99" name="Rectangle 43"/>
          <p:cNvSpPr>
            <a:spLocks noChangeArrowheads="1"/>
          </p:cNvSpPr>
          <p:nvPr/>
        </p:nvSpPr>
        <p:spPr bwMode="auto">
          <a:xfrm>
            <a:off x="2362200" y="73152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00" name="Rectangle 44"/>
          <p:cNvSpPr>
            <a:spLocks noChangeArrowheads="1"/>
          </p:cNvSpPr>
          <p:nvPr/>
        </p:nvSpPr>
        <p:spPr bwMode="auto">
          <a:xfrm>
            <a:off x="2819400" y="73152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01" name="Rectangle 45"/>
          <p:cNvSpPr>
            <a:spLocks noChangeArrowheads="1"/>
          </p:cNvSpPr>
          <p:nvPr/>
        </p:nvSpPr>
        <p:spPr bwMode="auto">
          <a:xfrm>
            <a:off x="3581400" y="73152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02" name="Rectangle 46"/>
          <p:cNvSpPr>
            <a:spLocks noChangeArrowheads="1"/>
          </p:cNvSpPr>
          <p:nvPr/>
        </p:nvSpPr>
        <p:spPr bwMode="auto">
          <a:xfrm>
            <a:off x="4648200" y="73152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03" name="Rectangle 47"/>
          <p:cNvSpPr>
            <a:spLocks noChangeArrowheads="1"/>
          </p:cNvSpPr>
          <p:nvPr/>
        </p:nvSpPr>
        <p:spPr bwMode="auto">
          <a:xfrm>
            <a:off x="4648200" y="71628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04" name="Rectangle 48"/>
          <p:cNvSpPr>
            <a:spLocks noChangeArrowheads="1"/>
          </p:cNvSpPr>
          <p:nvPr/>
        </p:nvSpPr>
        <p:spPr bwMode="auto">
          <a:xfrm>
            <a:off x="5029200" y="73152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05" name="Text Box 49"/>
          <p:cNvSpPr txBox="1">
            <a:spLocks noChangeArrowheads="1"/>
          </p:cNvSpPr>
          <p:nvPr/>
        </p:nvSpPr>
        <p:spPr bwMode="auto">
          <a:xfrm>
            <a:off x="1600200" y="7543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19506" name="Text Box 50"/>
          <p:cNvSpPr txBox="1">
            <a:spLocks noChangeArrowheads="1"/>
          </p:cNvSpPr>
          <p:nvPr/>
        </p:nvSpPr>
        <p:spPr bwMode="auto">
          <a:xfrm>
            <a:off x="1981200" y="754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19507" name="Text Box 51"/>
          <p:cNvSpPr txBox="1">
            <a:spLocks noChangeArrowheads="1"/>
          </p:cNvSpPr>
          <p:nvPr/>
        </p:nvSpPr>
        <p:spPr bwMode="auto">
          <a:xfrm>
            <a:off x="2362200" y="754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</a:t>
            </a:r>
          </a:p>
        </p:txBody>
      </p:sp>
      <p:sp>
        <p:nvSpPr>
          <p:cNvPr id="19508" name="Text Box 52"/>
          <p:cNvSpPr txBox="1">
            <a:spLocks noChangeArrowheads="1"/>
          </p:cNvSpPr>
          <p:nvPr/>
        </p:nvSpPr>
        <p:spPr bwMode="auto">
          <a:xfrm>
            <a:off x="2819400" y="7543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4</a:t>
            </a:r>
          </a:p>
        </p:txBody>
      </p:sp>
      <p:sp>
        <p:nvSpPr>
          <p:cNvPr id="19509" name="Text Box 53"/>
          <p:cNvSpPr txBox="1">
            <a:spLocks noChangeArrowheads="1"/>
          </p:cNvSpPr>
          <p:nvPr/>
        </p:nvSpPr>
        <p:spPr bwMode="auto">
          <a:xfrm>
            <a:off x="3200400" y="7848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  <p:sp>
        <p:nvSpPr>
          <p:cNvPr id="19510" name="Text Box 54"/>
          <p:cNvSpPr txBox="1">
            <a:spLocks noChangeArrowheads="1"/>
          </p:cNvSpPr>
          <p:nvPr/>
        </p:nvSpPr>
        <p:spPr bwMode="auto">
          <a:xfrm>
            <a:off x="3581400" y="754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6</a:t>
            </a:r>
          </a:p>
        </p:txBody>
      </p:sp>
      <p:sp>
        <p:nvSpPr>
          <p:cNvPr id="19511" name="Line 55"/>
          <p:cNvSpPr>
            <a:spLocks noChangeShapeType="1"/>
          </p:cNvSpPr>
          <p:nvPr/>
        </p:nvSpPr>
        <p:spPr bwMode="auto">
          <a:xfrm>
            <a:off x="3733800" y="746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12" name="Line 56"/>
          <p:cNvSpPr>
            <a:spLocks noChangeShapeType="1"/>
          </p:cNvSpPr>
          <p:nvPr/>
        </p:nvSpPr>
        <p:spPr bwMode="auto">
          <a:xfrm>
            <a:off x="4114800" y="746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13" name="Line 57"/>
          <p:cNvSpPr>
            <a:spLocks noChangeShapeType="1"/>
          </p:cNvSpPr>
          <p:nvPr/>
        </p:nvSpPr>
        <p:spPr bwMode="auto">
          <a:xfrm>
            <a:off x="4495800" y="746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14" name="Text Box 58"/>
          <p:cNvSpPr txBox="1">
            <a:spLocks noChangeArrowheads="1"/>
          </p:cNvSpPr>
          <p:nvPr/>
        </p:nvSpPr>
        <p:spPr bwMode="auto">
          <a:xfrm>
            <a:off x="3962400" y="7543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7</a:t>
            </a:r>
          </a:p>
        </p:txBody>
      </p:sp>
      <p:sp>
        <p:nvSpPr>
          <p:cNvPr id="19515" name="Text Box 59"/>
          <p:cNvSpPr txBox="1">
            <a:spLocks noChangeArrowheads="1"/>
          </p:cNvSpPr>
          <p:nvPr/>
        </p:nvSpPr>
        <p:spPr bwMode="auto">
          <a:xfrm>
            <a:off x="4343400" y="754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8</a:t>
            </a:r>
          </a:p>
        </p:txBody>
      </p:sp>
      <p:sp>
        <p:nvSpPr>
          <p:cNvPr id="19516" name="Text Box 60"/>
          <p:cNvSpPr txBox="1">
            <a:spLocks noChangeArrowheads="1"/>
          </p:cNvSpPr>
          <p:nvPr/>
        </p:nvSpPr>
        <p:spPr bwMode="auto">
          <a:xfrm>
            <a:off x="4648200" y="7543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9</a:t>
            </a:r>
          </a:p>
        </p:txBody>
      </p:sp>
      <p:sp>
        <p:nvSpPr>
          <p:cNvPr id="19517" name="Text Box 61"/>
          <p:cNvSpPr txBox="1">
            <a:spLocks noChangeArrowheads="1"/>
          </p:cNvSpPr>
          <p:nvPr/>
        </p:nvSpPr>
        <p:spPr bwMode="auto">
          <a:xfrm>
            <a:off x="4953000" y="7543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10</a:t>
            </a:r>
          </a:p>
        </p:txBody>
      </p:sp>
      <p:sp>
        <p:nvSpPr>
          <p:cNvPr id="19518" name="Text Box 62"/>
          <p:cNvSpPr txBox="1">
            <a:spLocks noChangeArrowheads="1"/>
          </p:cNvSpPr>
          <p:nvPr/>
        </p:nvSpPr>
        <p:spPr bwMode="auto">
          <a:xfrm>
            <a:off x="5486400" y="7391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143000"/>
            <a:ext cx="6172200" cy="702468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1800"/>
              <a:t>	3.  Parameter Rerata Hitung pada Data Dikotomi</a:t>
            </a:r>
          </a:p>
          <a:p>
            <a:pPr>
              <a:lnSpc>
                <a:spcPct val="90000"/>
              </a:lnSpc>
            </a:pPr>
            <a:endParaRPr lang="en-US" sz="18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/>
              <a:t>	Khusus pada data dikotomi, rerata sama dengan proporsi</a:t>
            </a:r>
          </a:p>
          <a:p>
            <a:pPr lvl="1">
              <a:lnSpc>
                <a:spcPct val="90000"/>
              </a:lnSpc>
            </a:pPr>
            <a:endParaRPr lang="en-US" sz="1800"/>
          </a:p>
          <a:p>
            <a:pPr lvl="3">
              <a:lnSpc>
                <a:spcPct val="90000"/>
              </a:lnSpc>
              <a:buFontTx/>
              <a:buNone/>
            </a:pPr>
            <a:r>
              <a:rPr lang="en-US" sz="1800">
                <a:sym typeface="Symbol" pitchFamily="18" charset="2"/>
              </a:rPr>
              <a:t>	            </a:t>
            </a:r>
            <a:r>
              <a:rPr lang="en-US" sz="1800" baseline="-25000">
                <a:sym typeface="Symbol" pitchFamily="18" charset="2"/>
              </a:rPr>
              <a:t>X  </a:t>
            </a:r>
            <a:r>
              <a:rPr lang="en-US" sz="1800">
                <a:sym typeface="Symbol" pitchFamily="18" charset="2"/>
              </a:rPr>
              <a:t> =   </a:t>
            </a:r>
          </a:p>
          <a:p>
            <a:pPr lvl="3">
              <a:lnSpc>
                <a:spcPct val="90000"/>
              </a:lnSpc>
              <a:buFontTx/>
              <a:buNone/>
            </a:pPr>
            <a:endParaRPr lang="en-US" sz="1600">
              <a:sym typeface="Symbol" pitchFamily="18" charset="2"/>
            </a:endParaRP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800">
                <a:sym typeface="Symbol" pitchFamily="18" charset="2"/>
              </a:rPr>
              <a:t>sehingga pada umumnya, digunakan proporsi</a:t>
            </a:r>
          </a:p>
          <a:p>
            <a:pPr lvl="2">
              <a:lnSpc>
                <a:spcPct val="90000"/>
              </a:lnSpc>
              <a:buFontTx/>
              <a:buNone/>
            </a:pPr>
            <a:endParaRPr lang="en-US" sz="1800">
              <a:sym typeface="Symbol" pitchFamily="18" charset="2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>
                <a:sym typeface="Symbol" pitchFamily="18" charset="2"/>
              </a:rPr>
              <a:t>Contoh 9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800">
              <a:sym typeface="Symbol" pitchFamily="18" charset="2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>
                <a:sym typeface="Symbol" pitchFamily="18" charset="2"/>
              </a:rPr>
              <a:t>	    Data X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>
                <a:sym typeface="Symbol" pitchFamily="18" charset="2"/>
              </a:rPr>
              <a:t>             1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>
                <a:sym typeface="Symbol" pitchFamily="18" charset="2"/>
              </a:rPr>
              <a:t>             0                   </a:t>
            </a:r>
            <a:r>
              <a:rPr lang="en-US" sz="1800" baseline="-25000">
                <a:sym typeface="Symbol" pitchFamily="18" charset="2"/>
              </a:rPr>
              <a:t>X </a:t>
            </a:r>
            <a:r>
              <a:rPr lang="en-US" sz="1800">
                <a:sym typeface="Symbol" pitchFamily="18" charset="2"/>
              </a:rPr>
              <a:t>= 7 / 10  =  0,7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>
                <a:sym typeface="Symbol" pitchFamily="18" charset="2"/>
              </a:rPr>
              <a:t>             1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>
                <a:sym typeface="Symbol" pitchFamily="18" charset="2"/>
              </a:rPr>
              <a:t>             1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>
                <a:sym typeface="Symbol" pitchFamily="18" charset="2"/>
              </a:rPr>
              <a:t>             0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>
                <a:sym typeface="Symbol" pitchFamily="18" charset="2"/>
              </a:rPr>
              <a:t>             1                    </a:t>
            </a:r>
            <a:r>
              <a:rPr lang="en-US" sz="1800" baseline="-25000">
                <a:sym typeface="Symbol" pitchFamily="18" charset="2"/>
              </a:rPr>
              <a:t>X </a:t>
            </a:r>
            <a:r>
              <a:rPr lang="en-US" sz="1800">
                <a:sym typeface="Symbol" pitchFamily="18" charset="2"/>
              </a:rPr>
              <a:t>= 7 dari 10 = 0,7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>
                <a:sym typeface="Symbol" pitchFamily="18" charset="2"/>
              </a:rPr>
              <a:t>             0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>
                <a:sym typeface="Symbol" pitchFamily="18" charset="2"/>
              </a:rPr>
              <a:t>             1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>
                <a:sym typeface="Symbol" pitchFamily="18" charset="2"/>
              </a:rPr>
              <a:t>             1                    </a:t>
            </a:r>
            <a:r>
              <a:rPr lang="en-US" sz="1800" baseline="-25000">
                <a:sym typeface="Symbol" pitchFamily="18" charset="2"/>
              </a:rPr>
              <a:t>X</a:t>
            </a:r>
            <a:r>
              <a:rPr lang="en-US" sz="1800">
                <a:sym typeface="Symbol" pitchFamily="18" charset="2"/>
              </a:rPr>
              <a:t> = </a:t>
            </a:r>
            <a:r>
              <a:rPr lang="en-US" sz="1800" baseline="-25000">
                <a:sym typeface="Symbol" pitchFamily="18" charset="2"/>
              </a:rPr>
              <a:t>X</a:t>
            </a:r>
            <a:r>
              <a:rPr lang="en-US" sz="1800">
                <a:sym typeface="Symbol" pitchFamily="18" charset="2"/>
              </a:rPr>
              <a:t> = 0,7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>
                <a:sym typeface="Symbol" pitchFamily="18" charset="2"/>
              </a:rPr>
              <a:t>             1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>
                <a:sym typeface="Symbol" pitchFamily="18" charset="2"/>
              </a:rPr>
              <a:t>             7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1371600" y="44196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1371600" y="4724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1371600" y="7696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1371600" y="8077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2900" y="1295400"/>
            <a:ext cx="5905500" cy="6872288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600"/>
              <a:t>	4</a:t>
            </a:r>
            <a:r>
              <a:rPr lang="en-US" sz="1800"/>
              <a:t>. Parameter Rerata Ukur</a:t>
            </a:r>
          </a:p>
          <a:p>
            <a:pPr>
              <a:lnSpc>
                <a:spcPct val="80000"/>
              </a:lnSpc>
            </a:pPr>
            <a:endParaRPr lang="en-US" sz="1800"/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1800"/>
              <a:t>	Rerata ukur adalah perkalian data yang ditarik akarnya sebesar banyaknya data</a:t>
            </a:r>
          </a:p>
          <a:p>
            <a:pPr lvl="1">
              <a:lnSpc>
                <a:spcPct val="80000"/>
              </a:lnSpc>
            </a:pPr>
            <a:endParaRPr lang="en-US" sz="1600"/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1600"/>
              <a:t>	</a:t>
            </a:r>
            <a:r>
              <a:rPr lang="en-US" sz="1800"/>
              <a:t>Rumus rerata ukur</a:t>
            </a:r>
          </a:p>
          <a:p>
            <a:pPr lvl="1">
              <a:lnSpc>
                <a:spcPct val="80000"/>
              </a:lnSpc>
            </a:pPr>
            <a:endParaRPr lang="en-US" sz="1800"/>
          </a:p>
          <a:p>
            <a:pPr lvl="1">
              <a:lnSpc>
                <a:spcPct val="80000"/>
              </a:lnSpc>
            </a:pPr>
            <a:endParaRPr lang="en-US" sz="1800"/>
          </a:p>
          <a:p>
            <a:pPr lvl="1">
              <a:lnSpc>
                <a:spcPct val="80000"/>
              </a:lnSpc>
            </a:pPr>
            <a:endParaRPr lang="en-US" sz="1800"/>
          </a:p>
          <a:p>
            <a:pPr lvl="1">
              <a:lnSpc>
                <a:spcPct val="80000"/>
              </a:lnSpc>
            </a:pPr>
            <a:endParaRPr lang="en-US" sz="1800"/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1600"/>
              <a:t>		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1600"/>
              <a:t>Contoh 10</a:t>
            </a:r>
          </a:p>
          <a:p>
            <a:pPr lvl="1">
              <a:lnSpc>
                <a:spcPct val="80000"/>
              </a:lnSpc>
            </a:pPr>
            <a:endParaRPr lang="en-US" sz="1600"/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600"/>
              <a:t>	Data :  3   4   5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600"/>
              <a:t>	Rerata ukur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en-US" sz="1600"/>
          </a:p>
          <a:p>
            <a:pPr lvl="2">
              <a:lnSpc>
                <a:spcPct val="80000"/>
              </a:lnSpc>
              <a:buFontTx/>
              <a:buNone/>
            </a:pPr>
            <a:endParaRPr lang="en-US" sz="1600"/>
          </a:p>
          <a:p>
            <a:pPr lvl="2">
              <a:lnSpc>
                <a:spcPct val="80000"/>
              </a:lnSpc>
              <a:buFontTx/>
              <a:buNone/>
            </a:pPr>
            <a:endParaRPr lang="en-US" sz="1600"/>
          </a:p>
          <a:p>
            <a:pPr lvl="2">
              <a:lnSpc>
                <a:spcPct val="80000"/>
              </a:lnSpc>
              <a:buFontTx/>
              <a:buNone/>
            </a:pPr>
            <a:endParaRPr lang="en-US" sz="1600"/>
          </a:p>
          <a:p>
            <a:pPr lvl="2">
              <a:lnSpc>
                <a:spcPct val="80000"/>
              </a:lnSpc>
              <a:buFontTx/>
              <a:buNone/>
            </a:pPr>
            <a:endParaRPr lang="en-US" sz="1600"/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600"/>
              <a:t>	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600"/>
              <a:t>	Data :   2   2   4   5   7   8   8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600"/>
              <a:t>    Rarata ukur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en-US" sz="1600"/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600"/>
              <a:t>		    U =</a:t>
            </a:r>
          </a:p>
          <a:p>
            <a:pPr lvl="2">
              <a:lnSpc>
                <a:spcPct val="80000"/>
              </a:lnSpc>
            </a:pPr>
            <a:endParaRPr lang="en-US" sz="1600"/>
          </a:p>
          <a:p>
            <a:pPr lvl="3">
              <a:lnSpc>
                <a:spcPct val="80000"/>
              </a:lnSpc>
            </a:pPr>
            <a:endParaRPr lang="en-US" sz="1400"/>
          </a:p>
          <a:p>
            <a:pPr lvl="1">
              <a:lnSpc>
                <a:spcPct val="80000"/>
              </a:lnSpc>
            </a:pPr>
            <a:endParaRPr lang="en-US" sz="1600"/>
          </a:p>
          <a:p>
            <a:pPr>
              <a:lnSpc>
                <a:spcPct val="80000"/>
              </a:lnSpc>
            </a:pPr>
            <a:endParaRPr lang="en-US" sz="1600"/>
          </a:p>
          <a:p>
            <a:pPr lvl="1">
              <a:lnSpc>
                <a:spcPct val="80000"/>
              </a:lnSpc>
            </a:pPr>
            <a:endParaRPr lang="en-US" sz="1200"/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2133600" y="3235325"/>
          <a:ext cx="1217613" cy="642938"/>
        </p:xfrm>
        <a:graphic>
          <a:graphicData uri="http://schemas.openxmlformats.org/presentationml/2006/ole">
            <p:oleObj spid="_x0000_s20484" name="Equation" r:id="rId3" imgW="914400" imgH="482400" progId="Equation.3">
              <p:embed/>
            </p:oleObj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2727325" y="5410200"/>
          <a:ext cx="1327150" cy="1030288"/>
        </p:xfrm>
        <a:graphic>
          <a:graphicData uri="http://schemas.openxmlformats.org/presentationml/2006/ole">
            <p:oleObj spid="_x0000_s20486" name="Equation" r:id="rId4" imgW="965160" imgH="749160" progId="Equation.3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2900" y="1371600"/>
            <a:ext cx="6210300" cy="67960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	5. Parameter Rerata Harmonik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800"/>
              <a:t>	Rumus</a:t>
            </a:r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1">
              <a:buFontTx/>
              <a:buNone/>
            </a:pPr>
            <a:r>
              <a:rPr lang="en-US" sz="1800"/>
              <a:t>	Contoh 11</a:t>
            </a:r>
          </a:p>
          <a:p>
            <a:pPr lvl="1"/>
            <a:endParaRPr lang="en-US" sz="1800"/>
          </a:p>
          <a:p>
            <a:pPr lvl="2">
              <a:buFontTx/>
              <a:buNone/>
            </a:pPr>
            <a:r>
              <a:rPr lang="en-US" sz="1800"/>
              <a:t>	Data:    3   5   6   6   7   12   12</a:t>
            </a:r>
          </a:p>
          <a:p>
            <a:pPr lvl="2"/>
            <a:endParaRPr lang="en-US" sz="1800"/>
          </a:p>
          <a:p>
            <a:pPr lvl="2"/>
            <a:endParaRPr lang="en-US" sz="1800"/>
          </a:p>
          <a:p>
            <a:pPr lvl="2"/>
            <a:endParaRPr lang="en-US" sz="1800"/>
          </a:p>
          <a:p>
            <a:pPr lvl="2"/>
            <a:endParaRPr lang="en-US" sz="1800"/>
          </a:p>
          <a:p>
            <a:pPr lvl="2"/>
            <a:endParaRPr lang="en-US" sz="1800"/>
          </a:p>
          <a:p>
            <a:pPr lvl="2">
              <a:buFontTx/>
              <a:buNone/>
            </a:pPr>
            <a:r>
              <a:rPr lang="en-US" sz="1800"/>
              <a:t>	Data:  2   2   4   5   7   8   8</a:t>
            </a:r>
          </a:p>
          <a:p>
            <a:pPr lvl="2"/>
            <a:endParaRPr lang="en-US" sz="1800"/>
          </a:p>
          <a:p>
            <a:pPr lvl="3">
              <a:buFontTx/>
              <a:buNone/>
            </a:pPr>
            <a:r>
              <a:rPr lang="en-US" sz="1600"/>
              <a:t>	H =</a:t>
            </a:r>
          </a:p>
          <a:p>
            <a:pPr lvl="2"/>
            <a:endParaRPr lang="en-US" sz="1800"/>
          </a:p>
          <a:p>
            <a:pPr lvl="2"/>
            <a:endParaRPr lang="en-US" sz="1800"/>
          </a:p>
          <a:p>
            <a:pPr lvl="1"/>
            <a:endParaRPr lang="en-US" sz="1600"/>
          </a:p>
          <a:p>
            <a:pPr lvl="1"/>
            <a:endParaRPr lang="en-US" sz="1600"/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2057400" y="2438400"/>
          <a:ext cx="2057400" cy="1547813"/>
        </p:xfrm>
        <a:graphic>
          <a:graphicData uri="http://schemas.openxmlformats.org/presentationml/2006/ole">
            <p:oleObj spid="_x0000_s23556" name="Equation" r:id="rId3" imgW="1434960" imgH="1079280" progId="Equation.3">
              <p:embed/>
            </p:oleObj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1984375" y="5611813"/>
          <a:ext cx="4030663" cy="981075"/>
        </p:xfrm>
        <a:graphic>
          <a:graphicData uri="http://schemas.openxmlformats.org/presentationml/2006/ole">
            <p:oleObj spid="_x0000_s23558" name="Equation" r:id="rId4" imgW="2400120" imgH="583920" progId="Equation.3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2900" y="1219200"/>
            <a:ext cx="6057900" cy="6948488"/>
          </a:xfrm>
        </p:spPr>
        <p:txBody>
          <a:bodyPr/>
          <a:lstStyle/>
          <a:p>
            <a:pPr>
              <a:buFontTx/>
              <a:buNone/>
            </a:pPr>
            <a:r>
              <a:rPr lang="en-US" sz="1600"/>
              <a:t>	</a:t>
            </a:r>
            <a:r>
              <a:rPr lang="en-US" sz="1800"/>
              <a:t>6. Kecondongan (skewness)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800"/>
              <a:t>	Kecondongan distribusi</a:t>
            </a:r>
          </a:p>
          <a:p>
            <a:pPr lvl="1"/>
            <a:endParaRPr lang="en-US" sz="1800"/>
          </a:p>
          <a:p>
            <a:pPr lvl="2">
              <a:buFontTx/>
              <a:buNone/>
            </a:pPr>
            <a:r>
              <a:rPr lang="en-US" sz="1800"/>
              <a:t>	Distribusi frekuensi atau distribusi proporsi dapat saja</a:t>
            </a:r>
          </a:p>
          <a:p>
            <a:pPr lvl="2">
              <a:buFontTx/>
              <a:buNone/>
            </a:pPr>
            <a:endParaRPr lang="en-US" sz="1800"/>
          </a:p>
          <a:p>
            <a:pPr lvl="3">
              <a:buFontTx/>
              <a:buChar char="•"/>
            </a:pPr>
            <a:r>
              <a:rPr lang="en-US" sz="1800"/>
              <a:t>Simetri</a:t>
            </a:r>
          </a:p>
          <a:p>
            <a:pPr lvl="3">
              <a:buFontTx/>
              <a:buChar char="•"/>
            </a:pPr>
            <a:r>
              <a:rPr lang="en-US" sz="1800"/>
              <a:t>Condong ke kiri atau positif </a:t>
            </a:r>
          </a:p>
          <a:p>
            <a:pPr lvl="3">
              <a:buFontTx/>
              <a:buChar char="•"/>
            </a:pPr>
            <a:r>
              <a:rPr lang="en-US" sz="1800"/>
              <a:t>Condong ke kanan atau negatif</a:t>
            </a:r>
          </a:p>
          <a:p>
            <a:pPr lvl="3"/>
            <a:endParaRPr lang="en-US" sz="1800"/>
          </a:p>
          <a:p>
            <a:pPr lvl="1">
              <a:buFontTx/>
              <a:buNone/>
            </a:pPr>
            <a:r>
              <a:rPr lang="en-US" sz="1800"/>
              <a:t>	Distribusi simetri</a:t>
            </a:r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2">
              <a:buFontTx/>
              <a:buNone/>
            </a:pPr>
            <a:r>
              <a:rPr lang="en-US" sz="1800"/>
              <a:t>	    modus = median = rerata (hitung)</a:t>
            </a:r>
          </a:p>
          <a:p>
            <a:pPr lvl="2"/>
            <a:endParaRPr lang="en-US" sz="1800"/>
          </a:p>
          <a:p>
            <a:pPr lvl="2"/>
            <a:endParaRPr lang="en-US" sz="1800"/>
          </a:p>
        </p:txBody>
      </p:sp>
      <p:graphicFrame>
        <p:nvGraphicFramePr>
          <p:cNvPr id="108551" name="Object 7"/>
          <p:cNvGraphicFramePr>
            <a:graphicFrameLocks noChangeAspect="1"/>
          </p:cNvGraphicFramePr>
          <p:nvPr>
            <p:ph sz="half" idx="2"/>
          </p:nvPr>
        </p:nvGraphicFramePr>
        <p:xfrm>
          <a:off x="2801938" y="5943600"/>
          <a:ext cx="1366837" cy="760413"/>
        </p:xfrm>
        <a:graphic>
          <a:graphicData uri="http://schemas.openxmlformats.org/presentationml/2006/ole">
            <p:oleObj spid="_x0000_s108551" name="Visio" r:id="rId3" imgW="3709416" imgH="2064106" progId="">
              <p:embed/>
            </p:oleObj>
          </a:graphicData>
        </a:graphic>
      </p:graphicFrame>
      <p:sp>
        <p:nvSpPr>
          <p:cNvPr id="108548" name="Line 4"/>
          <p:cNvSpPr>
            <a:spLocks noChangeShapeType="1"/>
          </p:cNvSpPr>
          <p:nvPr/>
        </p:nvSpPr>
        <p:spPr bwMode="auto">
          <a:xfrm>
            <a:off x="1981200" y="67818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550" name="Line 6"/>
          <p:cNvSpPr>
            <a:spLocks noChangeShapeType="1"/>
          </p:cNvSpPr>
          <p:nvPr/>
        </p:nvSpPr>
        <p:spPr bwMode="auto">
          <a:xfrm>
            <a:off x="3505200" y="57150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19200"/>
            <a:ext cx="6172200" cy="6948488"/>
          </a:xfrm>
        </p:spPr>
        <p:txBody>
          <a:bodyPr/>
          <a:lstStyle/>
          <a:p>
            <a:pPr lvl="1">
              <a:buFontTx/>
              <a:buNone/>
            </a:pPr>
            <a:r>
              <a:rPr lang="en-US" sz="1800"/>
              <a:t>	Distribusi condong positif (positively skewed)</a:t>
            </a:r>
          </a:p>
          <a:p>
            <a:endParaRPr lang="en-US" sz="1800"/>
          </a:p>
          <a:p>
            <a:endParaRPr lang="en-US" sz="1800"/>
          </a:p>
          <a:p>
            <a:endParaRPr lang="en-US" sz="1800"/>
          </a:p>
          <a:p>
            <a:endParaRPr lang="en-US" sz="1800"/>
          </a:p>
          <a:p>
            <a:endParaRPr lang="en-US" sz="1800"/>
          </a:p>
          <a:p>
            <a:endParaRPr lang="en-US" sz="1800"/>
          </a:p>
          <a:p>
            <a:endParaRPr lang="en-US" sz="1800"/>
          </a:p>
          <a:p>
            <a:pPr>
              <a:buFontTx/>
              <a:buNone/>
            </a:pPr>
            <a:r>
              <a:rPr lang="en-US" sz="1800"/>
              <a:t>	                      modus &lt; median &lt; rerata</a:t>
            </a:r>
          </a:p>
          <a:p>
            <a:endParaRPr lang="en-US" sz="1800"/>
          </a:p>
          <a:p>
            <a:endParaRPr lang="en-US" sz="1800"/>
          </a:p>
          <a:p>
            <a:pPr lvl="1">
              <a:buFontTx/>
              <a:buNone/>
            </a:pPr>
            <a:r>
              <a:rPr lang="en-US" sz="1800"/>
              <a:t>	Distribusi condong negatif (negatively skewed)</a:t>
            </a:r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r>
              <a:rPr lang="en-US" sz="1800"/>
              <a:t>			modus &gt; median &gt; rerata</a:t>
            </a:r>
          </a:p>
        </p:txBody>
      </p:sp>
      <p:sp>
        <p:nvSpPr>
          <p:cNvPr id="109572" name="Line 4"/>
          <p:cNvSpPr>
            <a:spLocks noChangeShapeType="1"/>
          </p:cNvSpPr>
          <p:nvPr/>
        </p:nvSpPr>
        <p:spPr bwMode="auto">
          <a:xfrm>
            <a:off x="1752600" y="34290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9574" name="Freeform 6"/>
          <p:cNvSpPr>
            <a:spLocks/>
          </p:cNvSpPr>
          <p:nvPr/>
        </p:nvSpPr>
        <p:spPr bwMode="auto">
          <a:xfrm>
            <a:off x="1905000" y="2457450"/>
            <a:ext cx="2690813" cy="1003300"/>
          </a:xfrm>
          <a:custGeom>
            <a:avLst/>
            <a:gdLst/>
            <a:ahLst/>
            <a:cxnLst>
              <a:cxn ang="0">
                <a:pos x="0" y="588"/>
              </a:cxn>
              <a:cxn ang="0">
                <a:pos x="72" y="552"/>
              </a:cxn>
              <a:cxn ang="0">
                <a:pos x="84" y="516"/>
              </a:cxn>
              <a:cxn ang="0">
                <a:pos x="156" y="396"/>
              </a:cxn>
              <a:cxn ang="0">
                <a:pos x="216" y="288"/>
              </a:cxn>
              <a:cxn ang="0">
                <a:pos x="276" y="192"/>
              </a:cxn>
              <a:cxn ang="0">
                <a:pos x="324" y="120"/>
              </a:cxn>
              <a:cxn ang="0">
                <a:pos x="336" y="84"/>
              </a:cxn>
              <a:cxn ang="0">
                <a:pos x="480" y="0"/>
              </a:cxn>
              <a:cxn ang="0">
                <a:pos x="624" y="48"/>
              </a:cxn>
              <a:cxn ang="0">
                <a:pos x="708" y="156"/>
              </a:cxn>
              <a:cxn ang="0">
                <a:pos x="732" y="192"/>
              </a:cxn>
              <a:cxn ang="0">
                <a:pos x="804" y="240"/>
              </a:cxn>
              <a:cxn ang="0">
                <a:pos x="840" y="276"/>
              </a:cxn>
              <a:cxn ang="0">
                <a:pos x="912" y="300"/>
              </a:cxn>
              <a:cxn ang="0">
                <a:pos x="1188" y="468"/>
              </a:cxn>
              <a:cxn ang="0">
                <a:pos x="1224" y="492"/>
              </a:cxn>
              <a:cxn ang="0">
                <a:pos x="1416" y="540"/>
              </a:cxn>
              <a:cxn ang="0">
                <a:pos x="1524" y="552"/>
              </a:cxn>
              <a:cxn ang="0">
                <a:pos x="1560" y="564"/>
              </a:cxn>
              <a:cxn ang="0">
                <a:pos x="1596" y="588"/>
              </a:cxn>
              <a:cxn ang="0">
                <a:pos x="1644" y="588"/>
              </a:cxn>
            </a:cxnLst>
            <a:rect l="0" t="0" r="r" b="b"/>
            <a:pathLst>
              <a:path w="1695" h="632">
                <a:moveTo>
                  <a:pt x="0" y="588"/>
                </a:moveTo>
                <a:cubicBezTo>
                  <a:pt x="24" y="580"/>
                  <a:pt x="55" y="573"/>
                  <a:pt x="72" y="552"/>
                </a:cubicBezTo>
                <a:cubicBezTo>
                  <a:pt x="80" y="542"/>
                  <a:pt x="78" y="527"/>
                  <a:pt x="84" y="516"/>
                </a:cubicBezTo>
                <a:cubicBezTo>
                  <a:pt x="105" y="473"/>
                  <a:pt x="127" y="434"/>
                  <a:pt x="156" y="396"/>
                </a:cubicBezTo>
                <a:cubicBezTo>
                  <a:pt x="171" y="352"/>
                  <a:pt x="200" y="335"/>
                  <a:pt x="216" y="288"/>
                </a:cubicBezTo>
                <a:cubicBezTo>
                  <a:pt x="245" y="202"/>
                  <a:pt x="219" y="230"/>
                  <a:pt x="276" y="192"/>
                </a:cubicBezTo>
                <a:cubicBezTo>
                  <a:pt x="292" y="168"/>
                  <a:pt x="308" y="144"/>
                  <a:pt x="324" y="120"/>
                </a:cubicBezTo>
                <a:cubicBezTo>
                  <a:pt x="331" y="109"/>
                  <a:pt x="327" y="93"/>
                  <a:pt x="336" y="84"/>
                </a:cubicBezTo>
                <a:cubicBezTo>
                  <a:pt x="372" y="48"/>
                  <a:pt x="430" y="17"/>
                  <a:pt x="480" y="0"/>
                </a:cubicBezTo>
                <a:cubicBezTo>
                  <a:pt x="542" y="10"/>
                  <a:pt x="573" y="14"/>
                  <a:pt x="624" y="48"/>
                </a:cubicBezTo>
                <a:cubicBezTo>
                  <a:pt x="745" y="230"/>
                  <a:pt x="614" y="43"/>
                  <a:pt x="708" y="156"/>
                </a:cubicBezTo>
                <a:cubicBezTo>
                  <a:pt x="717" y="167"/>
                  <a:pt x="721" y="183"/>
                  <a:pt x="732" y="192"/>
                </a:cubicBezTo>
                <a:cubicBezTo>
                  <a:pt x="754" y="211"/>
                  <a:pt x="784" y="220"/>
                  <a:pt x="804" y="240"/>
                </a:cubicBezTo>
                <a:cubicBezTo>
                  <a:pt x="816" y="252"/>
                  <a:pt x="825" y="268"/>
                  <a:pt x="840" y="276"/>
                </a:cubicBezTo>
                <a:cubicBezTo>
                  <a:pt x="862" y="288"/>
                  <a:pt x="912" y="300"/>
                  <a:pt x="912" y="300"/>
                </a:cubicBezTo>
                <a:cubicBezTo>
                  <a:pt x="974" y="392"/>
                  <a:pt x="1087" y="434"/>
                  <a:pt x="1188" y="468"/>
                </a:cubicBezTo>
                <a:cubicBezTo>
                  <a:pt x="1202" y="473"/>
                  <a:pt x="1211" y="486"/>
                  <a:pt x="1224" y="492"/>
                </a:cubicBezTo>
                <a:cubicBezTo>
                  <a:pt x="1289" y="521"/>
                  <a:pt x="1347" y="530"/>
                  <a:pt x="1416" y="540"/>
                </a:cubicBezTo>
                <a:cubicBezTo>
                  <a:pt x="1500" y="568"/>
                  <a:pt x="1464" y="572"/>
                  <a:pt x="1524" y="552"/>
                </a:cubicBezTo>
                <a:cubicBezTo>
                  <a:pt x="1536" y="556"/>
                  <a:pt x="1549" y="558"/>
                  <a:pt x="1560" y="564"/>
                </a:cubicBezTo>
                <a:cubicBezTo>
                  <a:pt x="1573" y="570"/>
                  <a:pt x="1583" y="582"/>
                  <a:pt x="1596" y="588"/>
                </a:cubicBezTo>
                <a:cubicBezTo>
                  <a:pt x="1695" y="632"/>
                  <a:pt x="1678" y="622"/>
                  <a:pt x="1644" y="58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9575" name="Line 7"/>
          <p:cNvSpPr>
            <a:spLocks noChangeShapeType="1"/>
          </p:cNvSpPr>
          <p:nvPr/>
        </p:nvSpPr>
        <p:spPr bwMode="auto">
          <a:xfrm>
            <a:off x="2667000" y="2514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9576" name="Line 8"/>
          <p:cNvSpPr>
            <a:spLocks noChangeShapeType="1"/>
          </p:cNvSpPr>
          <p:nvPr/>
        </p:nvSpPr>
        <p:spPr bwMode="auto">
          <a:xfrm>
            <a:off x="3048000" y="2743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9577" name="Line 9"/>
          <p:cNvSpPr>
            <a:spLocks noChangeShapeType="1"/>
          </p:cNvSpPr>
          <p:nvPr/>
        </p:nvSpPr>
        <p:spPr bwMode="auto">
          <a:xfrm>
            <a:off x="3276600" y="2895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9578" name="Text Box 10"/>
          <p:cNvSpPr txBox="1">
            <a:spLocks noChangeArrowheads="1"/>
          </p:cNvSpPr>
          <p:nvPr/>
        </p:nvSpPr>
        <p:spPr bwMode="auto">
          <a:xfrm>
            <a:off x="2438400" y="3429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Mo</a:t>
            </a:r>
          </a:p>
        </p:txBody>
      </p:sp>
      <p:sp>
        <p:nvSpPr>
          <p:cNvPr id="109579" name="Text Box 11"/>
          <p:cNvSpPr txBox="1">
            <a:spLocks noChangeArrowheads="1"/>
          </p:cNvSpPr>
          <p:nvPr/>
        </p:nvSpPr>
        <p:spPr bwMode="auto">
          <a:xfrm>
            <a:off x="2895600" y="3429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</a:t>
            </a:r>
          </a:p>
        </p:txBody>
      </p:sp>
      <p:sp>
        <p:nvSpPr>
          <p:cNvPr id="109580" name="Text Box 12"/>
          <p:cNvSpPr txBox="1">
            <a:spLocks noChangeArrowheads="1"/>
          </p:cNvSpPr>
          <p:nvPr/>
        </p:nvSpPr>
        <p:spPr bwMode="auto">
          <a:xfrm>
            <a:off x="3200400" y="3352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ym typeface="Symbol" pitchFamily="18" charset="2"/>
              </a:rPr>
              <a:t></a:t>
            </a:r>
          </a:p>
        </p:txBody>
      </p:sp>
      <p:sp>
        <p:nvSpPr>
          <p:cNvPr id="109581" name="Line 13"/>
          <p:cNvSpPr>
            <a:spLocks noChangeShapeType="1"/>
          </p:cNvSpPr>
          <p:nvPr/>
        </p:nvSpPr>
        <p:spPr bwMode="auto">
          <a:xfrm>
            <a:off x="1752600" y="6705600"/>
            <a:ext cx="327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9582" name="Freeform 14"/>
          <p:cNvSpPr>
            <a:spLocks/>
          </p:cNvSpPr>
          <p:nvPr/>
        </p:nvSpPr>
        <p:spPr bwMode="auto">
          <a:xfrm>
            <a:off x="1905000" y="5840413"/>
            <a:ext cx="2705100" cy="846137"/>
          </a:xfrm>
          <a:custGeom>
            <a:avLst/>
            <a:gdLst/>
            <a:ahLst/>
            <a:cxnLst>
              <a:cxn ang="0">
                <a:pos x="0" y="509"/>
              </a:cxn>
              <a:cxn ang="0">
                <a:pos x="468" y="365"/>
              </a:cxn>
              <a:cxn ang="0">
                <a:pos x="504" y="341"/>
              </a:cxn>
              <a:cxn ang="0">
                <a:pos x="576" y="317"/>
              </a:cxn>
              <a:cxn ang="0">
                <a:pos x="612" y="293"/>
              </a:cxn>
              <a:cxn ang="0">
                <a:pos x="732" y="257"/>
              </a:cxn>
              <a:cxn ang="0">
                <a:pos x="768" y="233"/>
              </a:cxn>
              <a:cxn ang="0">
                <a:pos x="948" y="173"/>
              </a:cxn>
              <a:cxn ang="0">
                <a:pos x="1020" y="149"/>
              </a:cxn>
              <a:cxn ang="0">
                <a:pos x="1164" y="65"/>
              </a:cxn>
              <a:cxn ang="0">
                <a:pos x="1308" y="5"/>
              </a:cxn>
              <a:cxn ang="0">
                <a:pos x="1416" y="17"/>
              </a:cxn>
              <a:cxn ang="0">
                <a:pos x="1464" y="89"/>
              </a:cxn>
              <a:cxn ang="0">
                <a:pos x="1548" y="269"/>
              </a:cxn>
              <a:cxn ang="0">
                <a:pos x="1572" y="305"/>
              </a:cxn>
              <a:cxn ang="0">
                <a:pos x="1608" y="413"/>
              </a:cxn>
              <a:cxn ang="0">
                <a:pos x="1656" y="485"/>
              </a:cxn>
              <a:cxn ang="0">
                <a:pos x="1668" y="521"/>
              </a:cxn>
              <a:cxn ang="0">
                <a:pos x="1704" y="533"/>
              </a:cxn>
              <a:cxn ang="0">
                <a:pos x="1692" y="497"/>
              </a:cxn>
            </a:cxnLst>
            <a:rect l="0" t="0" r="r" b="b"/>
            <a:pathLst>
              <a:path w="1704" h="533">
                <a:moveTo>
                  <a:pt x="0" y="509"/>
                </a:moveTo>
                <a:cubicBezTo>
                  <a:pt x="166" y="476"/>
                  <a:pt x="310" y="418"/>
                  <a:pt x="468" y="365"/>
                </a:cubicBezTo>
                <a:cubicBezTo>
                  <a:pt x="482" y="360"/>
                  <a:pt x="491" y="347"/>
                  <a:pt x="504" y="341"/>
                </a:cubicBezTo>
                <a:cubicBezTo>
                  <a:pt x="527" y="331"/>
                  <a:pt x="555" y="331"/>
                  <a:pt x="576" y="317"/>
                </a:cubicBezTo>
                <a:cubicBezTo>
                  <a:pt x="588" y="309"/>
                  <a:pt x="599" y="299"/>
                  <a:pt x="612" y="293"/>
                </a:cubicBezTo>
                <a:cubicBezTo>
                  <a:pt x="650" y="277"/>
                  <a:pt x="692" y="270"/>
                  <a:pt x="732" y="257"/>
                </a:cubicBezTo>
                <a:cubicBezTo>
                  <a:pt x="746" y="252"/>
                  <a:pt x="755" y="239"/>
                  <a:pt x="768" y="233"/>
                </a:cubicBezTo>
                <a:cubicBezTo>
                  <a:pt x="824" y="208"/>
                  <a:pt x="889" y="193"/>
                  <a:pt x="948" y="173"/>
                </a:cubicBezTo>
                <a:cubicBezTo>
                  <a:pt x="972" y="165"/>
                  <a:pt x="999" y="163"/>
                  <a:pt x="1020" y="149"/>
                </a:cubicBezTo>
                <a:cubicBezTo>
                  <a:pt x="1067" y="118"/>
                  <a:pt x="1113" y="88"/>
                  <a:pt x="1164" y="65"/>
                </a:cubicBezTo>
                <a:cubicBezTo>
                  <a:pt x="1219" y="41"/>
                  <a:pt x="1260" y="37"/>
                  <a:pt x="1308" y="5"/>
                </a:cubicBezTo>
                <a:cubicBezTo>
                  <a:pt x="1344" y="9"/>
                  <a:pt x="1384" y="0"/>
                  <a:pt x="1416" y="17"/>
                </a:cubicBezTo>
                <a:cubicBezTo>
                  <a:pt x="1441" y="31"/>
                  <a:pt x="1448" y="65"/>
                  <a:pt x="1464" y="89"/>
                </a:cubicBezTo>
                <a:cubicBezTo>
                  <a:pt x="1501" y="145"/>
                  <a:pt x="1527" y="205"/>
                  <a:pt x="1548" y="269"/>
                </a:cubicBezTo>
                <a:cubicBezTo>
                  <a:pt x="1553" y="283"/>
                  <a:pt x="1566" y="292"/>
                  <a:pt x="1572" y="305"/>
                </a:cubicBezTo>
                <a:cubicBezTo>
                  <a:pt x="1572" y="305"/>
                  <a:pt x="1602" y="395"/>
                  <a:pt x="1608" y="413"/>
                </a:cubicBezTo>
                <a:cubicBezTo>
                  <a:pt x="1617" y="440"/>
                  <a:pt x="1647" y="458"/>
                  <a:pt x="1656" y="485"/>
                </a:cubicBezTo>
                <a:cubicBezTo>
                  <a:pt x="1660" y="497"/>
                  <a:pt x="1659" y="512"/>
                  <a:pt x="1668" y="521"/>
                </a:cubicBezTo>
                <a:cubicBezTo>
                  <a:pt x="1677" y="530"/>
                  <a:pt x="1692" y="529"/>
                  <a:pt x="1704" y="533"/>
                </a:cubicBezTo>
                <a:cubicBezTo>
                  <a:pt x="1700" y="521"/>
                  <a:pt x="1692" y="497"/>
                  <a:pt x="1692" y="49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9583" name="Line 15"/>
          <p:cNvSpPr>
            <a:spLocks noChangeShapeType="1"/>
          </p:cNvSpPr>
          <p:nvPr/>
        </p:nvSpPr>
        <p:spPr bwMode="auto">
          <a:xfrm>
            <a:off x="4038600" y="58674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9584" name="Line 16"/>
          <p:cNvSpPr>
            <a:spLocks noChangeShapeType="1"/>
          </p:cNvSpPr>
          <p:nvPr/>
        </p:nvSpPr>
        <p:spPr bwMode="auto">
          <a:xfrm>
            <a:off x="3657600" y="594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9585" name="Line 17"/>
          <p:cNvSpPr>
            <a:spLocks noChangeShapeType="1"/>
          </p:cNvSpPr>
          <p:nvPr/>
        </p:nvSpPr>
        <p:spPr bwMode="auto">
          <a:xfrm>
            <a:off x="3429000" y="6096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9586" name="Text Box 18"/>
          <p:cNvSpPr txBox="1">
            <a:spLocks noChangeArrowheads="1"/>
          </p:cNvSpPr>
          <p:nvPr/>
        </p:nvSpPr>
        <p:spPr bwMode="auto">
          <a:xfrm>
            <a:off x="3276600" y="6629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ym typeface="Symbol" pitchFamily="18" charset="2"/>
              </a:rPr>
              <a:t></a:t>
            </a:r>
          </a:p>
        </p:txBody>
      </p:sp>
      <p:sp>
        <p:nvSpPr>
          <p:cNvPr id="109587" name="Text Box 19"/>
          <p:cNvSpPr txBox="1">
            <a:spLocks noChangeArrowheads="1"/>
          </p:cNvSpPr>
          <p:nvPr/>
        </p:nvSpPr>
        <p:spPr bwMode="auto">
          <a:xfrm>
            <a:off x="3505200" y="6705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</a:t>
            </a:r>
          </a:p>
        </p:txBody>
      </p:sp>
      <p:sp>
        <p:nvSpPr>
          <p:cNvPr id="109588" name="Text Box 20"/>
          <p:cNvSpPr txBox="1">
            <a:spLocks noChangeArrowheads="1"/>
          </p:cNvSpPr>
          <p:nvPr/>
        </p:nvSpPr>
        <p:spPr bwMode="auto">
          <a:xfrm>
            <a:off x="3810000" y="6705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2900" y="1295400"/>
            <a:ext cx="6057900" cy="6872288"/>
          </a:xfrm>
        </p:spPr>
        <p:txBody>
          <a:bodyPr/>
          <a:lstStyle/>
          <a:p>
            <a:pPr>
              <a:buFontTx/>
              <a:buNone/>
            </a:pPr>
            <a:r>
              <a:rPr lang="en-US" sz="2000"/>
              <a:t>	7. Kurtosis (kepuncakan)</a:t>
            </a:r>
          </a:p>
          <a:p>
            <a:endParaRPr lang="en-US" sz="2000"/>
          </a:p>
          <a:p>
            <a:pPr lvl="1">
              <a:buFontTx/>
              <a:buNone/>
            </a:pPr>
            <a:r>
              <a:rPr lang="en-US" sz="2000"/>
              <a:t>	Kurtosis distribusi</a:t>
            </a:r>
          </a:p>
          <a:p>
            <a:pPr lvl="1"/>
            <a:endParaRPr lang="en-US" sz="2000"/>
          </a:p>
          <a:p>
            <a:pPr lvl="2">
              <a:buFontTx/>
              <a:buNone/>
            </a:pPr>
            <a:r>
              <a:rPr lang="en-US" sz="2000"/>
              <a:t>	Distribusi frekuensi atau distribusi proporsi dapat saja memiliki puncak</a:t>
            </a:r>
          </a:p>
          <a:p>
            <a:pPr lvl="2"/>
            <a:endParaRPr lang="en-US" sz="2000"/>
          </a:p>
          <a:p>
            <a:pPr lvl="3">
              <a:buFontTx/>
              <a:buChar char="•"/>
            </a:pPr>
            <a:r>
              <a:rPr lang="en-US"/>
              <a:t>Mesokurtik (puncak biasa)</a:t>
            </a:r>
          </a:p>
          <a:p>
            <a:pPr lvl="3">
              <a:buFontTx/>
              <a:buChar char="•"/>
            </a:pPr>
            <a:r>
              <a:rPr lang="en-US"/>
              <a:t>Leptokurtik (puncak tinggi)</a:t>
            </a:r>
          </a:p>
          <a:p>
            <a:pPr lvl="3">
              <a:buFontTx/>
              <a:buChar char="•"/>
            </a:pPr>
            <a:r>
              <a:rPr lang="en-US"/>
              <a:t>Platikurtik (puncak rendah)</a:t>
            </a:r>
          </a:p>
          <a:p>
            <a:pPr lvl="3"/>
            <a:endParaRPr lang="en-US"/>
          </a:p>
          <a:p>
            <a:pPr lvl="1">
              <a:buFontTx/>
              <a:buNone/>
            </a:pPr>
            <a:r>
              <a:rPr lang="en-US" sz="2000"/>
              <a:t>	Mesokurtik</a:t>
            </a:r>
          </a:p>
        </p:txBody>
      </p:sp>
      <p:graphicFrame>
        <p:nvGraphicFramePr>
          <p:cNvPr id="110601" name="Object 9"/>
          <p:cNvGraphicFramePr>
            <a:graphicFrameLocks noChangeAspect="1"/>
          </p:cNvGraphicFramePr>
          <p:nvPr>
            <p:ph sz="half" idx="2"/>
          </p:nvPr>
        </p:nvGraphicFramePr>
        <p:xfrm>
          <a:off x="2687638" y="5562600"/>
          <a:ext cx="2052637" cy="1141413"/>
        </p:xfrm>
        <a:graphic>
          <a:graphicData uri="http://schemas.openxmlformats.org/presentationml/2006/ole">
            <p:oleObj spid="_x0000_s110601" name="Visio" r:id="rId3" imgW="3709416" imgH="2064106" progId="">
              <p:embed/>
            </p:oleObj>
          </a:graphicData>
        </a:graphic>
      </p:graphicFrame>
      <p:sp>
        <p:nvSpPr>
          <p:cNvPr id="110596" name="Line 4"/>
          <p:cNvSpPr>
            <a:spLocks noChangeShapeType="1"/>
          </p:cNvSpPr>
          <p:nvPr/>
        </p:nvSpPr>
        <p:spPr bwMode="auto">
          <a:xfrm>
            <a:off x="1752600" y="67818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95400"/>
            <a:ext cx="6172200" cy="6872288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 algn="ctr">
              <a:lnSpc>
                <a:spcPct val="90000"/>
              </a:lnSpc>
              <a:buFontTx/>
              <a:buNone/>
            </a:pPr>
            <a:endParaRPr lang="en-US" sz="2000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2000"/>
              <a:t>Bab 3A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2000"/>
              <a:t>STATISTIKA DESKRIPTIF: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2000"/>
              <a:t>PARAMETER POPULASI 1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US" sz="2000"/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2000"/>
              <a:t>	A. Parameter Rerata</a:t>
            </a:r>
          </a:p>
          <a:p>
            <a:pPr algn="just">
              <a:lnSpc>
                <a:spcPct val="90000"/>
              </a:lnSpc>
            </a:pPr>
            <a:endParaRPr lang="en-US" sz="2000"/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1800"/>
              <a:t>	1. Batasan dan Jenis</a:t>
            </a:r>
          </a:p>
          <a:p>
            <a:pPr lvl="1" algn="just">
              <a:lnSpc>
                <a:spcPct val="90000"/>
              </a:lnSpc>
            </a:pPr>
            <a:endParaRPr lang="en-US" sz="1800"/>
          </a:p>
          <a:p>
            <a:pPr lvl="2" algn="just">
              <a:lnSpc>
                <a:spcPct val="90000"/>
              </a:lnSpc>
            </a:pPr>
            <a:r>
              <a:rPr lang="en-US" sz="1800"/>
              <a:t>Skala data paling rendah adalah pada level interval (interval dan rasio)</a:t>
            </a:r>
          </a:p>
          <a:p>
            <a:pPr lvl="2" algn="just">
              <a:lnSpc>
                <a:spcPct val="90000"/>
              </a:lnSpc>
            </a:pPr>
            <a:endParaRPr lang="en-US" sz="1800"/>
          </a:p>
          <a:p>
            <a:pPr lvl="2" algn="just">
              <a:lnSpc>
                <a:spcPct val="90000"/>
              </a:lnSpc>
            </a:pPr>
            <a:r>
              <a:rPr lang="en-US" sz="1800"/>
              <a:t>Ada tiga jenis rerata mencakup</a:t>
            </a:r>
          </a:p>
          <a:p>
            <a:pPr lvl="2" algn="just">
              <a:lnSpc>
                <a:spcPct val="90000"/>
              </a:lnSpc>
            </a:pPr>
            <a:endParaRPr lang="en-US" sz="1800"/>
          </a:p>
          <a:p>
            <a:pPr lvl="3" algn="just">
              <a:lnSpc>
                <a:spcPct val="90000"/>
              </a:lnSpc>
              <a:buFontTx/>
              <a:buNone/>
            </a:pPr>
            <a:r>
              <a:rPr lang="en-US" sz="1800"/>
              <a:t>	Rerata hitung (sering disebut rerata saja)</a:t>
            </a:r>
          </a:p>
          <a:p>
            <a:pPr lvl="3" algn="just">
              <a:lnSpc>
                <a:spcPct val="90000"/>
              </a:lnSpc>
              <a:buFontTx/>
              <a:buNone/>
            </a:pPr>
            <a:r>
              <a:rPr lang="en-US" sz="1800"/>
              <a:t>	Rerata ukur</a:t>
            </a:r>
          </a:p>
          <a:p>
            <a:pPr lvl="3" algn="just">
              <a:lnSpc>
                <a:spcPct val="90000"/>
              </a:lnSpc>
              <a:buFontTx/>
              <a:buNone/>
            </a:pPr>
            <a:r>
              <a:rPr lang="en-US" sz="1800"/>
              <a:t>	Rerata harmonik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2900" y="1219200"/>
            <a:ext cx="6057900" cy="6948488"/>
          </a:xfrm>
        </p:spPr>
        <p:txBody>
          <a:bodyPr/>
          <a:lstStyle/>
          <a:p>
            <a:endParaRPr lang="en-US" sz="1600"/>
          </a:p>
          <a:p>
            <a:pPr lvl="1">
              <a:buFontTx/>
              <a:buNone/>
            </a:pPr>
            <a:r>
              <a:rPr lang="en-US" sz="1600"/>
              <a:t>	</a:t>
            </a:r>
            <a:r>
              <a:rPr lang="en-US" sz="1800"/>
              <a:t>Leptokurtik (puncak tinggi)</a:t>
            </a:r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1">
              <a:buFontTx/>
              <a:buNone/>
            </a:pPr>
            <a:r>
              <a:rPr lang="en-US" sz="1800"/>
              <a:t>	</a:t>
            </a:r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r>
              <a:rPr lang="en-US" sz="1800"/>
              <a:t>	Platikurtik (puncak rencah)</a:t>
            </a:r>
          </a:p>
          <a:p>
            <a:pPr lvl="1"/>
            <a:endParaRPr lang="en-US" sz="1800"/>
          </a:p>
        </p:txBody>
      </p:sp>
      <p:graphicFrame>
        <p:nvGraphicFramePr>
          <p:cNvPr id="111624" name="Object 8"/>
          <p:cNvGraphicFramePr>
            <a:graphicFrameLocks noChangeAspect="1"/>
          </p:cNvGraphicFramePr>
          <p:nvPr>
            <p:ph sz="quarter" idx="2"/>
          </p:nvPr>
        </p:nvGraphicFramePr>
        <p:xfrm>
          <a:off x="2514600" y="2378075"/>
          <a:ext cx="2133600" cy="1187450"/>
        </p:xfrm>
        <a:graphic>
          <a:graphicData uri="http://schemas.openxmlformats.org/presentationml/2006/ole">
            <p:oleObj spid="_x0000_s111624" name="Visio" r:id="rId3" imgW="3709416" imgH="2064106" progId="">
              <p:embed/>
            </p:oleObj>
          </a:graphicData>
        </a:graphic>
      </p:graphicFrame>
      <p:graphicFrame>
        <p:nvGraphicFramePr>
          <p:cNvPr id="111626" name="Object 10"/>
          <p:cNvGraphicFramePr>
            <a:graphicFrameLocks noChangeAspect="1"/>
          </p:cNvGraphicFramePr>
          <p:nvPr>
            <p:ph sz="quarter" idx="3"/>
          </p:nvPr>
        </p:nvGraphicFramePr>
        <p:xfrm>
          <a:off x="3041650" y="6477000"/>
          <a:ext cx="1230313" cy="684213"/>
        </p:xfrm>
        <a:graphic>
          <a:graphicData uri="http://schemas.openxmlformats.org/presentationml/2006/ole">
            <p:oleObj spid="_x0000_s111626" name="Visio" r:id="rId4" imgW="3709416" imgH="2064106" progId="">
              <p:embed/>
            </p:oleObj>
          </a:graphicData>
        </a:graphic>
      </p:graphicFrame>
      <p:sp>
        <p:nvSpPr>
          <p:cNvPr id="111620" name="Line 4"/>
          <p:cNvSpPr>
            <a:spLocks noChangeShapeType="1"/>
          </p:cNvSpPr>
          <p:nvPr/>
        </p:nvSpPr>
        <p:spPr bwMode="auto">
          <a:xfrm>
            <a:off x="1981200" y="38862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22" name="Line 6"/>
          <p:cNvSpPr>
            <a:spLocks noChangeShapeType="1"/>
          </p:cNvSpPr>
          <p:nvPr/>
        </p:nvSpPr>
        <p:spPr bwMode="auto">
          <a:xfrm>
            <a:off x="1371600" y="72390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19200"/>
            <a:ext cx="6172200" cy="69484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	B. Parameter Variansi dan Simpangan Baku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800"/>
              <a:t>	1. Penyebaran Data</a:t>
            </a:r>
          </a:p>
          <a:p>
            <a:pPr lvl="1"/>
            <a:endParaRPr lang="en-US" sz="1800"/>
          </a:p>
          <a:p>
            <a:pPr lvl="2"/>
            <a:r>
              <a:rPr lang="en-US" sz="1800"/>
              <a:t>Penyebaran data ini diacu kepada rerata hitung yakni berapa lebar data itu menyebar di sekitar rerata hitung</a:t>
            </a:r>
          </a:p>
          <a:p>
            <a:pPr lvl="1"/>
            <a:endParaRPr lang="en-US" sz="1800"/>
          </a:p>
          <a:p>
            <a:pPr lvl="2"/>
            <a:r>
              <a:rPr lang="en-US" sz="1800"/>
              <a:t>Penyebaran data ini  mencakup beberapa parameter</a:t>
            </a:r>
          </a:p>
          <a:p>
            <a:pPr lvl="2"/>
            <a:endParaRPr lang="en-US" sz="1800"/>
          </a:p>
          <a:p>
            <a:pPr lvl="3">
              <a:buFontTx/>
              <a:buNone/>
            </a:pPr>
            <a:r>
              <a:rPr lang="en-US" sz="1800"/>
              <a:t>	Simpangan</a:t>
            </a:r>
          </a:p>
          <a:p>
            <a:pPr lvl="3">
              <a:buFontTx/>
              <a:buNone/>
            </a:pPr>
            <a:r>
              <a:rPr lang="en-US" sz="1800"/>
              <a:t>	Jumlah Kuadrat Simpangan</a:t>
            </a:r>
          </a:p>
          <a:p>
            <a:pPr lvl="3">
              <a:buFontTx/>
              <a:buNone/>
            </a:pPr>
            <a:r>
              <a:rPr lang="en-US" sz="1800"/>
              <a:t>	Variansi</a:t>
            </a:r>
          </a:p>
          <a:p>
            <a:pPr lvl="3">
              <a:buFontTx/>
              <a:buNone/>
            </a:pPr>
            <a:r>
              <a:rPr lang="en-US" sz="1800"/>
              <a:t>	Simpangan Baku</a:t>
            </a:r>
          </a:p>
          <a:p>
            <a:pPr lvl="3"/>
            <a:endParaRPr lang="en-US" sz="1800"/>
          </a:p>
          <a:p>
            <a:pPr lvl="2"/>
            <a:r>
              <a:rPr lang="en-US" sz="1800"/>
              <a:t>Selain rerata hitung, parameter variansi dan simpangan baku merupakan parameter yang banyak digunakan di dalam statistika </a:t>
            </a:r>
          </a:p>
          <a:p>
            <a:pPr lvl="2"/>
            <a:endParaRPr lang="en-US" sz="1800"/>
          </a:p>
          <a:p>
            <a:pPr lvl="2"/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143000"/>
            <a:ext cx="6172200" cy="70246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	2. Simpangan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800"/>
              <a:t>	(a)  Nilai simpangan</a:t>
            </a:r>
          </a:p>
          <a:p>
            <a:pPr lvl="1"/>
            <a:endParaRPr lang="en-US" sz="1800"/>
          </a:p>
          <a:p>
            <a:pPr lvl="2">
              <a:buFontTx/>
              <a:buNone/>
            </a:pPr>
            <a:r>
              <a:rPr lang="en-US" sz="1800"/>
              <a:t>	Nilai simpangan = nilai data – rerata hitung</a:t>
            </a:r>
          </a:p>
          <a:p>
            <a:pPr lvl="2"/>
            <a:endParaRPr lang="en-US" sz="1800"/>
          </a:p>
          <a:p>
            <a:pPr lvl="3">
              <a:buFontTx/>
              <a:buNone/>
            </a:pPr>
            <a:r>
              <a:rPr lang="en-US" sz="1800"/>
              <a:t>	       x =  X  </a:t>
            </a:r>
            <a:r>
              <a:rPr lang="en-US" sz="1800">
                <a:cs typeface="Arial" charset="0"/>
              </a:rPr>
              <a:t>– </a:t>
            </a:r>
            <a:r>
              <a:rPr lang="en-US" sz="1800">
                <a:sym typeface="Symbol" pitchFamily="18" charset="2"/>
              </a:rPr>
              <a:t></a:t>
            </a:r>
            <a:r>
              <a:rPr lang="en-US" sz="1800" baseline="-25000">
                <a:sym typeface="Symbol" pitchFamily="18" charset="2"/>
              </a:rPr>
              <a:t>X</a:t>
            </a:r>
          </a:p>
          <a:p>
            <a:pPr lvl="3">
              <a:buFontTx/>
              <a:buNone/>
            </a:pPr>
            <a:r>
              <a:rPr lang="en-US" sz="1800">
                <a:sym typeface="Symbol" pitchFamily="18" charset="2"/>
              </a:rPr>
              <a:t>	       y =  Y </a:t>
            </a:r>
            <a:r>
              <a:rPr lang="en-US" sz="1800">
                <a:cs typeface="Arial" charset="0"/>
                <a:sym typeface="Symbol" pitchFamily="18" charset="2"/>
              </a:rPr>
              <a:t>–  </a:t>
            </a:r>
            <a:r>
              <a:rPr lang="en-US" sz="1800" baseline="-25000">
                <a:cs typeface="Arial" charset="0"/>
                <a:sym typeface="Symbol" pitchFamily="18" charset="2"/>
              </a:rPr>
              <a:t>Y</a:t>
            </a:r>
          </a:p>
          <a:p>
            <a:pPr lvl="3">
              <a:buFontTx/>
              <a:buNone/>
            </a:pPr>
            <a:endParaRPr lang="en-US" sz="1800" baseline="-25000">
              <a:cs typeface="Arial" charset="0"/>
              <a:sym typeface="Symbol" pitchFamily="18" charset="2"/>
            </a:endParaRPr>
          </a:p>
          <a:p>
            <a:pPr lvl="2"/>
            <a:endParaRPr lang="en-US" sz="1800">
              <a:cs typeface="Arial" charset="0"/>
              <a:sym typeface="Symbol" pitchFamily="18" charset="2"/>
            </a:endParaRPr>
          </a:p>
          <a:p>
            <a:pPr lvl="2"/>
            <a:r>
              <a:rPr lang="en-US" sz="1800">
                <a:cs typeface="Arial" charset="0"/>
                <a:sym typeface="Symbol" pitchFamily="18" charset="2"/>
              </a:rPr>
              <a:t>Nilai di atas rerata memperoleh simpangan positif</a:t>
            </a:r>
          </a:p>
          <a:p>
            <a:pPr lvl="2"/>
            <a:endParaRPr lang="en-US" sz="1800">
              <a:cs typeface="Arial" charset="0"/>
              <a:sym typeface="Symbol" pitchFamily="18" charset="2"/>
            </a:endParaRPr>
          </a:p>
          <a:p>
            <a:pPr lvl="2"/>
            <a:r>
              <a:rPr lang="en-US" sz="1800">
                <a:cs typeface="Arial" charset="0"/>
                <a:sym typeface="Symbol" pitchFamily="18" charset="2"/>
              </a:rPr>
              <a:t>Nilai sama dengan rerata memperoleh simpangan nol</a:t>
            </a:r>
          </a:p>
          <a:p>
            <a:pPr lvl="2"/>
            <a:endParaRPr lang="en-US" sz="1800">
              <a:cs typeface="Arial" charset="0"/>
              <a:sym typeface="Symbol" pitchFamily="18" charset="2"/>
            </a:endParaRPr>
          </a:p>
          <a:p>
            <a:pPr lvl="2"/>
            <a:r>
              <a:rPr lang="en-US" sz="1800">
                <a:cs typeface="Arial" charset="0"/>
                <a:sym typeface="Symbol" pitchFamily="18" charset="2"/>
              </a:rPr>
              <a:t>Nilai di bawah rerata memperoleh simpangan negatif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19200"/>
            <a:ext cx="6172200" cy="6948488"/>
          </a:xfrm>
        </p:spPr>
        <p:txBody>
          <a:bodyPr/>
          <a:lstStyle/>
          <a:p>
            <a:pPr>
              <a:buFontTx/>
              <a:buNone/>
            </a:pPr>
            <a:r>
              <a:rPr lang="en-US" sz="2800"/>
              <a:t>	</a:t>
            </a:r>
            <a:r>
              <a:rPr lang="en-US" sz="1800"/>
              <a:t>(b) Penyebaran</a:t>
            </a:r>
          </a:p>
          <a:p>
            <a:pPr>
              <a:buFontTx/>
              <a:buNone/>
            </a:pPr>
            <a:r>
              <a:rPr lang="en-US" sz="1800"/>
              <a:t>		</a:t>
            </a:r>
          </a:p>
          <a:p>
            <a:pPr>
              <a:buFontTx/>
              <a:buNone/>
            </a:pPr>
            <a:r>
              <a:rPr lang="en-US" sz="1800"/>
              <a:t>	Makin menyebar data makin besar simpangannya</a:t>
            </a:r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pPr lvl="2"/>
            <a:r>
              <a:rPr lang="en-US" sz="1800"/>
              <a:t>Simpangan kecil</a:t>
            </a:r>
          </a:p>
          <a:p>
            <a:pPr>
              <a:buFontTx/>
              <a:buNone/>
            </a:pPr>
            <a:endParaRPr lang="en-US" sz="1800"/>
          </a:p>
          <a:p>
            <a:pPr lvl="2"/>
            <a:endParaRPr lang="en-US" sz="2000"/>
          </a:p>
          <a:p>
            <a:pPr lvl="2"/>
            <a:endParaRPr lang="en-US" sz="2000"/>
          </a:p>
          <a:p>
            <a:pPr lvl="2"/>
            <a:endParaRPr lang="en-US" sz="2000"/>
          </a:p>
          <a:p>
            <a:pPr lvl="2"/>
            <a:endParaRPr lang="en-US" sz="2000"/>
          </a:p>
          <a:p>
            <a:pPr lvl="2"/>
            <a:endParaRPr lang="en-US" sz="2000"/>
          </a:p>
          <a:p>
            <a:pPr lvl="2"/>
            <a:endParaRPr lang="en-US" sz="2000"/>
          </a:p>
          <a:p>
            <a:pPr lvl="2"/>
            <a:r>
              <a:rPr lang="en-US" sz="1800"/>
              <a:t>Simpangan besar</a:t>
            </a:r>
          </a:p>
          <a:p>
            <a:endParaRPr lang="en-US" sz="1800"/>
          </a:p>
          <a:p>
            <a:endParaRPr lang="en-US" sz="2000"/>
          </a:p>
          <a:p>
            <a:endParaRPr lang="en-US" sz="2800"/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>
            <a:off x="1524000" y="29718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 flipV="1">
            <a:off x="3352800" y="2971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2590800" y="2895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4267200" y="2895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2590800" y="2667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3352800" y="2667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2590800" y="2590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33528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4267200" y="2667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2667000" y="2286000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x</a:t>
            </a:r>
            <a:r>
              <a:rPr lang="en-US" sz="1600" baseline="-25000"/>
              <a:t>1</a:t>
            </a:r>
            <a:endParaRPr lang="en-US" sz="1600"/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3581400" y="2286000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x</a:t>
            </a:r>
            <a:r>
              <a:rPr lang="en-US" sz="1600" baseline="-25000"/>
              <a:t>2</a:t>
            </a:r>
            <a:endParaRPr lang="en-US" sz="1600"/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2971800" y="34290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rerata</a:t>
            </a:r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>
            <a:off x="1600200" y="6019800"/>
            <a:ext cx="419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V="1">
            <a:off x="3505200" y="5943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>
            <a:off x="1828800" y="5943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91" name="Line 19"/>
          <p:cNvSpPr>
            <a:spLocks noChangeShapeType="1"/>
          </p:cNvSpPr>
          <p:nvPr/>
        </p:nvSpPr>
        <p:spPr bwMode="auto">
          <a:xfrm>
            <a:off x="53340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92" name="Line 20"/>
          <p:cNvSpPr>
            <a:spLocks noChangeShapeType="1"/>
          </p:cNvSpPr>
          <p:nvPr/>
        </p:nvSpPr>
        <p:spPr bwMode="auto">
          <a:xfrm flipV="1">
            <a:off x="1828800" y="5486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93" name="Line 21"/>
          <p:cNvSpPr>
            <a:spLocks noChangeShapeType="1"/>
          </p:cNvSpPr>
          <p:nvPr/>
        </p:nvSpPr>
        <p:spPr bwMode="auto">
          <a:xfrm flipV="1">
            <a:off x="3505200" y="5486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94" name="Line 22"/>
          <p:cNvSpPr>
            <a:spLocks noChangeShapeType="1"/>
          </p:cNvSpPr>
          <p:nvPr/>
        </p:nvSpPr>
        <p:spPr bwMode="auto">
          <a:xfrm flipV="1">
            <a:off x="53340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95" name="Line 23"/>
          <p:cNvSpPr>
            <a:spLocks noChangeShapeType="1"/>
          </p:cNvSpPr>
          <p:nvPr/>
        </p:nvSpPr>
        <p:spPr bwMode="auto">
          <a:xfrm>
            <a:off x="1828800" y="56388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96" name="Line 24"/>
          <p:cNvSpPr>
            <a:spLocks noChangeShapeType="1"/>
          </p:cNvSpPr>
          <p:nvPr/>
        </p:nvSpPr>
        <p:spPr bwMode="auto">
          <a:xfrm>
            <a:off x="3505200" y="56388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97" name="Text Box 25"/>
          <p:cNvSpPr txBox="1">
            <a:spLocks noChangeArrowheads="1"/>
          </p:cNvSpPr>
          <p:nvPr/>
        </p:nvSpPr>
        <p:spPr bwMode="auto">
          <a:xfrm>
            <a:off x="2438400" y="51816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28698" name="Text Box 26"/>
          <p:cNvSpPr txBox="1">
            <a:spLocks noChangeArrowheads="1"/>
          </p:cNvSpPr>
          <p:nvPr/>
        </p:nvSpPr>
        <p:spPr bwMode="auto">
          <a:xfrm>
            <a:off x="4267200" y="5181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28699" name="Text Box 27"/>
          <p:cNvSpPr txBox="1">
            <a:spLocks noChangeArrowheads="1"/>
          </p:cNvSpPr>
          <p:nvPr/>
        </p:nvSpPr>
        <p:spPr bwMode="auto">
          <a:xfrm>
            <a:off x="3124200" y="64770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rerata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6172200" cy="6872288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1400" dirty="0"/>
              <a:t>	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1400" dirty="0"/>
              <a:t>	</a:t>
            </a:r>
            <a:r>
              <a:rPr lang="en-US" sz="1600" dirty="0" err="1"/>
              <a:t>Contoh</a:t>
            </a:r>
            <a:r>
              <a:rPr lang="en-US" sz="1600" dirty="0"/>
              <a:t> 12</a:t>
            </a:r>
          </a:p>
          <a:p>
            <a:pPr marL="609600" indent="-609600">
              <a:lnSpc>
                <a:spcPct val="90000"/>
              </a:lnSpc>
            </a:pPr>
            <a:endParaRPr lang="en-US" sz="1600" dirty="0"/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1600" dirty="0"/>
              <a:t>	Data X   </a:t>
            </a:r>
            <a:r>
              <a:rPr lang="en-US" sz="1600" dirty="0" err="1"/>
              <a:t>Simpangan</a:t>
            </a:r>
            <a:r>
              <a:rPr lang="en-US" sz="1600" dirty="0"/>
              <a:t> x          Data Y   </a:t>
            </a:r>
            <a:r>
              <a:rPr lang="en-US" sz="1600" dirty="0" err="1"/>
              <a:t>Simpangan</a:t>
            </a:r>
            <a:r>
              <a:rPr lang="en-US" sz="1600" dirty="0"/>
              <a:t> y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1600" dirty="0"/>
              <a:t>	    7                2                       10                5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1600" dirty="0"/>
              <a:t>	    7                2                         9                4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1600" dirty="0"/>
              <a:t>	    6                1                         9                4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1600" dirty="0"/>
              <a:t>	    5                0                         6                1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1600" dirty="0"/>
              <a:t>	    4            </a:t>
            </a:r>
            <a:r>
              <a:rPr lang="en-US" sz="1600" dirty="0">
                <a:cs typeface="Arial" charset="0"/>
              </a:rPr>
              <a:t>–  1                         5                0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1600" dirty="0">
                <a:cs typeface="Arial" charset="0"/>
              </a:rPr>
              <a:t>	    4            –  1                         4            –  1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1600" dirty="0">
                <a:cs typeface="Arial" charset="0"/>
              </a:rPr>
              <a:t>	    4            –  1                         3            –  2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1600" dirty="0">
                <a:cs typeface="Arial" charset="0"/>
              </a:rPr>
              <a:t>	    3            –  2                         2            –  3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1600" dirty="0">
                <a:cs typeface="Arial" charset="0"/>
              </a:rPr>
              <a:t>	                      0                         1            –  4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1600" dirty="0">
                <a:cs typeface="Arial" charset="0"/>
              </a:rPr>
              <a:t>	                                                 1            –  4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1600" dirty="0">
                <a:cs typeface="Arial" charset="0"/>
              </a:rPr>
              <a:t>	   </a:t>
            </a:r>
            <a:r>
              <a:rPr lang="en-US" sz="1600" dirty="0">
                <a:cs typeface="Arial" charset="0"/>
                <a:sym typeface="Symbol" pitchFamily="18" charset="2"/>
              </a:rPr>
              <a:t></a:t>
            </a:r>
            <a:r>
              <a:rPr lang="en-US" sz="1600" baseline="-25000" dirty="0">
                <a:cs typeface="Arial" charset="0"/>
                <a:sym typeface="Symbol" pitchFamily="18" charset="2"/>
              </a:rPr>
              <a:t>X </a:t>
            </a:r>
            <a:r>
              <a:rPr lang="en-US" sz="1600" dirty="0">
                <a:cs typeface="Arial" charset="0"/>
                <a:sym typeface="Symbol" pitchFamily="18" charset="2"/>
              </a:rPr>
              <a:t>  =  5</a:t>
            </a:r>
            <a:r>
              <a:rPr lang="en-US" sz="1600" dirty="0">
                <a:cs typeface="Arial" charset="0"/>
              </a:rPr>
              <a:t>                                                   0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endParaRPr lang="en-US" sz="1600" dirty="0">
              <a:cs typeface="Arial" charset="0"/>
            </a:endParaRP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1600" dirty="0">
                <a:cs typeface="Arial" charset="0"/>
              </a:rPr>
              <a:t>                                                              </a:t>
            </a:r>
            <a:r>
              <a:rPr lang="en-US" sz="1600" dirty="0">
                <a:cs typeface="Arial" charset="0"/>
                <a:sym typeface="Symbol" pitchFamily="18" charset="2"/>
              </a:rPr>
              <a:t></a:t>
            </a:r>
            <a:r>
              <a:rPr lang="en-US" sz="1600" baseline="-25000" dirty="0">
                <a:cs typeface="Arial" charset="0"/>
                <a:sym typeface="Symbol" pitchFamily="18" charset="2"/>
              </a:rPr>
              <a:t>Y </a:t>
            </a:r>
            <a:r>
              <a:rPr lang="en-US" sz="1600" dirty="0">
                <a:cs typeface="Arial" charset="0"/>
                <a:sym typeface="Symbol" pitchFamily="18" charset="2"/>
              </a:rPr>
              <a:t> = 5</a:t>
            </a:r>
          </a:p>
          <a:p>
            <a:pPr marL="990600" lvl="1" indent="-533400">
              <a:lnSpc>
                <a:spcPct val="90000"/>
              </a:lnSpc>
              <a:buFontTx/>
              <a:buAutoNum type="alphaLcParenBoth" startAt="3"/>
            </a:pPr>
            <a:r>
              <a:rPr lang="en-US" sz="1600" dirty="0" err="1">
                <a:cs typeface="Arial" charset="0"/>
              </a:rPr>
              <a:t>Jumlah</a:t>
            </a:r>
            <a:r>
              <a:rPr lang="en-US" sz="1600" dirty="0">
                <a:cs typeface="Arial" charset="0"/>
              </a:rPr>
              <a:t> </a:t>
            </a:r>
            <a:r>
              <a:rPr lang="en-US" sz="1600" dirty="0" err="1">
                <a:cs typeface="Arial" charset="0"/>
              </a:rPr>
              <a:t>Simpangan</a:t>
            </a:r>
            <a:endParaRPr lang="en-US" sz="1600" dirty="0">
              <a:cs typeface="Arial" charset="0"/>
            </a:endParaRPr>
          </a:p>
          <a:p>
            <a:pPr marL="990600" lvl="1" indent="-533400">
              <a:lnSpc>
                <a:spcPct val="90000"/>
              </a:lnSpc>
              <a:buFontTx/>
              <a:buAutoNum type="alphaLcParenBoth" startAt="3"/>
            </a:pPr>
            <a:endParaRPr lang="en-US" sz="1600" dirty="0">
              <a:cs typeface="Arial" charset="0"/>
            </a:endParaRPr>
          </a:p>
          <a:p>
            <a:pPr marL="1371600" lvl="2" indent="-457200">
              <a:lnSpc>
                <a:spcPct val="90000"/>
              </a:lnSpc>
              <a:buFontTx/>
              <a:buNone/>
            </a:pPr>
            <a:r>
              <a:rPr lang="en-US" sz="1600" dirty="0">
                <a:cs typeface="Arial" charset="0"/>
              </a:rPr>
              <a:t>	</a:t>
            </a:r>
            <a:r>
              <a:rPr lang="en-US" sz="1600" dirty="0" err="1">
                <a:cs typeface="Arial" charset="0"/>
              </a:rPr>
              <a:t>Karena</a:t>
            </a:r>
            <a:r>
              <a:rPr lang="en-US" sz="1600" dirty="0">
                <a:cs typeface="Arial" charset="0"/>
              </a:rPr>
              <a:t> </a:t>
            </a:r>
            <a:r>
              <a:rPr lang="en-US" sz="1600" dirty="0" err="1">
                <a:cs typeface="Arial" charset="0"/>
              </a:rPr>
              <a:t>rerata</a:t>
            </a:r>
            <a:r>
              <a:rPr lang="en-US" sz="1600" dirty="0">
                <a:cs typeface="Arial" charset="0"/>
              </a:rPr>
              <a:t> </a:t>
            </a:r>
            <a:r>
              <a:rPr lang="en-US" sz="1600" dirty="0" err="1">
                <a:cs typeface="Arial" charset="0"/>
              </a:rPr>
              <a:t>adalah</a:t>
            </a:r>
            <a:r>
              <a:rPr lang="en-US" sz="1600" dirty="0">
                <a:cs typeface="Arial" charset="0"/>
              </a:rPr>
              <a:t> </a:t>
            </a:r>
            <a:r>
              <a:rPr lang="en-US" sz="1600" dirty="0" err="1">
                <a:cs typeface="Arial" charset="0"/>
              </a:rPr>
              <a:t>titik</a:t>
            </a:r>
            <a:r>
              <a:rPr lang="en-US" sz="1600" dirty="0">
                <a:cs typeface="Arial" charset="0"/>
              </a:rPr>
              <a:t> </a:t>
            </a:r>
            <a:r>
              <a:rPr lang="en-US" sz="1600" dirty="0" err="1">
                <a:cs typeface="Arial" charset="0"/>
              </a:rPr>
              <a:t>tumpu</a:t>
            </a:r>
            <a:r>
              <a:rPr lang="en-US" sz="1600" dirty="0">
                <a:cs typeface="Arial" charset="0"/>
              </a:rPr>
              <a:t> </a:t>
            </a:r>
            <a:r>
              <a:rPr lang="en-US" sz="1600" dirty="0" err="1">
                <a:cs typeface="Arial" charset="0"/>
              </a:rPr>
              <a:t>keseimbangan</a:t>
            </a:r>
            <a:r>
              <a:rPr lang="en-US" sz="1600" dirty="0">
                <a:cs typeface="Arial" charset="0"/>
              </a:rPr>
              <a:t> </a:t>
            </a:r>
            <a:r>
              <a:rPr lang="en-US" sz="1600" dirty="0" err="1">
                <a:cs typeface="Arial" charset="0"/>
              </a:rPr>
              <a:t>maka</a:t>
            </a:r>
            <a:r>
              <a:rPr lang="en-US" sz="1600" dirty="0">
                <a:cs typeface="Arial" charset="0"/>
              </a:rPr>
              <a:t> </a:t>
            </a:r>
            <a:r>
              <a:rPr lang="en-US" sz="1600" dirty="0" err="1">
                <a:cs typeface="Arial" charset="0"/>
              </a:rPr>
              <a:t>jumlah</a:t>
            </a:r>
            <a:r>
              <a:rPr lang="en-US" sz="1600" dirty="0">
                <a:cs typeface="Arial" charset="0"/>
              </a:rPr>
              <a:t> </a:t>
            </a:r>
            <a:r>
              <a:rPr lang="en-US" sz="1600" dirty="0" err="1">
                <a:cs typeface="Arial" charset="0"/>
              </a:rPr>
              <a:t>simpangan</a:t>
            </a:r>
            <a:r>
              <a:rPr lang="en-US" sz="1600" dirty="0">
                <a:cs typeface="Arial" charset="0"/>
              </a:rPr>
              <a:t> (</a:t>
            </a:r>
            <a:r>
              <a:rPr lang="en-US" sz="1600" dirty="0" err="1">
                <a:cs typeface="Arial" charset="0"/>
              </a:rPr>
              <a:t>negatif</a:t>
            </a:r>
            <a:r>
              <a:rPr lang="en-US" sz="1600" dirty="0">
                <a:cs typeface="Arial" charset="0"/>
              </a:rPr>
              <a:t> </a:t>
            </a:r>
            <a:r>
              <a:rPr lang="en-US" sz="1600" dirty="0" err="1">
                <a:cs typeface="Arial" charset="0"/>
              </a:rPr>
              <a:t>dan</a:t>
            </a:r>
            <a:r>
              <a:rPr lang="en-US" sz="1600" dirty="0">
                <a:cs typeface="Arial" charset="0"/>
              </a:rPr>
              <a:t> </a:t>
            </a:r>
            <a:r>
              <a:rPr lang="en-US" sz="1600" dirty="0" err="1">
                <a:cs typeface="Arial" charset="0"/>
              </a:rPr>
              <a:t>positf</a:t>
            </a:r>
            <a:r>
              <a:rPr lang="en-US" sz="1600" dirty="0">
                <a:cs typeface="Arial" charset="0"/>
              </a:rPr>
              <a:t>) </a:t>
            </a:r>
            <a:r>
              <a:rPr lang="en-US" sz="1600" dirty="0" err="1">
                <a:cs typeface="Arial" charset="0"/>
              </a:rPr>
              <a:t>adalah</a:t>
            </a:r>
            <a:r>
              <a:rPr lang="en-US" sz="1600" dirty="0">
                <a:cs typeface="Arial" charset="0"/>
              </a:rPr>
              <a:t> </a:t>
            </a:r>
            <a:r>
              <a:rPr lang="en-US" sz="1600" dirty="0" err="1">
                <a:cs typeface="Arial" charset="0"/>
              </a:rPr>
              <a:t>nol</a:t>
            </a:r>
            <a:endParaRPr lang="en-US" sz="1600" dirty="0">
              <a:cs typeface="Arial" charset="0"/>
            </a:endParaRPr>
          </a:p>
          <a:p>
            <a:pPr marL="1371600" lvl="2" indent="-457200">
              <a:lnSpc>
                <a:spcPct val="90000"/>
              </a:lnSpc>
              <a:buFontTx/>
              <a:buNone/>
            </a:pPr>
            <a:endParaRPr lang="en-US" sz="1600" dirty="0">
              <a:cs typeface="Arial" charset="0"/>
            </a:endParaRPr>
          </a:p>
          <a:p>
            <a:pPr marL="1371600" lvl="2" indent="-457200">
              <a:lnSpc>
                <a:spcPct val="90000"/>
              </a:lnSpc>
              <a:buFontTx/>
              <a:buNone/>
            </a:pPr>
            <a:r>
              <a:rPr lang="en-US" sz="1600" dirty="0">
                <a:cs typeface="Arial" charset="0"/>
              </a:rPr>
              <a:t>               	</a:t>
            </a:r>
            <a:r>
              <a:rPr lang="en-US" sz="1600" dirty="0">
                <a:cs typeface="Arial" charset="0"/>
                <a:sym typeface="Symbol" pitchFamily="18" charset="2"/>
              </a:rPr>
              <a:t> x = 0                   y = 0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1600" dirty="0">
                <a:cs typeface="Arial" charset="0"/>
              </a:rPr>
              <a:t>	   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1600" dirty="0"/>
          </a:p>
          <a:p>
            <a:pPr marL="990600" lvl="1" indent="-533400">
              <a:lnSpc>
                <a:spcPct val="90000"/>
              </a:lnSpc>
            </a:pPr>
            <a:endParaRPr lang="en-US" sz="1200" dirty="0"/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>
            <a:off x="1066800" y="21336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>
            <a:off x="1066800" y="24384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>
            <a:off x="1143000" y="45720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1066800" y="48768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3581400" y="21336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3581400" y="24384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V="1">
            <a:off x="3657600" y="51054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3657600" y="54102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2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371600"/>
            <a:ext cx="6172200" cy="6796088"/>
          </a:xfrm>
        </p:spPr>
        <p:txBody>
          <a:bodyPr/>
          <a:lstStyle/>
          <a:p>
            <a:endParaRPr lang="en-US" sz="1800"/>
          </a:p>
          <a:p>
            <a:pPr>
              <a:buFontTx/>
              <a:buNone/>
            </a:pPr>
            <a:r>
              <a:rPr lang="en-US" sz="1800"/>
              <a:t>	Jumlah simpangan terhadap rerata hitung adalah nol</a:t>
            </a:r>
          </a:p>
          <a:p>
            <a:endParaRPr lang="en-US" sz="1800"/>
          </a:p>
          <a:p>
            <a:pPr lvl="2">
              <a:buFontTx/>
              <a:buNone/>
            </a:pPr>
            <a:r>
              <a:rPr lang="en-US" sz="1400">
                <a:sym typeface="Symbol" pitchFamily="18" charset="2"/>
              </a:rPr>
              <a:t>	</a:t>
            </a:r>
            <a:r>
              <a:rPr lang="en-US" sz="1800">
                <a:sym typeface="Symbol" pitchFamily="18" charset="2"/>
              </a:rPr>
              <a:t> x   =   0                   y  =  0</a:t>
            </a:r>
          </a:p>
          <a:p>
            <a:endParaRPr lang="en-US" sz="1800"/>
          </a:p>
          <a:p>
            <a:endParaRPr lang="en-US" sz="1800"/>
          </a:p>
          <a:p>
            <a:endParaRPr lang="en-US" sz="1800"/>
          </a:p>
          <a:p>
            <a:endParaRPr lang="en-US" sz="1800"/>
          </a:p>
          <a:p>
            <a:endParaRPr lang="en-US" sz="1800"/>
          </a:p>
          <a:p>
            <a:endParaRPr lang="en-US" sz="1800"/>
          </a:p>
          <a:p>
            <a:endParaRPr lang="en-US" sz="1800"/>
          </a:p>
          <a:p>
            <a:endParaRPr lang="en-US" sz="1800"/>
          </a:p>
          <a:p>
            <a:endParaRPr lang="en-US" sz="1800"/>
          </a:p>
          <a:p>
            <a:endParaRPr lang="en-US" sz="1800"/>
          </a:p>
          <a:p>
            <a:pPr lvl="1">
              <a:buFontTx/>
              <a:buNone/>
            </a:pPr>
            <a:r>
              <a:rPr lang="en-US" sz="1600"/>
              <a:t>	</a:t>
            </a:r>
            <a:r>
              <a:rPr lang="en-US" sz="1800"/>
              <a:t>Simpangan kurang (</a:t>
            </a:r>
            <a:r>
              <a:rPr lang="en-US" sz="1800">
                <a:cs typeface="Arial" charset="0"/>
              </a:rPr>
              <a:t>–) = simpangan lebih (+)</a:t>
            </a:r>
          </a:p>
          <a:p>
            <a:endParaRPr lang="en-US" sz="1800"/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>
            <a:off x="1676400" y="38100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V="1">
            <a:off x="3352800" y="3810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25908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19050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40386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47244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3200400" y="35814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1752600" y="35814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2438400" y="35814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2438400" y="34290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2438400" y="32766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3886200" y="35814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4572000" y="35814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4572000" y="3429000"/>
            <a:ext cx="304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1752600" y="3886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</a:t>
            </a: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2438400" y="3886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4</a:t>
            </a: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3200400" y="4267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  <p:sp>
        <p:nvSpPr>
          <p:cNvPr id="31765" name="Text Box 21"/>
          <p:cNvSpPr txBox="1">
            <a:spLocks noChangeArrowheads="1"/>
          </p:cNvSpPr>
          <p:nvPr/>
        </p:nvSpPr>
        <p:spPr bwMode="auto">
          <a:xfrm>
            <a:off x="3886200" y="3886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6</a:t>
            </a: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4572000" y="3886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7</a:t>
            </a: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1524000" y="4343400"/>
            <a:ext cx="14478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Simpangan kurang</a:t>
            </a:r>
          </a:p>
          <a:p>
            <a:pPr>
              <a:spcBef>
                <a:spcPct val="50000"/>
              </a:spcBef>
            </a:pPr>
            <a:r>
              <a:rPr lang="en-US"/>
              <a:t>       </a:t>
            </a:r>
            <a:r>
              <a:rPr lang="en-US">
                <a:cs typeface="Arial" charset="0"/>
              </a:rPr>
              <a:t>–</a:t>
            </a:r>
          </a:p>
        </p:txBody>
      </p:sp>
      <p:sp>
        <p:nvSpPr>
          <p:cNvPr id="31768" name="Text Box 24"/>
          <p:cNvSpPr txBox="1">
            <a:spLocks noChangeArrowheads="1"/>
          </p:cNvSpPr>
          <p:nvPr/>
        </p:nvSpPr>
        <p:spPr bwMode="auto">
          <a:xfrm>
            <a:off x="3810000" y="4343400"/>
            <a:ext cx="16002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Simpangan lebih</a:t>
            </a:r>
          </a:p>
          <a:p>
            <a:pPr>
              <a:spcBef>
                <a:spcPct val="50000"/>
              </a:spcBef>
            </a:pPr>
            <a:r>
              <a:rPr lang="en-US"/>
              <a:t>       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19200"/>
            <a:ext cx="6172200" cy="694848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1800"/>
              <a:t>	Contoh 13</a:t>
            </a:r>
          </a:p>
          <a:p>
            <a:pPr>
              <a:lnSpc>
                <a:spcPct val="90000"/>
              </a:lnSpc>
            </a:pPr>
            <a:endParaRPr lang="en-US" sz="18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/>
              <a:t>	Data X   Frek f      fX        Simp  x</a:t>
            </a:r>
            <a:br>
              <a:rPr lang="en-US" sz="1800"/>
            </a:br>
            <a:r>
              <a:rPr lang="en-US" sz="1800"/>
              <a:t>    4            3          12       </a:t>
            </a:r>
            <a:r>
              <a:rPr lang="en-US" sz="1800">
                <a:cs typeface="Arial" charset="0"/>
              </a:rPr>
              <a:t>– 2,88</a:t>
            </a:r>
            <a:br>
              <a:rPr lang="en-US" sz="1800">
                <a:cs typeface="Arial" charset="0"/>
              </a:rPr>
            </a:br>
            <a:r>
              <a:rPr lang="en-US" sz="1800">
                <a:cs typeface="Arial" charset="0"/>
              </a:rPr>
              <a:t>    5            5          25</a:t>
            </a:r>
            <a:br>
              <a:rPr lang="en-US" sz="1800">
                <a:cs typeface="Arial" charset="0"/>
              </a:rPr>
            </a:br>
            <a:r>
              <a:rPr lang="en-US" sz="1800">
                <a:cs typeface="Arial" charset="0"/>
              </a:rPr>
              <a:t>    6          10   </a:t>
            </a:r>
            <a:br>
              <a:rPr lang="en-US" sz="1800">
                <a:cs typeface="Arial" charset="0"/>
              </a:rPr>
            </a:br>
            <a:r>
              <a:rPr lang="en-US" sz="1800">
                <a:cs typeface="Arial" charset="0"/>
              </a:rPr>
              <a:t>    7          15</a:t>
            </a:r>
            <a:br>
              <a:rPr lang="en-US" sz="1800">
                <a:cs typeface="Arial" charset="0"/>
              </a:rPr>
            </a:br>
            <a:r>
              <a:rPr lang="en-US" sz="1800">
                <a:cs typeface="Arial" charset="0"/>
              </a:rPr>
              <a:t>    8          11</a:t>
            </a:r>
            <a:br>
              <a:rPr lang="en-US" sz="1800">
                <a:cs typeface="Arial" charset="0"/>
              </a:rPr>
            </a:br>
            <a:r>
              <a:rPr lang="en-US" sz="1800">
                <a:cs typeface="Arial" charset="0"/>
              </a:rPr>
              <a:t>    9            6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>
                <a:cs typeface="Arial" charset="0"/>
              </a:rPr>
              <a:t>		       </a:t>
            </a:r>
            <a:r>
              <a:rPr lang="en-US" sz="1800">
                <a:cs typeface="Arial" charset="0"/>
                <a:sym typeface="Symbol" pitchFamily="18" charset="2"/>
              </a:rPr>
              <a:t></a:t>
            </a:r>
            <a:r>
              <a:rPr lang="en-US" sz="1800" baseline="-25000">
                <a:cs typeface="Arial" charset="0"/>
                <a:sym typeface="Symbol" pitchFamily="18" charset="2"/>
              </a:rPr>
              <a:t>X</a:t>
            </a:r>
            <a:r>
              <a:rPr lang="en-US" sz="1800">
                <a:cs typeface="Arial" charset="0"/>
                <a:sym typeface="Symbol" pitchFamily="18" charset="2"/>
              </a:rPr>
              <a:t>  = 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800">
              <a:cs typeface="Arial" charset="0"/>
              <a:sym typeface="Symbol" pitchFamily="18" charset="2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>
                <a:cs typeface="Arial" charset="0"/>
                <a:sym typeface="Symbol" pitchFamily="18" charset="2"/>
              </a:rPr>
              <a:t>Contoh 14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800">
              <a:cs typeface="Arial" charset="0"/>
              <a:sym typeface="Symbol" pitchFamily="18" charset="2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>
                <a:cs typeface="Arial" charset="0"/>
                <a:sym typeface="Symbol" pitchFamily="18" charset="2"/>
              </a:rPr>
              <a:t>	Data Y   Frek f      fY        Simp y  </a:t>
            </a:r>
            <a:br>
              <a:rPr lang="en-US" sz="1800">
                <a:cs typeface="Arial" charset="0"/>
                <a:sym typeface="Symbol" pitchFamily="18" charset="2"/>
              </a:rPr>
            </a:br>
            <a:r>
              <a:rPr lang="en-US" sz="1800">
                <a:cs typeface="Arial" charset="0"/>
                <a:sym typeface="Symbol" pitchFamily="18" charset="2"/>
              </a:rPr>
              <a:t>     1           1</a:t>
            </a:r>
            <a:br>
              <a:rPr lang="en-US" sz="1800">
                <a:cs typeface="Arial" charset="0"/>
                <a:sym typeface="Symbol" pitchFamily="18" charset="2"/>
              </a:rPr>
            </a:br>
            <a:r>
              <a:rPr lang="en-US" sz="1800">
                <a:cs typeface="Arial" charset="0"/>
                <a:sym typeface="Symbol" pitchFamily="18" charset="2"/>
              </a:rPr>
              <a:t>     3           5</a:t>
            </a:r>
            <a:br>
              <a:rPr lang="en-US" sz="1800">
                <a:cs typeface="Arial" charset="0"/>
                <a:sym typeface="Symbol" pitchFamily="18" charset="2"/>
              </a:rPr>
            </a:br>
            <a:r>
              <a:rPr lang="en-US" sz="1800">
                <a:cs typeface="Arial" charset="0"/>
                <a:sym typeface="Symbol" pitchFamily="18" charset="2"/>
              </a:rPr>
              <a:t>     4           9</a:t>
            </a:r>
            <a:br>
              <a:rPr lang="en-US" sz="1800">
                <a:cs typeface="Arial" charset="0"/>
                <a:sym typeface="Symbol" pitchFamily="18" charset="2"/>
              </a:rPr>
            </a:br>
            <a:r>
              <a:rPr lang="en-US" sz="1800">
                <a:cs typeface="Arial" charset="0"/>
                <a:sym typeface="Symbol" pitchFamily="18" charset="2"/>
              </a:rPr>
              <a:t>     5         15</a:t>
            </a:r>
            <a:br>
              <a:rPr lang="en-US" sz="1800">
                <a:cs typeface="Arial" charset="0"/>
                <a:sym typeface="Symbol" pitchFamily="18" charset="2"/>
              </a:rPr>
            </a:br>
            <a:r>
              <a:rPr lang="en-US" sz="1800">
                <a:cs typeface="Arial" charset="0"/>
                <a:sym typeface="Symbol" pitchFamily="18" charset="2"/>
              </a:rPr>
              <a:t>     6         23</a:t>
            </a:r>
            <a:br>
              <a:rPr lang="en-US" sz="1800">
                <a:cs typeface="Arial" charset="0"/>
                <a:sym typeface="Symbol" pitchFamily="18" charset="2"/>
              </a:rPr>
            </a:br>
            <a:r>
              <a:rPr lang="en-US" sz="1800">
                <a:cs typeface="Arial" charset="0"/>
                <a:sym typeface="Symbol" pitchFamily="18" charset="2"/>
              </a:rPr>
              <a:t>     7         15</a:t>
            </a:r>
            <a:br>
              <a:rPr lang="en-US" sz="1800">
                <a:cs typeface="Arial" charset="0"/>
                <a:sym typeface="Symbol" pitchFamily="18" charset="2"/>
              </a:rPr>
            </a:br>
            <a:r>
              <a:rPr lang="en-US" sz="1800">
                <a:cs typeface="Arial" charset="0"/>
                <a:sym typeface="Symbol" pitchFamily="18" charset="2"/>
              </a:rPr>
              <a:t>     8         17</a:t>
            </a:r>
            <a:br>
              <a:rPr lang="en-US" sz="1800">
                <a:cs typeface="Arial" charset="0"/>
                <a:sym typeface="Symbol" pitchFamily="18" charset="2"/>
              </a:rPr>
            </a:br>
            <a:r>
              <a:rPr lang="en-US" sz="1800">
                <a:cs typeface="Arial" charset="0"/>
                <a:sym typeface="Symbol" pitchFamily="18" charset="2"/>
              </a:rPr>
              <a:t>     9           9</a:t>
            </a:r>
            <a:br>
              <a:rPr lang="en-US" sz="1800">
                <a:cs typeface="Arial" charset="0"/>
                <a:sym typeface="Symbol" pitchFamily="18" charset="2"/>
              </a:rPr>
            </a:br>
            <a:r>
              <a:rPr lang="en-US" sz="1800">
                <a:cs typeface="Arial" charset="0"/>
                <a:sym typeface="Symbol" pitchFamily="18" charset="2"/>
              </a:rPr>
              <a:t>   10           6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>
                <a:cs typeface="Arial" charset="0"/>
                <a:sym typeface="Symbol" pitchFamily="18" charset="2"/>
              </a:rPr>
              <a:t>               </a:t>
            </a:r>
            <a:r>
              <a:rPr lang="en-US" sz="1800" baseline="-25000">
                <a:cs typeface="Arial" charset="0"/>
                <a:sym typeface="Symbol" pitchFamily="18" charset="2"/>
              </a:rPr>
              <a:t>Y</a:t>
            </a:r>
            <a:r>
              <a:rPr lang="en-US" sz="1800">
                <a:cs typeface="Arial" charset="0"/>
                <a:sym typeface="Symbol" pitchFamily="18" charset="2"/>
              </a:rPr>
              <a:t>  =</a:t>
            </a:r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1143000" y="18288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1143000" y="21336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1219200" y="35814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>
            <a:off x="1066800" y="48006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1066800" y="51054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>
            <a:off x="1066800" y="73914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19200"/>
            <a:ext cx="6172200" cy="69484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	3. Jumlah Kuadrat Simpangan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800"/>
              <a:t>	(a) Hakikat </a:t>
            </a:r>
          </a:p>
          <a:p>
            <a:endParaRPr lang="en-US" sz="1800"/>
          </a:p>
          <a:p>
            <a:pPr lvl="2"/>
            <a:r>
              <a:rPr lang="en-US" sz="1800"/>
              <a:t>Sering disingkat sebagai jumlah kuadrat JK</a:t>
            </a:r>
          </a:p>
          <a:p>
            <a:pPr lvl="1"/>
            <a:endParaRPr lang="en-US" sz="1800"/>
          </a:p>
          <a:p>
            <a:pPr lvl="2"/>
            <a:r>
              <a:rPr lang="en-US" sz="1800"/>
              <a:t>Karena simpangan bernilai negatif dan positif dan jumlah mereka adalah nol, maka sebelum dijumlahkan simpangan dikuadratkan</a:t>
            </a:r>
          </a:p>
          <a:p>
            <a:pPr lvl="1"/>
            <a:endParaRPr lang="en-US" sz="1800"/>
          </a:p>
          <a:p>
            <a:pPr lvl="2"/>
            <a:r>
              <a:rPr lang="en-US" sz="1800"/>
              <a:t>Jumlah dari simpangan yang dikuadratkan ini merupakan jumlah kuadrat</a:t>
            </a:r>
          </a:p>
          <a:p>
            <a:pPr lvl="1"/>
            <a:endParaRPr lang="en-US" sz="1800"/>
          </a:p>
          <a:p>
            <a:pPr lvl="2"/>
            <a:r>
              <a:rPr lang="en-US" sz="1800"/>
              <a:t>Makin besar simpangan, makin besar jumlah kuadrat sehingga JK merupakan indikator dari penyebaran data</a:t>
            </a:r>
          </a:p>
          <a:p>
            <a:pPr lvl="2"/>
            <a:endParaRPr lang="en-US" sz="1800"/>
          </a:p>
          <a:p>
            <a:pPr lvl="2"/>
            <a:r>
              <a:rPr lang="en-US" sz="1800"/>
              <a:t>Makin lebar penyebaran data makin besar nilai jumlah kuadrat (JK)</a:t>
            </a:r>
          </a:p>
          <a:p>
            <a:pPr lvl="1"/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2900" y="1447800"/>
            <a:ext cx="5905500" cy="671988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1600"/>
              <a:t>	(b) Rumus Jumlah Kuadrat Simpangan</a:t>
            </a:r>
          </a:p>
          <a:p>
            <a:pPr>
              <a:lnSpc>
                <a:spcPct val="90000"/>
              </a:lnSpc>
            </a:pPr>
            <a:endParaRPr lang="en-US" sz="16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/>
              <a:t>	                   JK = </a:t>
            </a:r>
            <a:r>
              <a:rPr lang="en-US" sz="1600">
                <a:sym typeface="Symbol" pitchFamily="18" charset="2"/>
              </a:rPr>
              <a:t> x</a:t>
            </a:r>
            <a:r>
              <a:rPr lang="en-US" sz="1600" baseline="30000">
                <a:sym typeface="Symbol" pitchFamily="18" charset="2"/>
              </a:rPr>
              <a:t>2</a:t>
            </a:r>
            <a:r>
              <a:rPr lang="en-US" sz="1600">
                <a:sym typeface="Symbol" pitchFamily="18" charset="2"/>
              </a:rPr>
              <a:t>  =  (X </a:t>
            </a:r>
            <a:r>
              <a:rPr lang="en-US" sz="1600">
                <a:cs typeface="Arial" charset="0"/>
                <a:sym typeface="Symbol" pitchFamily="18" charset="2"/>
              </a:rPr>
              <a:t>– </a:t>
            </a:r>
            <a:r>
              <a:rPr lang="en-US" sz="1600" baseline="-25000">
                <a:cs typeface="Arial" charset="0"/>
                <a:sym typeface="Symbol" pitchFamily="18" charset="2"/>
              </a:rPr>
              <a:t>X</a:t>
            </a:r>
            <a:r>
              <a:rPr lang="en-US" sz="1600">
                <a:cs typeface="Arial" charset="0"/>
                <a:sym typeface="Symbol" pitchFamily="18" charset="2"/>
              </a:rPr>
              <a:t>)</a:t>
            </a:r>
            <a:r>
              <a:rPr lang="en-US" sz="1600" baseline="30000">
                <a:cs typeface="Arial" charset="0"/>
                <a:sym typeface="Symbol" pitchFamily="18" charset="2"/>
              </a:rPr>
              <a:t>2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/>
              <a:t>	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/>
              <a:t>	Melalui aljabar, JK dapat juga dinyatakan melalui </a:t>
            </a:r>
          </a:p>
          <a:p>
            <a:pPr lvl="2">
              <a:lnSpc>
                <a:spcPct val="90000"/>
              </a:lnSpc>
              <a:buFontTx/>
              <a:buNone/>
            </a:pPr>
            <a:endParaRPr lang="en-US" sz="1600"/>
          </a:p>
          <a:p>
            <a:pPr lvl="2">
              <a:lnSpc>
                <a:spcPct val="90000"/>
              </a:lnSpc>
              <a:buFontTx/>
              <a:buNone/>
            </a:pPr>
            <a:endParaRPr lang="en-US" sz="1600"/>
          </a:p>
          <a:p>
            <a:pPr lvl="2">
              <a:lnSpc>
                <a:spcPct val="90000"/>
              </a:lnSpc>
              <a:buFontTx/>
              <a:buNone/>
            </a:pPr>
            <a:endParaRPr lang="en-US" sz="1600"/>
          </a:p>
          <a:p>
            <a:pPr lvl="2">
              <a:lnSpc>
                <a:spcPct val="90000"/>
              </a:lnSpc>
              <a:buFontTx/>
              <a:buNone/>
            </a:pPr>
            <a:endParaRPr lang="en-US" sz="1600"/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/>
              <a:t>dengan N</a:t>
            </a:r>
            <a:r>
              <a:rPr lang="en-US" sz="1600" baseline="-25000"/>
              <a:t>X</a:t>
            </a:r>
            <a:r>
              <a:rPr lang="en-US" sz="1600"/>
              <a:t> sebagai banyaknya data</a:t>
            </a:r>
          </a:p>
          <a:p>
            <a:pPr lvl="2">
              <a:lnSpc>
                <a:spcPct val="90000"/>
              </a:lnSpc>
              <a:buFontTx/>
              <a:buNone/>
            </a:pPr>
            <a:endParaRPr lang="en-US" sz="1600"/>
          </a:p>
          <a:p>
            <a:pPr lvl="2">
              <a:lnSpc>
                <a:spcPct val="90000"/>
              </a:lnSpc>
              <a:buFontTx/>
              <a:buNone/>
            </a:pPr>
            <a:endParaRPr lang="en-US" sz="16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/>
              <a:t>Contoh 15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6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/>
              <a:t>	Data X     X</a:t>
            </a:r>
            <a:r>
              <a:rPr lang="en-US" sz="1600" baseline="30000"/>
              <a:t>2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 baseline="30000"/>
              <a:t>                   </a:t>
            </a:r>
            <a:r>
              <a:rPr lang="en-US" sz="1600"/>
              <a:t>7      49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/>
              <a:t>             7      49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/>
              <a:t>             6      36         JK  =  216 </a:t>
            </a:r>
            <a:r>
              <a:rPr lang="en-US" sz="1600">
                <a:cs typeface="Arial" charset="0"/>
              </a:rPr>
              <a:t>– (40)</a:t>
            </a:r>
            <a:r>
              <a:rPr lang="en-US" sz="1600" baseline="30000">
                <a:cs typeface="Arial" charset="0"/>
              </a:rPr>
              <a:t>2</a:t>
            </a:r>
            <a:r>
              <a:rPr lang="en-US" sz="1600">
                <a:cs typeface="Arial" charset="0"/>
              </a:rPr>
              <a:t> / 8  = 16</a:t>
            </a:r>
            <a:r>
              <a:rPr lang="en-US" sz="1600"/>
              <a:t>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/>
              <a:t>             5      25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/>
              <a:t>             4      16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/>
              <a:t>             4      16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/>
              <a:t>             4      16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/>
              <a:t>             3        9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/>
              <a:t>   40    216</a:t>
            </a:r>
          </a:p>
          <a:p>
            <a:pPr lvl="2">
              <a:lnSpc>
                <a:spcPct val="90000"/>
              </a:lnSpc>
            </a:pPr>
            <a:endParaRPr lang="en-US" sz="1600"/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286000" y="3124200"/>
          <a:ext cx="1905000" cy="623888"/>
        </p:xfrm>
        <a:graphic>
          <a:graphicData uri="http://schemas.openxmlformats.org/presentationml/2006/ole">
            <p:oleObj spid="_x0000_s34820" name="Equation" r:id="rId3" imgW="1434960" imgH="469800" progId="Equation.3">
              <p:embed/>
            </p:oleObj>
          </a:graphicData>
        </a:graphic>
      </p:graphicFrame>
      <p:sp>
        <p:nvSpPr>
          <p:cNvPr id="34822" name="Line 6"/>
          <p:cNvSpPr>
            <a:spLocks noChangeShapeType="1"/>
          </p:cNvSpPr>
          <p:nvPr/>
        </p:nvSpPr>
        <p:spPr bwMode="auto">
          <a:xfrm>
            <a:off x="1143000" y="5257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>
            <a:off x="1143000" y="5486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>
            <a:off x="1219200" y="76962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1219200" y="7924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2900" y="1295400"/>
            <a:ext cx="5829300" cy="68722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	4. Parameter Variansi</a:t>
            </a:r>
          </a:p>
          <a:p>
            <a:pPr>
              <a:buFontTx/>
              <a:buNone/>
            </a:pPr>
            <a:endParaRPr lang="en-US" sz="1800"/>
          </a:p>
          <a:p>
            <a:pPr>
              <a:buFontTx/>
              <a:buNone/>
            </a:pPr>
            <a:r>
              <a:rPr lang="en-US" sz="1800"/>
              <a:t>	(a) Data Umum</a:t>
            </a:r>
          </a:p>
          <a:p>
            <a:endParaRPr lang="en-US" sz="1800"/>
          </a:p>
          <a:p>
            <a:pPr lvl="1">
              <a:buFontTx/>
              <a:buChar char="•"/>
            </a:pPr>
            <a:r>
              <a:rPr lang="en-US" sz="1800"/>
              <a:t>JK bergantung kepada banyaknya data N</a:t>
            </a:r>
            <a:r>
              <a:rPr lang="en-US" sz="1800" baseline="-25000"/>
              <a:t>X</a:t>
            </a:r>
            <a:r>
              <a:rPr lang="en-US" sz="1800"/>
              <a:t> sehingga JK dapat berbeda karena banyaknya data berbeda</a:t>
            </a:r>
          </a:p>
          <a:p>
            <a:pPr lvl="1"/>
            <a:endParaRPr lang="en-US" sz="1800"/>
          </a:p>
          <a:p>
            <a:pPr lvl="1">
              <a:buFontTx/>
              <a:buChar char="•"/>
            </a:pPr>
            <a:r>
              <a:rPr lang="en-US" sz="1800"/>
              <a:t>Untuk mengatasinya, JK dibagi dengan banyaknya data, dan hasil bagi ini dikenal sebagai variansi</a:t>
            </a:r>
          </a:p>
          <a:p>
            <a:pPr lvl="1"/>
            <a:endParaRPr lang="en-US" sz="1800"/>
          </a:p>
          <a:p>
            <a:pPr lvl="1">
              <a:buFontTx/>
              <a:buChar char="•"/>
            </a:pPr>
            <a:r>
              <a:rPr lang="en-US" sz="1800"/>
              <a:t>Variansi diberi notasi   </a:t>
            </a:r>
            <a:r>
              <a:rPr lang="en-US" sz="1800">
                <a:sym typeface="Symbol" pitchFamily="18" charset="2"/>
              </a:rPr>
              <a:t></a:t>
            </a:r>
            <a:r>
              <a:rPr lang="en-US" sz="1800" baseline="30000">
                <a:sym typeface="Symbol" pitchFamily="18" charset="2"/>
              </a:rPr>
              <a:t>2 </a:t>
            </a:r>
            <a:r>
              <a:rPr lang="en-US" sz="1800">
                <a:sym typeface="Symbol" pitchFamily="18" charset="2"/>
              </a:rPr>
              <a:t> (merupakan ukuran penyebaran data)</a:t>
            </a:r>
          </a:p>
          <a:p>
            <a:pPr lvl="1"/>
            <a:endParaRPr lang="en-US" sz="1800">
              <a:sym typeface="Symbol" pitchFamily="18" charset="2"/>
            </a:endParaRPr>
          </a:p>
          <a:p>
            <a:pPr lvl="1"/>
            <a:endParaRPr lang="en-US" sz="1600">
              <a:sym typeface="Symbol" pitchFamily="18" charset="2"/>
            </a:endParaRPr>
          </a:p>
          <a:p>
            <a:pPr lvl="3"/>
            <a:endParaRPr lang="en-US" sz="1200">
              <a:sym typeface="Symbol" pitchFamily="18" charset="2"/>
            </a:endParaRPr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133600" y="5959475"/>
          <a:ext cx="3198813" cy="2057400"/>
        </p:xfrm>
        <a:graphic>
          <a:graphicData uri="http://schemas.openxmlformats.org/presentationml/2006/ole">
            <p:oleObj spid="_x0000_s36868" name="Equation" r:id="rId3" imgW="2171520" imgH="1396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2900" y="1371600"/>
            <a:ext cx="6286500" cy="6796088"/>
          </a:xfrm>
        </p:spPr>
        <p:txBody>
          <a:bodyPr/>
          <a:lstStyle/>
          <a:p>
            <a:endParaRPr lang="en-US" sz="1600"/>
          </a:p>
          <a:p>
            <a:pPr>
              <a:buFontTx/>
              <a:buNone/>
            </a:pPr>
            <a:r>
              <a:rPr lang="en-US" sz="1800"/>
              <a:t>	2. Parameter Rerata Hitung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800"/>
              <a:t>	(a) Rumus rerata hitung</a:t>
            </a:r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2"/>
            <a:r>
              <a:rPr lang="en-US" sz="1800"/>
              <a:t>Dengan N sebagai banyaknya data, rerata untuk data X dan Y adalah</a:t>
            </a:r>
          </a:p>
          <a:p>
            <a:pPr lvl="2"/>
            <a:endParaRPr lang="en-US" sz="1800"/>
          </a:p>
          <a:p>
            <a:pPr lvl="2"/>
            <a:endParaRPr lang="en-US" sz="1800"/>
          </a:p>
          <a:p>
            <a:pPr lvl="2"/>
            <a:endParaRPr lang="en-US" sz="1800"/>
          </a:p>
          <a:p>
            <a:pPr lvl="1"/>
            <a:endParaRPr lang="en-US" sz="1800"/>
          </a:p>
          <a:p>
            <a:pPr lvl="1"/>
            <a:endParaRPr lang="en-US" sz="1800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827213" y="3216275"/>
          <a:ext cx="2439987" cy="601663"/>
        </p:xfrm>
        <a:graphic>
          <a:graphicData uri="http://schemas.openxmlformats.org/presentationml/2006/ole">
            <p:oleObj spid="_x0000_s4100" name="Equation" r:id="rId3" imgW="1752480" imgH="431640" progId="Equation.3">
              <p:embed/>
            </p:oleObj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1905000" y="5867400"/>
          <a:ext cx="3009900" cy="644525"/>
        </p:xfrm>
        <a:graphic>
          <a:graphicData uri="http://schemas.openxmlformats.org/presentationml/2006/ole">
            <p:oleObj spid="_x0000_s4102" name="Equation" r:id="rId4" imgW="2197080" imgH="469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19200"/>
            <a:ext cx="6172200" cy="6948488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1800"/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/>
              <a:t>	Contoh 16</a:t>
            </a:r>
          </a:p>
          <a:p>
            <a:pPr>
              <a:lnSpc>
                <a:spcPct val="90000"/>
              </a:lnSpc>
            </a:pPr>
            <a:endParaRPr lang="en-US" sz="18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/>
              <a:t>	Dari contoh 15, telah diperoleh</a:t>
            </a:r>
          </a:p>
          <a:p>
            <a:pPr lvl="1">
              <a:lnSpc>
                <a:spcPct val="90000"/>
              </a:lnSpc>
            </a:pPr>
            <a:endParaRPr lang="en-US" sz="1800"/>
          </a:p>
          <a:p>
            <a:pPr lvl="3">
              <a:lnSpc>
                <a:spcPct val="90000"/>
              </a:lnSpc>
              <a:buFontTx/>
              <a:buNone/>
            </a:pPr>
            <a:r>
              <a:rPr lang="en-US" sz="1800"/>
              <a:t>	JK = 16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sz="1800"/>
              <a:t>	N</a:t>
            </a:r>
            <a:r>
              <a:rPr lang="en-US" sz="1800" baseline="-25000"/>
              <a:t>X</a:t>
            </a:r>
            <a:r>
              <a:rPr lang="en-US" sz="1800"/>
              <a:t> =   8</a:t>
            </a:r>
          </a:p>
          <a:p>
            <a:pPr lvl="3">
              <a:lnSpc>
                <a:spcPct val="90000"/>
              </a:lnSpc>
            </a:pPr>
            <a:endParaRPr lang="en-US" sz="1800"/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800"/>
              <a:t>	Variansi  </a:t>
            </a:r>
            <a:r>
              <a:rPr lang="en-US" sz="1800">
                <a:sym typeface="Symbol" pitchFamily="18" charset="2"/>
              </a:rPr>
              <a:t></a:t>
            </a:r>
            <a:r>
              <a:rPr lang="en-US" sz="1800" baseline="30000">
                <a:sym typeface="Symbol" pitchFamily="18" charset="2"/>
              </a:rPr>
              <a:t>2</a:t>
            </a:r>
            <a:r>
              <a:rPr lang="en-US" sz="1800" baseline="-25000">
                <a:sym typeface="Symbol" pitchFamily="18" charset="2"/>
              </a:rPr>
              <a:t>X</a:t>
            </a:r>
            <a:r>
              <a:rPr lang="en-US" sz="1800">
                <a:sym typeface="Symbol" pitchFamily="18" charset="2"/>
              </a:rPr>
              <a:t> = 16 / 8 = 2</a:t>
            </a:r>
          </a:p>
          <a:p>
            <a:pPr lvl="2">
              <a:lnSpc>
                <a:spcPct val="90000"/>
              </a:lnSpc>
            </a:pPr>
            <a:endParaRPr lang="en-US" sz="1800">
              <a:sym typeface="Symbol" pitchFamily="18" charset="2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>
                <a:sym typeface="Symbol" pitchFamily="18" charset="2"/>
              </a:rPr>
              <a:t>	Contoh 17</a:t>
            </a:r>
          </a:p>
          <a:p>
            <a:pPr lvl="1">
              <a:lnSpc>
                <a:spcPct val="90000"/>
              </a:lnSpc>
            </a:pPr>
            <a:endParaRPr lang="en-US" sz="1800">
              <a:sym typeface="Symbol" pitchFamily="18" charset="2"/>
            </a:endParaRP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>
                <a:sym typeface="Symbol" pitchFamily="18" charset="2"/>
              </a:rPr>
              <a:t>	Data  Y     Y</a:t>
            </a:r>
            <a:r>
              <a:rPr lang="en-US" sz="1600" baseline="30000">
                <a:sym typeface="Symbol" pitchFamily="18" charset="2"/>
              </a:rPr>
              <a:t>2</a:t>
            </a:r>
            <a:endParaRPr lang="en-US" sz="1600">
              <a:sym typeface="Symbol" pitchFamily="18" charset="2"/>
            </a:endParaRP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>
                <a:sym typeface="Symbol" pitchFamily="18" charset="2"/>
              </a:rPr>
              <a:t>	     10       100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>
                <a:sym typeface="Symbol" pitchFamily="18" charset="2"/>
              </a:rPr>
              <a:t>	       9         81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>
                <a:sym typeface="Symbol" pitchFamily="18" charset="2"/>
              </a:rPr>
              <a:t>	       9         81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>
                <a:sym typeface="Symbol" pitchFamily="18" charset="2"/>
              </a:rPr>
              <a:t>	       6         36           </a:t>
            </a:r>
            <a:r>
              <a:rPr lang="en-US" sz="1600" baseline="30000">
                <a:sym typeface="Symbol" pitchFamily="18" charset="2"/>
              </a:rPr>
              <a:t>2</a:t>
            </a:r>
            <a:r>
              <a:rPr lang="en-US" sz="1600" baseline="-25000">
                <a:sym typeface="Symbol" pitchFamily="18" charset="2"/>
              </a:rPr>
              <a:t>y  </a:t>
            </a:r>
            <a:r>
              <a:rPr lang="en-US" sz="1600">
                <a:sym typeface="Symbol" pitchFamily="18" charset="2"/>
              </a:rPr>
              <a:t>= 10,4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>
                <a:sym typeface="Symbol" pitchFamily="18" charset="2"/>
              </a:rPr>
              <a:t>	       5         25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>
                <a:sym typeface="Symbol" pitchFamily="18" charset="2"/>
              </a:rPr>
              <a:t>	       4         16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>
                <a:sym typeface="Symbol" pitchFamily="18" charset="2"/>
              </a:rPr>
              <a:t>	       3           9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>
                <a:sym typeface="Symbol" pitchFamily="18" charset="2"/>
              </a:rPr>
              <a:t>	       2           4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>
                <a:sym typeface="Symbol" pitchFamily="18" charset="2"/>
              </a:rPr>
              <a:t>	       1           1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>
                <a:sym typeface="Symbol" pitchFamily="18" charset="2"/>
              </a:rPr>
              <a:t>	       1           1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>
                <a:sym typeface="Symbol" pitchFamily="18" charset="2"/>
              </a:rPr>
              <a:t>         50       354</a:t>
            </a: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>
            <a:off x="1524000" y="48006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>
            <a:off x="1524000" y="51816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4" name="Line 6"/>
          <p:cNvSpPr>
            <a:spLocks noChangeShapeType="1"/>
          </p:cNvSpPr>
          <p:nvPr/>
        </p:nvSpPr>
        <p:spPr bwMode="auto">
          <a:xfrm>
            <a:off x="1524000" y="78486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5" name="Line 7"/>
          <p:cNvSpPr>
            <a:spLocks noChangeShapeType="1"/>
          </p:cNvSpPr>
          <p:nvPr/>
        </p:nvSpPr>
        <p:spPr bwMode="auto">
          <a:xfrm>
            <a:off x="1524000" y="81534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143000"/>
            <a:ext cx="6172200" cy="7024688"/>
          </a:xfrm>
        </p:spPr>
        <p:txBody>
          <a:bodyPr/>
          <a:lstStyle/>
          <a:p>
            <a:endParaRPr lang="en-US" sz="1800" dirty="0"/>
          </a:p>
          <a:p>
            <a:pPr>
              <a:buFontTx/>
              <a:buNone/>
            </a:pPr>
            <a:r>
              <a:rPr lang="en-US" sz="1800" dirty="0"/>
              <a:t>	Cara </a:t>
            </a:r>
            <a:r>
              <a:rPr lang="en-US" sz="1800" dirty="0" err="1"/>
              <a:t>hitung</a:t>
            </a:r>
            <a:r>
              <a:rPr lang="en-US" sz="1800" dirty="0"/>
              <a:t> </a:t>
            </a:r>
            <a:r>
              <a:rPr lang="en-US" sz="1800" dirty="0" err="1"/>
              <a:t>menggunakan</a:t>
            </a:r>
            <a:r>
              <a:rPr lang="en-US" sz="1800" dirty="0"/>
              <a:t> </a:t>
            </a:r>
            <a:r>
              <a:rPr lang="en-US" sz="1800" dirty="0" err="1"/>
              <a:t>frekuensi</a:t>
            </a:r>
            <a:endParaRPr lang="en-US" sz="1800" dirty="0"/>
          </a:p>
          <a:p>
            <a:endParaRPr lang="en-US" sz="1800" dirty="0"/>
          </a:p>
          <a:p>
            <a:pPr lvl="1">
              <a:buFontTx/>
              <a:buNone/>
            </a:pPr>
            <a:r>
              <a:rPr lang="en-US" sz="1800" dirty="0"/>
              <a:t>	Data Y    </a:t>
            </a:r>
            <a:r>
              <a:rPr lang="en-US" sz="1800" dirty="0" err="1"/>
              <a:t>Frek</a:t>
            </a:r>
            <a:r>
              <a:rPr lang="en-US" sz="1800" dirty="0"/>
              <a:t> f      Y</a:t>
            </a:r>
            <a:r>
              <a:rPr lang="en-US" sz="1800" baseline="30000" dirty="0"/>
              <a:t>2</a:t>
            </a:r>
            <a:r>
              <a:rPr lang="en-US" sz="1800" dirty="0"/>
              <a:t>       </a:t>
            </a:r>
            <a:r>
              <a:rPr lang="en-US" sz="1800" dirty="0" err="1"/>
              <a:t>fY</a:t>
            </a:r>
            <a:r>
              <a:rPr lang="en-US" sz="1800" dirty="0"/>
              <a:t>         fY</a:t>
            </a:r>
            <a:r>
              <a:rPr lang="en-US" sz="1800" baseline="30000" dirty="0"/>
              <a:t>2</a:t>
            </a:r>
            <a:endParaRPr lang="en-US" sz="1800" dirty="0"/>
          </a:p>
          <a:p>
            <a:pPr lvl="1">
              <a:buFontTx/>
              <a:buNone/>
            </a:pPr>
            <a:r>
              <a:rPr lang="en-US" sz="1800" dirty="0"/>
              <a:t>	   10            1       100       10        100</a:t>
            </a:r>
          </a:p>
          <a:p>
            <a:pPr lvl="1">
              <a:buFontTx/>
              <a:buNone/>
            </a:pPr>
            <a:r>
              <a:rPr lang="en-US" sz="1800" dirty="0"/>
              <a:t>	     9            2         81       18        162</a:t>
            </a:r>
          </a:p>
          <a:p>
            <a:pPr lvl="1">
              <a:buFontTx/>
              <a:buNone/>
            </a:pPr>
            <a:r>
              <a:rPr lang="en-US" sz="1800" dirty="0"/>
              <a:t>	     6            1         36         6          36</a:t>
            </a:r>
          </a:p>
          <a:p>
            <a:pPr lvl="1">
              <a:buFontTx/>
              <a:buNone/>
            </a:pPr>
            <a:r>
              <a:rPr lang="en-US" sz="1800" dirty="0"/>
              <a:t>	     5            1         25         5          25</a:t>
            </a:r>
          </a:p>
          <a:p>
            <a:pPr lvl="1">
              <a:buFontTx/>
              <a:buNone/>
            </a:pPr>
            <a:r>
              <a:rPr lang="en-US" sz="1800" dirty="0"/>
              <a:t>	     4            1         16         4          16</a:t>
            </a:r>
          </a:p>
          <a:p>
            <a:pPr lvl="1">
              <a:buFontTx/>
              <a:buNone/>
            </a:pPr>
            <a:r>
              <a:rPr lang="en-US" sz="1800" dirty="0"/>
              <a:t>	     3            1           9         3            9</a:t>
            </a:r>
          </a:p>
          <a:p>
            <a:pPr lvl="1">
              <a:buFontTx/>
              <a:buNone/>
            </a:pPr>
            <a:r>
              <a:rPr lang="en-US" sz="1800" dirty="0"/>
              <a:t>	     2            1           4         2            4</a:t>
            </a:r>
          </a:p>
          <a:p>
            <a:pPr lvl="1">
              <a:buFontTx/>
              <a:buNone/>
            </a:pPr>
            <a:r>
              <a:rPr lang="en-US" sz="1800" dirty="0"/>
              <a:t>	     1            2           1         2            2     </a:t>
            </a:r>
          </a:p>
          <a:p>
            <a:pPr lvl="1">
              <a:buFontTx/>
              <a:buNone/>
            </a:pPr>
            <a:r>
              <a:rPr lang="en-US" sz="1800" dirty="0"/>
              <a:t>                                             50         354</a:t>
            </a:r>
          </a:p>
          <a:p>
            <a:pPr lvl="1">
              <a:buFontTx/>
              <a:buNone/>
            </a:pPr>
            <a:endParaRPr lang="en-US" sz="1800" dirty="0"/>
          </a:p>
          <a:p>
            <a:pPr lvl="1">
              <a:buFontTx/>
              <a:buNone/>
            </a:pPr>
            <a:endParaRPr lang="en-US" sz="1800" dirty="0"/>
          </a:p>
          <a:p>
            <a:pPr lvl="1">
              <a:buFontTx/>
              <a:buNone/>
            </a:pPr>
            <a:endParaRPr lang="en-US" sz="1800" dirty="0"/>
          </a:p>
          <a:p>
            <a:pPr lvl="1">
              <a:buFontTx/>
              <a:buNone/>
            </a:pPr>
            <a:r>
              <a:rPr lang="en-US" sz="1800" dirty="0"/>
              <a:t>		              </a:t>
            </a:r>
            <a:r>
              <a:rPr lang="el-GR" sz="1800" dirty="0">
                <a:cs typeface="Arial" charset="0"/>
                <a:sym typeface="Symbol" pitchFamily="18" charset="2"/>
              </a:rPr>
              <a:t>σ</a:t>
            </a:r>
            <a:r>
              <a:rPr lang="en-US" sz="1800" baseline="30000" dirty="0">
                <a:cs typeface="Arial" charset="0"/>
                <a:sym typeface="Symbol" pitchFamily="18" charset="2"/>
              </a:rPr>
              <a:t>2</a:t>
            </a:r>
            <a:r>
              <a:rPr lang="en-US" sz="1800" baseline="-25000" dirty="0">
                <a:sym typeface="Symbol" pitchFamily="18" charset="2"/>
              </a:rPr>
              <a:t>Y</a:t>
            </a:r>
            <a:r>
              <a:rPr lang="en-US" sz="1800" dirty="0">
                <a:sym typeface="Symbol" pitchFamily="18" charset="2"/>
              </a:rPr>
              <a:t>  = 10,4</a:t>
            </a:r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>
            <a:off x="1066800" y="213360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85" name="Line 5"/>
          <p:cNvSpPr>
            <a:spLocks noChangeShapeType="1"/>
          </p:cNvSpPr>
          <p:nvPr/>
        </p:nvSpPr>
        <p:spPr bwMode="auto">
          <a:xfrm>
            <a:off x="1066800" y="251460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86" name="Line 6"/>
          <p:cNvSpPr>
            <a:spLocks noChangeShapeType="1"/>
          </p:cNvSpPr>
          <p:nvPr/>
        </p:nvSpPr>
        <p:spPr bwMode="auto">
          <a:xfrm>
            <a:off x="1066800" y="5105400"/>
            <a:ext cx="396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19200"/>
            <a:ext cx="6172200" cy="69484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	(b) Data Dikotomi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800"/>
              <a:t>	Pada data dikotomi (0 dan 1), rumus variansi dapat disederhanakan menjadi</a:t>
            </a:r>
          </a:p>
          <a:p>
            <a:pPr lvl="1"/>
            <a:endParaRPr lang="en-US" sz="1800"/>
          </a:p>
          <a:p>
            <a:pPr lvl="2">
              <a:buFontTx/>
              <a:buNone/>
            </a:pPr>
            <a:r>
              <a:rPr lang="en-US" sz="1800">
                <a:sym typeface="Symbol" pitchFamily="18" charset="2"/>
              </a:rPr>
              <a:t>	          </a:t>
            </a:r>
            <a:r>
              <a:rPr lang="en-US" sz="1800" baseline="30000">
                <a:sym typeface="Symbol" pitchFamily="18" charset="2"/>
              </a:rPr>
              <a:t>2</a:t>
            </a:r>
            <a:r>
              <a:rPr lang="en-US" sz="1800" baseline="-25000">
                <a:sym typeface="Symbol" pitchFamily="18" charset="2"/>
              </a:rPr>
              <a:t>X </a:t>
            </a:r>
            <a:r>
              <a:rPr lang="en-US" sz="1800">
                <a:sym typeface="Symbol" pitchFamily="18" charset="2"/>
              </a:rPr>
              <a:t>  =   (1 </a:t>
            </a:r>
            <a:r>
              <a:rPr lang="en-US" sz="1800">
                <a:cs typeface="Arial" charset="0"/>
                <a:sym typeface="Symbol" pitchFamily="18" charset="2"/>
              </a:rPr>
              <a:t>– )</a:t>
            </a:r>
          </a:p>
          <a:p>
            <a:pPr lvl="2">
              <a:buFontTx/>
              <a:buNone/>
            </a:pPr>
            <a:endParaRPr lang="en-US" sz="1800">
              <a:cs typeface="Arial" charset="0"/>
              <a:sym typeface="Symbol" pitchFamily="18" charset="2"/>
            </a:endParaRPr>
          </a:p>
          <a:p>
            <a:pPr lvl="1">
              <a:buFontTx/>
              <a:buNone/>
            </a:pPr>
            <a:r>
              <a:rPr lang="en-US" sz="2000">
                <a:cs typeface="Arial" charset="0"/>
                <a:sym typeface="Symbol" pitchFamily="18" charset="2"/>
              </a:rPr>
              <a:t>	</a:t>
            </a:r>
            <a:r>
              <a:rPr lang="en-US" sz="1800">
                <a:cs typeface="Arial" charset="0"/>
                <a:sym typeface="Symbol" pitchFamily="18" charset="2"/>
              </a:rPr>
              <a:t>Dalam hal data dikotomi, terdapat nilai maksimum pada variansi</a:t>
            </a:r>
          </a:p>
          <a:p>
            <a:pPr lvl="1">
              <a:buFontTx/>
              <a:buNone/>
            </a:pPr>
            <a:endParaRPr lang="en-US" sz="1800">
              <a:cs typeface="Arial" charset="0"/>
              <a:sym typeface="Symbol" pitchFamily="18" charset="2"/>
            </a:endParaRPr>
          </a:p>
          <a:p>
            <a:pPr lvl="1">
              <a:buFontTx/>
              <a:buNone/>
            </a:pPr>
            <a:r>
              <a:rPr lang="en-US" sz="1800">
                <a:cs typeface="Arial" charset="0"/>
                <a:sym typeface="Symbol" pitchFamily="18" charset="2"/>
              </a:rPr>
              <a:t>			</a:t>
            </a:r>
            <a:r>
              <a:rPr lang="en-US" sz="1800" baseline="30000">
                <a:cs typeface="Arial" charset="0"/>
                <a:sym typeface="Symbol" pitchFamily="18" charset="2"/>
              </a:rPr>
              <a:t>2</a:t>
            </a:r>
            <a:r>
              <a:rPr lang="en-US" sz="1800" baseline="-25000">
                <a:cs typeface="Arial" charset="0"/>
                <a:sym typeface="Symbol" pitchFamily="18" charset="2"/>
              </a:rPr>
              <a:t>X maks</a:t>
            </a:r>
            <a:r>
              <a:rPr lang="en-US" sz="1800">
                <a:cs typeface="Arial" charset="0"/>
                <a:sym typeface="Symbol" pitchFamily="18" charset="2"/>
              </a:rPr>
              <a:t>  =  0,25  pada    = 0,5</a:t>
            </a:r>
          </a:p>
          <a:p>
            <a:pPr lvl="1">
              <a:buFontTx/>
              <a:buNone/>
            </a:pPr>
            <a:endParaRPr lang="en-US" sz="1800">
              <a:cs typeface="Arial" charset="0"/>
              <a:sym typeface="Symbol" pitchFamily="18" charset="2"/>
            </a:endParaRPr>
          </a:p>
          <a:p>
            <a:pPr lvl="1">
              <a:buFontTx/>
              <a:buNone/>
            </a:pPr>
            <a:r>
              <a:rPr lang="en-US" sz="1800">
                <a:cs typeface="Arial" charset="0"/>
                <a:sym typeface="Symbol" pitchFamily="18" charset="2"/>
              </a:rPr>
              <a:t>Contoh 18</a:t>
            </a:r>
          </a:p>
          <a:p>
            <a:pPr lvl="1">
              <a:buFontTx/>
              <a:buNone/>
            </a:pPr>
            <a:endParaRPr lang="en-US" sz="1800">
              <a:cs typeface="Arial" charset="0"/>
              <a:sym typeface="Symbol" pitchFamily="18" charset="2"/>
            </a:endParaRPr>
          </a:p>
          <a:p>
            <a:pPr lvl="1">
              <a:buFontTx/>
              <a:buNone/>
            </a:pPr>
            <a:r>
              <a:rPr lang="en-US" sz="1800">
                <a:cs typeface="Arial" charset="0"/>
                <a:sym typeface="Symbol" pitchFamily="18" charset="2"/>
              </a:rPr>
              <a:t>	X    Y</a:t>
            </a:r>
          </a:p>
          <a:p>
            <a:pPr lvl="1">
              <a:buFontTx/>
              <a:buNone/>
            </a:pPr>
            <a:r>
              <a:rPr lang="en-US" sz="1800">
                <a:cs typeface="Arial" charset="0"/>
                <a:sym typeface="Symbol" pitchFamily="18" charset="2"/>
              </a:rPr>
              <a:t>     1     1               </a:t>
            </a:r>
            <a:r>
              <a:rPr lang="en-US" sz="1800" baseline="30000">
                <a:cs typeface="Arial" charset="0"/>
                <a:sym typeface="Symbol" pitchFamily="18" charset="2"/>
              </a:rPr>
              <a:t>2</a:t>
            </a:r>
            <a:r>
              <a:rPr lang="en-US" sz="1800" baseline="-25000">
                <a:cs typeface="Arial" charset="0"/>
                <a:sym typeface="Symbol" pitchFamily="18" charset="2"/>
              </a:rPr>
              <a:t>X</a:t>
            </a:r>
            <a:r>
              <a:rPr lang="en-US" sz="1800">
                <a:cs typeface="Arial" charset="0"/>
                <a:sym typeface="Symbol" pitchFamily="18" charset="2"/>
              </a:rPr>
              <a:t> = (0,4)(1 – 0,4) = 0,24</a:t>
            </a:r>
          </a:p>
          <a:p>
            <a:pPr lvl="1">
              <a:buFontTx/>
              <a:buNone/>
            </a:pPr>
            <a:r>
              <a:rPr lang="en-US" sz="1800">
                <a:cs typeface="Arial" charset="0"/>
                <a:sym typeface="Symbol" pitchFamily="18" charset="2"/>
              </a:rPr>
              <a:t>     0     1</a:t>
            </a:r>
          </a:p>
          <a:p>
            <a:pPr lvl="1">
              <a:buFontTx/>
              <a:buNone/>
            </a:pPr>
            <a:r>
              <a:rPr lang="en-US" sz="1800">
                <a:cs typeface="Arial" charset="0"/>
                <a:sym typeface="Symbol" pitchFamily="18" charset="2"/>
              </a:rPr>
              <a:t>     0     0</a:t>
            </a:r>
          </a:p>
          <a:p>
            <a:pPr lvl="1">
              <a:buFontTx/>
              <a:buNone/>
            </a:pPr>
            <a:r>
              <a:rPr lang="en-US" sz="1800">
                <a:cs typeface="Arial" charset="0"/>
                <a:sym typeface="Symbol" pitchFamily="18" charset="2"/>
              </a:rPr>
              <a:t>     1     1               </a:t>
            </a:r>
            <a:r>
              <a:rPr lang="en-US" sz="1800" baseline="30000">
                <a:cs typeface="Arial" charset="0"/>
                <a:sym typeface="Symbol" pitchFamily="18" charset="2"/>
              </a:rPr>
              <a:t>2</a:t>
            </a:r>
            <a:r>
              <a:rPr lang="en-US" sz="1800" baseline="-25000">
                <a:cs typeface="Arial" charset="0"/>
                <a:sym typeface="Symbol" pitchFamily="18" charset="2"/>
              </a:rPr>
              <a:t>Y</a:t>
            </a:r>
            <a:r>
              <a:rPr lang="en-US" sz="1800">
                <a:cs typeface="Arial" charset="0"/>
                <a:sym typeface="Symbol" pitchFamily="18" charset="2"/>
              </a:rPr>
              <a:t> = (0,8)(1 – 0,8) = 0,16</a:t>
            </a:r>
          </a:p>
          <a:p>
            <a:pPr lvl="1">
              <a:buFontTx/>
              <a:buNone/>
            </a:pPr>
            <a:r>
              <a:rPr lang="en-US" sz="1800">
                <a:cs typeface="Arial" charset="0"/>
                <a:sym typeface="Symbol" pitchFamily="18" charset="2"/>
              </a:rPr>
              <a:t>     0     1</a:t>
            </a:r>
          </a:p>
          <a:p>
            <a:pPr lvl="1">
              <a:buFontTx/>
              <a:buNone/>
            </a:pPr>
            <a:endParaRPr lang="en-US" sz="1800">
              <a:cs typeface="Arial" charset="0"/>
              <a:sym typeface="Symbol" pitchFamily="18" charset="2"/>
            </a:endParaRPr>
          </a:p>
          <a:p>
            <a:pPr lvl="1">
              <a:buFontTx/>
              <a:buNone/>
            </a:pPr>
            <a:endParaRPr lang="en-US" sz="2000">
              <a:cs typeface="Arial" charset="0"/>
              <a:sym typeface="Symbol" pitchFamily="18" charset="2"/>
            </a:endParaRP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>
            <a:off x="1066800" y="5791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>
            <a:off x="990600" y="6096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>
            <a:off x="990600" y="7772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2900" y="1219200"/>
            <a:ext cx="5829300" cy="69484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	5. Parameter Simpangan Baku</a:t>
            </a:r>
          </a:p>
          <a:p>
            <a:pPr>
              <a:buFontTx/>
              <a:buNone/>
            </a:pPr>
            <a:endParaRPr lang="en-US" sz="1800"/>
          </a:p>
          <a:p>
            <a:pPr>
              <a:buFontTx/>
              <a:buNone/>
            </a:pPr>
            <a:r>
              <a:rPr lang="en-US" sz="1800"/>
              <a:t>	(a) Hakikat Simpangan Baku</a:t>
            </a:r>
          </a:p>
          <a:p>
            <a:endParaRPr lang="en-US" sz="1800"/>
          </a:p>
          <a:p>
            <a:pPr lvl="1">
              <a:buFontTx/>
              <a:buChar char="•"/>
            </a:pPr>
            <a:r>
              <a:rPr lang="en-US" sz="1800"/>
              <a:t>Simpangan baku adalah akar dua positif dari variansi</a:t>
            </a:r>
          </a:p>
          <a:p>
            <a:pPr lvl="1"/>
            <a:endParaRPr lang="en-US" sz="1800"/>
          </a:p>
          <a:p>
            <a:pPr lvl="1">
              <a:buFontTx/>
              <a:buChar char="•"/>
            </a:pPr>
            <a:r>
              <a:rPr lang="en-US" sz="1800"/>
              <a:t>Simpangan baku merupakan simpangan yang dibakukan</a:t>
            </a:r>
          </a:p>
          <a:p>
            <a:pPr lvl="1"/>
            <a:endParaRPr lang="en-US" sz="1800"/>
          </a:p>
          <a:p>
            <a:pPr lvl="1">
              <a:buFontTx/>
              <a:buChar char="•"/>
            </a:pPr>
            <a:r>
              <a:rPr lang="en-US" sz="1800"/>
              <a:t>Simpangan baku bersama-sama dengan variansi merupakan ukuran penyebaran data</a:t>
            </a:r>
          </a:p>
          <a:p>
            <a:pPr lvl="1"/>
            <a:endParaRPr lang="en-US" sz="1800"/>
          </a:p>
          <a:p>
            <a:pPr lvl="1">
              <a:buFontTx/>
              <a:buChar char="•"/>
            </a:pPr>
            <a:r>
              <a:rPr lang="en-US" sz="1800"/>
              <a:t>Simpangan baku sering dijadikan satuan dari simpangan data</a:t>
            </a:r>
          </a:p>
          <a:p>
            <a:pPr lvl="1">
              <a:buFontTx/>
              <a:buChar char="•"/>
            </a:pPr>
            <a:endParaRPr lang="en-US" sz="1800"/>
          </a:p>
          <a:p>
            <a:pPr lvl="1">
              <a:buFontTx/>
              <a:buChar char="•"/>
            </a:pPr>
            <a:r>
              <a:rPr lang="en-US" sz="1800"/>
              <a:t>Simpangan baku diberi notasi </a:t>
            </a:r>
            <a:r>
              <a:rPr lang="en-US" sz="1800">
                <a:sym typeface="Symbol" pitchFamily="18" charset="2"/>
              </a:rPr>
              <a:t></a:t>
            </a:r>
          </a:p>
          <a:p>
            <a:pPr lvl="1"/>
            <a:endParaRPr lang="en-US" sz="1800">
              <a:sym typeface="Symbol" pitchFamily="18" charset="2"/>
            </a:endParaRPr>
          </a:p>
          <a:p>
            <a:pPr lvl="1"/>
            <a:endParaRPr lang="en-US" sz="1800">
              <a:sym typeface="Symbol" pitchFamily="18" charset="2"/>
            </a:endParaRPr>
          </a:p>
          <a:p>
            <a:pPr lvl="1"/>
            <a:endParaRPr lang="en-US" sz="1600">
              <a:sym typeface="Symbol" pitchFamily="18" charset="2"/>
            </a:endParaRPr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514600" y="6934200"/>
          <a:ext cx="1143000" cy="449263"/>
        </p:xfrm>
        <a:graphic>
          <a:graphicData uri="http://schemas.openxmlformats.org/presentationml/2006/ole">
            <p:oleObj spid="_x0000_s38916" name="Equation" r:id="rId3" imgW="711000" imgH="279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4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95400"/>
            <a:ext cx="6172200" cy="6872288"/>
          </a:xfrm>
        </p:spPr>
        <p:txBody>
          <a:bodyPr/>
          <a:lstStyle/>
          <a:p>
            <a:endParaRPr lang="en-US" sz="1800"/>
          </a:p>
          <a:p>
            <a:pPr lvl="1">
              <a:buFontTx/>
              <a:buNone/>
            </a:pPr>
            <a:r>
              <a:rPr lang="en-US" sz="1800"/>
              <a:t>	Simpangan, jumlah kuadrat, variansi, dan simpangan baku menunjukkan penyebaran data</a:t>
            </a:r>
          </a:p>
          <a:p>
            <a:pPr lvl="1"/>
            <a:endParaRPr lang="en-US" sz="1800"/>
          </a:p>
          <a:p>
            <a:pPr lvl="1">
              <a:buFontTx/>
              <a:buNone/>
            </a:pPr>
            <a:r>
              <a:rPr lang="en-US" sz="1800"/>
              <a:t>	Makin lebar penyebaran data, maka besar nilai mereka</a:t>
            </a:r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2"/>
            <a:r>
              <a:rPr lang="en-US" sz="1600"/>
              <a:t>Penyebaran               : kecil</a:t>
            </a:r>
          </a:p>
          <a:p>
            <a:pPr lvl="2"/>
            <a:r>
              <a:rPr lang="en-US" sz="1600"/>
              <a:t>Nilai simpangan         : kecil</a:t>
            </a:r>
          </a:p>
          <a:p>
            <a:pPr lvl="2"/>
            <a:r>
              <a:rPr lang="en-US" sz="1600"/>
              <a:t>Jumlah kuadrat          : kecil</a:t>
            </a:r>
          </a:p>
          <a:p>
            <a:pPr lvl="2"/>
            <a:r>
              <a:rPr lang="en-US" sz="1600"/>
              <a:t>Variansi                     : kecil</a:t>
            </a:r>
          </a:p>
          <a:p>
            <a:pPr lvl="2"/>
            <a:r>
              <a:rPr lang="en-US" sz="1600"/>
              <a:t>Simpangan baku        : kecil</a:t>
            </a:r>
          </a:p>
          <a:p>
            <a:pPr lvl="2"/>
            <a:endParaRPr lang="en-US" sz="1600"/>
          </a:p>
          <a:p>
            <a:pPr lvl="2"/>
            <a:endParaRPr lang="en-US" sz="1600"/>
          </a:p>
          <a:p>
            <a:pPr lvl="2"/>
            <a:endParaRPr lang="en-US" sz="1600"/>
          </a:p>
          <a:p>
            <a:pPr lvl="2"/>
            <a:r>
              <a:rPr lang="en-US" sz="1600"/>
              <a:t>Penyebaran               : besar</a:t>
            </a:r>
          </a:p>
          <a:p>
            <a:pPr lvl="2"/>
            <a:r>
              <a:rPr lang="en-US" sz="1600"/>
              <a:t>Nilai simpangan         : besar</a:t>
            </a:r>
          </a:p>
          <a:p>
            <a:pPr lvl="2"/>
            <a:r>
              <a:rPr lang="en-US" sz="1600"/>
              <a:t>Jumlah kuadrat          : besar</a:t>
            </a:r>
          </a:p>
          <a:p>
            <a:pPr lvl="2"/>
            <a:r>
              <a:rPr lang="en-US" sz="1600"/>
              <a:t>Variansi                      : besar</a:t>
            </a:r>
          </a:p>
          <a:p>
            <a:pPr lvl="2"/>
            <a:r>
              <a:rPr lang="en-US" sz="1600"/>
              <a:t>Simpangan baku        : besar</a:t>
            </a:r>
          </a:p>
          <a:p>
            <a:pPr lvl="2"/>
            <a:endParaRPr lang="en-US" sz="1600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1752600" y="38100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>
            <a:off x="3200400" y="37338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34" name="Line 6"/>
          <p:cNvSpPr>
            <a:spLocks noChangeShapeType="1"/>
          </p:cNvSpPr>
          <p:nvPr/>
        </p:nvSpPr>
        <p:spPr bwMode="auto">
          <a:xfrm>
            <a:off x="32766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35" name="Line 7"/>
          <p:cNvSpPr>
            <a:spLocks noChangeShapeType="1"/>
          </p:cNvSpPr>
          <p:nvPr/>
        </p:nvSpPr>
        <p:spPr bwMode="auto">
          <a:xfrm>
            <a:off x="33528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>
            <a:off x="34290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>
            <a:off x="35052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>
            <a:off x="35814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>
            <a:off x="36576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>
            <a:off x="38100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>
            <a:off x="39624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>
            <a:off x="31242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>
            <a:off x="1828800" y="60960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>
            <a:off x="23622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46" name="Line 18"/>
          <p:cNvSpPr>
            <a:spLocks noChangeShapeType="1"/>
          </p:cNvSpPr>
          <p:nvPr/>
        </p:nvSpPr>
        <p:spPr bwMode="auto">
          <a:xfrm>
            <a:off x="45720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47" name="Line 19"/>
          <p:cNvSpPr>
            <a:spLocks noChangeShapeType="1"/>
          </p:cNvSpPr>
          <p:nvPr/>
        </p:nvSpPr>
        <p:spPr bwMode="auto">
          <a:xfrm>
            <a:off x="24384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48" name="Line 20"/>
          <p:cNvSpPr>
            <a:spLocks noChangeShapeType="1"/>
          </p:cNvSpPr>
          <p:nvPr/>
        </p:nvSpPr>
        <p:spPr bwMode="auto">
          <a:xfrm>
            <a:off x="44958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49" name="Line 21"/>
          <p:cNvSpPr>
            <a:spLocks noChangeShapeType="1"/>
          </p:cNvSpPr>
          <p:nvPr/>
        </p:nvSpPr>
        <p:spPr bwMode="auto">
          <a:xfrm>
            <a:off x="2514600" y="6019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50" name="Line 22"/>
          <p:cNvSpPr>
            <a:spLocks noChangeShapeType="1"/>
          </p:cNvSpPr>
          <p:nvPr/>
        </p:nvSpPr>
        <p:spPr bwMode="auto">
          <a:xfrm>
            <a:off x="43434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51" name="Line 23"/>
          <p:cNvSpPr>
            <a:spLocks noChangeShapeType="1"/>
          </p:cNvSpPr>
          <p:nvPr/>
        </p:nvSpPr>
        <p:spPr bwMode="auto">
          <a:xfrm>
            <a:off x="25908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52" name="Line 24"/>
          <p:cNvSpPr>
            <a:spLocks noChangeShapeType="1"/>
          </p:cNvSpPr>
          <p:nvPr/>
        </p:nvSpPr>
        <p:spPr bwMode="auto">
          <a:xfrm>
            <a:off x="42672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53" name="Line 25"/>
          <p:cNvSpPr>
            <a:spLocks noChangeShapeType="1"/>
          </p:cNvSpPr>
          <p:nvPr/>
        </p:nvSpPr>
        <p:spPr bwMode="auto">
          <a:xfrm>
            <a:off x="2667000" y="60198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54" name="Line 26"/>
          <p:cNvSpPr>
            <a:spLocks noChangeShapeType="1"/>
          </p:cNvSpPr>
          <p:nvPr/>
        </p:nvSpPr>
        <p:spPr bwMode="auto">
          <a:xfrm>
            <a:off x="41910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55" name="Line 27"/>
          <p:cNvSpPr>
            <a:spLocks noChangeShapeType="1"/>
          </p:cNvSpPr>
          <p:nvPr/>
        </p:nvSpPr>
        <p:spPr bwMode="auto">
          <a:xfrm>
            <a:off x="27432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56" name="Line 28"/>
          <p:cNvSpPr>
            <a:spLocks noChangeShapeType="1"/>
          </p:cNvSpPr>
          <p:nvPr/>
        </p:nvSpPr>
        <p:spPr bwMode="auto">
          <a:xfrm>
            <a:off x="40386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57" name="Line 29"/>
          <p:cNvSpPr>
            <a:spLocks noChangeShapeType="1"/>
          </p:cNvSpPr>
          <p:nvPr/>
        </p:nvSpPr>
        <p:spPr bwMode="auto">
          <a:xfrm>
            <a:off x="28194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59" name="Line 31"/>
          <p:cNvSpPr>
            <a:spLocks noChangeShapeType="1"/>
          </p:cNvSpPr>
          <p:nvPr/>
        </p:nvSpPr>
        <p:spPr bwMode="auto">
          <a:xfrm>
            <a:off x="28956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60" name="Line 32"/>
          <p:cNvSpPr>
            <a:spLocks noChangeShapeType="1"/>
          </p:cNvSpPr>
          <p:nvPr/>
        </p:nvSpPr>
        <p:spPr bwMode="auto">
          <a:xfrm>
            <a:off x="38862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61" name="Line 33"/>
          <p:cNvSpPr>
            <a:spLocks noChangeShapeType="1"/>
          </p:cNvSpPr>
          <p:nvPr/>
        </p:nvSpPr>
        <p:spPr bwMode="auto">
          <a:xfrm>
            <a:off x="29718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62" name="Line 34"/>
          <p:cNvSpPr>
            <a:spLocks noChangeShapeType="1"/>
          </p:cNvSpPr>
          <p:nvPr/>
        </p:nvSpPr>
        <p:spPr bwMode="auto">
          <a:xfrm>
            <a:off x="38100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63" name="Line 35"/>
          <p:cNvSpPr>
            <a:spLocks noChangeShapeType="1"/>
          </p:cNvSpPr>
          <p:nvPr/>
        </p:nvSpPr>
        <p:spPr bwMode="auto">
          <a:xfrm>
            <a:off x="3048000" y="6019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64" name="Line 36"/>
          <p:cNvSpPr>
            <a:spLocks noChangeShapeType="1"/>
          </p:cNvSpPr>
          <p:nvPr/>
        </p:nvSpPr>
        <p:spPr bwMode="auto">
          <a:xfrm>
            <a:off x="37338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65" name="Line 37"/>
          <p:cNvSpPr>
            <a:spLocks noChangeShapeType="1"/>
          </p:cNvSpPr>
          <p:nvPr/>
        </p:nvSpPr>
        <p:spPr bwMode="auto">
          <a:xfrm>
            <a:off x="31242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66" name="Line 38"/>
          <p:cNvSpPr>
            <a:spLocks noChangeShapeType="1"/>
          </p:cNvSpPr>
          <p:nvPr/>
        </p:nvSpPr>
        <p:spPr bwMode="auto">
          <a:xfrm>
            <a:off x="36576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68" name="Line 40"/>
          <p:cNvSpPr>
            <a:spLocks noChangeShapeType="1"/>
          </p:cNvSpPr>
          <p:nvPr/>
        </p:nvSpPr>
        <p:spPr bwMode="auto">
          <a:xfrm>
            <a:off x="32004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69" name="Line 41"/>
          <p:cNvSpPr>
            <a:spLocks noChangeShapeType="1"/>
          </p:cNvSpPr>
          <p:nvPr/>
        </p:nvSpPr>
        <p:spPr bwMode="auto">
          <a:xfrm>
            <a:off x="35814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70" name="Line 42"/>
          <p:cNvSpPr>
            <a:spLocks noChangeShapeType="1"/>
          </p:cNvSpPr>
          <p:nvPr/>
        </p:nvSpPr>
        <p:spPr bwMode="auto">
          <a:xfrm>
            <a:off x="32766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71" name="Line 43"/>
          <p:cNvSpPr>
            <a:spLocks noChangeShapeType="1"/>
          </p:cNvSpPr>
          <p:nvPr/>
        </p:nvSpPr>
        <p:spPr bwMode="auto">
          <a:xfrm>
            <a:off x="35052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72" name="Line 44"/>
          <p:cNvSpPr>
            <a:spLocks noChangeShapeType="1"/>
          </p:cNvSpPr>
          <p:nvPr/>
        </p:nvSpPr>
        <p:spPr bwMode="auto">
          <a:xfrm>
            <a:off x="3352800" y="60198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73" name="Line 45"/>
          <p:cNvSpPr>
            <a:spLocks noChangeShapeType="1"/>
          </p:cNvSpPr>
          <p:nvPr/>
        </p:nvSpPr>
        <p:spPr bwMode="auto">
          <a:xfrm>
            <a:off x="3124200" y="4038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74" name="Line 46"/>
          <p:cNvSpPr>
            <a:spLocks noChangeShapeType="1"/>
          </p:cNvSpPr>
          <p:nvPr/>
        </p:nvSpPr>
        <p:spPr bwMode="auto">
          <a:xfrm>
            <a:off x="2362200" y="62484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95400"/>
            <a:ext cx="6172200" cy="68722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	Contoh 19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800"/>
              <a:t>	Dari contoh 16</a:t>
            </a:r>
          </a:p>
          <a:p>
            <a:pPr lvl="1"/>
            <a:endParaRPr lang="en-US" sz="1800"/>
          </a:p>
          <a:p>
            <a:pPr lvl="3">
              <a:buFontTx/>
              <a:buNone/>
            </a:pPr>
            <a:r>
              <a:rPr lang="en-US" sz="1800">
                <a:sym typeface="Symbol" pitchFamily="18" charset="2"/>
              </a:rPr>
              <a:t>	</a:t>
            </a:r>
            <a:r>
              <a:rPr lang="en-US" sz="1800" baseline="-25000">
                <a:sym typeface="Symbol" pitchFamily="18" charset="2"/>
              </a:rPr>
              <a:t>X</a:t>
            </a:r>
            <a:r>
              <a:rPr lang="en-US" sz="1800">
                <a:sym typeface="Symbol" pitchFamily="18" charset="2"/>
              </a:rPr>
              <a:t> = </a:t>
            </a:r>
            <a:r>
              <a:rPr lang="en-US" sz="1800">
                <a:cs typeface="Arial" charset="0"/>
                <a:sym typeface="Symbol" pitchFamily="18" charset="2"/>
              </a:rPr>
              <a:t>√ 2 = 1,41</a:t>
            </a:r>
          </a:p>
          <a:p>
            <a:pPr lvl="3"/>
            <a:endParaRPr lang="en-US" sz="1800">
              <a:cs typeface="Arial" charset="0"/>
              <a:sym typeface="Symbol" pitchFamily="18" charset="2"/>
            </a:endParaRPr>
          </a:p>
          <a:p>
            <a:pPr lvl="1">
              <a:buFontTx/>
              <a:buNone/>
            </a:pPr>
            <a:r>
              <a:rPr lang="en-US" sz="1800">
                <a:cs typeface="Arial" charset="0"/>
                <a:sym typeface="Symbol" pitchFamily="18" charset="2"/>
              </a:rPr>
              <a:t>	Dari contoh 17</a:t>
            </a:r>
          </a:p>
          <a:p>
            <a:pPr lvl="1"/>
            <a:endParaRPr lang="en-US" sz="1800">
              <a:cs typeface="Arial" charset="0"/>
              <a:sym typeface="Symbol" pitchFamily="18" charset="2"/>
            </a:endParaRPr>
          </a:p>
          <a:p>
            <a:pPr lvl="3">
              <a:buFontTx/>
              <a:buNone/>
            </a:pPr>
            <a:r>
              <a:rPr lang="en-US" sz="1800">
                <a:cs typeface="Arial" charset="0"/>
                <a:sym typeface="Symbol" pitchFamily="18" charset="2"/>
              </a:rPr>
              <a:t>	</a:t>
            </a:r>
            <a:r>
              <a:rPr lang="en-US" sz="1800" baseline="-25000">
                <a:cs typeface="Arial" charset="0"/>
                <a:sym typeface="Symbol" pitchFamily="18" charset="2"/>
              </a:rPr>
              <a:t>Y</a:t>
            </a:r>
            <a:r>
              <a:rPr lang="en-US" sz="1800">
                <a:cs typeface="Arial" charset="0"/>
                <a:sym typeface="Symbol" pitchFamily="18" charset="2"/>
              </a:rPr>
              <a:t> = √ 10,40  =  3,22</a:t>
            </a:r>
          </a:p>
          <a:p>
            <a:pPr lvl="3"/>
            <a:endParaRPr lang="en-US" sz="1800">
              <a:cs typeface="Arial" charset="0"/>
              <a:sym typeface="Symbol" pitchFamily="18" charset="2"/>
            </a:endParaRPr>
          </a:p>
          <a:p>
            <a:pPr lvl="1">
              <a:buFontTx/>
              <a:buNone/>
            </a:pPr>
            <a:r>
              <a:rPr lang="en-US" sz="1800">
                <a:cs typeface="Arial" charset="0"/>
                <a:sym typeface="Symbol" pitchFamily="18" charset="2"/>
              </a:rPr>
              <a:t>	Dari contoh 18</a:t>
            </a:r>
          </a:p>
          <a:p>
            <a:pPr lvl="2"/>
            <a:endParaRPr lang="en-US" sz="1600">
              <a:cs typeface="Arial" charset="0"/>
              <a:sym typeface="Symbol" pitchFamily="18" charset="2"/>
            </a:endParaRPr>
          </a:p>
          <a:p>
            <a:pPr lvl="3">
              <a:buFontTx/>
              <a:buNone/>
            </a:pPr>
            <a:r>
              <a:rPr lang="en-US" sz="1800">
                <a:cs typeface="Arial" charset="0"/>
                <a:sym typeface="Symbol" pitchFamily="18" charset="2"/>
              </a:rPr>
              <a:t>	</a:t>
            </a:r>
            <a:r>
              <a:rPr lang="en-US" sz="1800" baseline="-25000">
                <a:cs typeface="Arial" charset="0"/>
                <a:sym typeface="Symbol" pitchFamily="18" charset="2"/>
              </a:rPr>
              <a:t>X</a:t>
            </a:r>
            <a:r>
              <a:rPr lang="en-US" sz="1800">
                <a:cs typeface="Arial" charset="0"/>
                <a:sym typeface="Symbol" pitchFamily="18" charset="2"/>
              </a:rPr>
              <a:t> = √ 0,24  =  0,44</a:t>
            </a:r>
          </a:p>
          <a:p>
            <a:pPr lvl="3">
              <a:buFontTx/>
              <a:buNone/>
            </a:pPr>
            <a:r>
              <a:rPr lang="en-US" sz="1800">
                <a:cs typeface="Arial" charset="0"/>
                <a:sym typeface="Symbol" pitchFamily="18" charset="2"/>
              </a:rPr>
              <a:t>	</a:t>
            </a:r>
            <a:r>
              <a:rPr lang="en-US" sz="1800" baseline="-25000">
                <a:cs typeface="Arial" charset="0"/>
                <a:sym typeface="Symbol" pitchFamily="18" charset="2"/>
              </a:rPr>
              <a:t>Y</a:t>
            </a:r>
            <a:r>
              <a:rPr lang="en-US" sz="1800">
                <a:cs typeface="Arial" charset="0"/>
                <a:sym typeface="Symbol" pitchFamily="18" charset="2"/>
              </a:rPr>
              <a:t> = √ 0,16  =  0,40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95400"/>
            <a:ext cx="6172200" cy="68722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	(b)  Perhitungan dengan Kalkulator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800"/>
              <a:t>	Simpangan baku dapat langsung dihitung dengan bantuan kalkulator elektronik</a:t>
            </a:r>
          </a:p>
          <a:p>
            <a:pPr lvl="1"/>
            <a:endParaRPr lang="en-US" sz="1800"/>
          </a:p>
          <a:p>
            <a:pPr lvl="1">
              <a:buFontTx/>
              <a:buNone/>
            </a:pPr>
            <a:r>
              <a:rPr lang="en-US" sz="1800"/>
              <a:t>	Caranya dapat dibaca pada manual</a:t>
            </a:r>
          </a:p>
          <a:p>
            <a:pPr lvl="1"/>
            <a:endParaRPr lang="en-US" sz="1800"/>
          </a:p>
          <a:p>
            <a:pPr lvl="1">
              <a:buFontTx/>
              <a:buNone/>
            </a:pPr>
            <a:r>
              <a:rPr lang="en-US" sz="1800"/>
              <a:t>	Contoh pada kalkulator Casio fx 350 TL</a:t>
            </a:r>
          </a:p>
          <a:p>
            <a:pPr lvl="1"/>
            <a:endParaRPr lang="en-US" sz="1800"/>
          </a:p>
          <a:p>
            <a:pPr lvl="2"/>
            <a:r>
              <a:rPr lang="en-US" sz="1800"/>
              <a:t>Langkahnya sama dengan langkah pada perhitungan rerata dengan kalkulator Casio fx 350 TL</a:t>
            </a:r>
          </a:p>
          <a:p>
            <a:pPr lvl="2"/>
            <a:endParaRPr lang="en-US" sz="1800"/>
          </a:p>
          <a:p>
            <a:pPr lvl="2"/>
            <a:r>
              <a:rPr lang="en-US" sz="1800"/>
              <a:t>Untuk membaca simpangan baku tekan</a:t>
            </a:r>
          </a:p>
          <a:p>
            <a:pPr lvl="2"/>
            <a:endParaRPr lang="en-US" sz="1800"/>
          </a:p>
          <a:p>
            <a:pPr lvl="3">
              <a:buFontTx/>
              <a:buNone/>
            </a:pPr>
            <a:r>
              <a:rPr lang="en-US" sz="1800"/>
              <a:t>	x</a:t>
            </a:r>
            <a:r>
              <a:rPr lang="en-US" sz="1800">
                <a:sym typeface="Symbol" pitchFamily="18" charset="2"/>
              </a:rPr>
              <a:t></a:t>
            </a:r>
            <a:r>
              <a:rPr lang="en-US" sz="1800" baseline="-25000">
                <a:sym typeface="Symbol" pitchFamily="18" charset="2"/>
              </a:rPr>
              <a:t>n</a:t>
            </a:r>
            <a:r>
              <a:rPr lang="en-US" sz="1800">
                <a:sym typeface="Symbol" pitchFamily="18" charset="2"/>
              </a:rPr>
              <a:t> =           atau     y</a:t>
            </a:r>
            <a:r>
              <a:rPr lang="en-US" sz="1800" baseline="-25000">
                <a:sym typeface="Symbol" pitchFamily="18" charset="2"/>
              </a:rPr>
              <a:t>n</a:t>
            </a:r>
            <a:r>
              <a:rPr lang="en-US" sz="1800">
                <a:sym typeface="Symbol" pitchFamily="18" charset="2"/>
              </a:rPr>
              <a:t> = </a:t>
            </a:r>
          </a:p>
          <a:p>
            <a:pPr lvl="3">
              <a:buFontTx/>
              <a:buNone/>
            </a:pPr>
            <a:endParaRPr lang="en-US" sz="1800">
              <a:sym typeface="Symbol" pitchFamily="18" charset="2"/>
            </a:endParaRPr>
          </a:p>
          <a:p>
            <a:pPr lvl="2"/>
            <a:r>
              <a:rPr lang="en-US" sz="1800">
                <a:sym typeface="Symbol" pitchFamily="18" charset="2"/>
              </a:rPr>
              <a:t>Tekan tombol x</a:t>
            </a:r>
            <a:r>
              <a:rPr lang="en-US" sz="1800" baseline="30000">
                <a:sym typeface="Symbol" pitchFamily="18" charset="2"/>
              </a:rPr>
              <a:t>2</a:t>
            </a:r>
            <a:r>
              <a:rPr lang="en-US" sz="1800">
                <a:sym typeface="Symbol" pitchFamily="18" charset="2"/>
              </a:rPr>
              <a:t> untuk menemukan variansi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19200"/>
            <a:ext cx="6172200" cy="6948488"/>
          </a:xfrm>
        </p:spPr>
        <p:txBody>
          <a:bodyPr/>
          <a:lstStyle/>
          <a:p>
            <a:endParaRPr lang="en-US" sz="1800" dirty="0"/>
          </a:p>
          <a:p>
            <a:pPr>
              <a:buFontTx/>
              <a:buNone/>
            </a:pPr>
            <a:r>
              <a:rPr lang="en-US" sz="1800" dirty="0"/>
              <a:t>	</a:t>
            </a:r>
            <a:r>
              <a:rPr lang="en-US" sz="1800" dirty="0" err="1"/>
              <a:t>Contoh</a:t>
            </a:r>
            <a:r>
              <a:rPr lang="en-US" sz="1800" dirty="0"/>
              <a:t> 20</a:t>
            </a:r>
          </a:p>
          <a:p>
            <a:endParaRPr lang="en-US" sz="1800" dirty="0"/>
          </a:p>
          <a:p>
            <a:pPr lvl="1">
              <a:buFontTx/>
              <a:buNone/>
            </a:pPr>
            <a:r>
              <a:rPr lang="en-US" sz="1600" dirty="0"/>
              <a:t>	Data X    </a:t>
            </a:r>
            <a:r>
              <a:rPr lang="en-US" sz="1600" dirty="0" err="1"/>
              <a:t>Frek</a:t>
            </a:r>
            <a:r>
              <a:rPr lang="en-US" sz="1600" dirty="0"/>
              <a:t> f      X</a:t>
            </a:r>
            <a:r>
              <a:rPr lang="en-US" sz="1600" baseline="30000" dirty="0"/>
              <a:t>2</a:t>
            </a:r>
            <a:r>
              <a:rPr lang="en-US" sz="1600" dirty="0"/>
              <a:t>       </a:t>
            </a:r>
            <a:r>
              <a:rPr lang="en-US" sz="1600" dirty="0" err="1"/>
              <a:t>fX</a:t>
            </a:r>
            <a:r>
              <a:rPr lang="en-US" sz="1600" dirty="0"/>
              <a:t>        </a:t>
            </a:r>
            <a:r>
              <a:rPr lang="en-US" sz="1600" dirty="0" smtClean="0"/>
              <a:t>fX</a:t>
            </a:r>
            <a:r>
              <a:rPr lang="en-US" sz="1600" baseline="30000" dirty="0" smtClean="0"/>
              <a:t>2</a:t>
            </a:r>
            <a:endParaRPr lang="en-US" sz="1600" baseline="30000" dirty="0"/>
          </a:p>
          <a:p>
            <a:pPr lvl="1">
              <a:buFontTx/>
              <a:buNone/>
            </a:pPr>
            <a:r>
              <a:rPr lang="en-US" sz="1600" baseline="30000" dirty="0"/>
              <a:t>	     </a:t>
            </a:r>
            <a:r>
              <a:rPr lang="en-US" sz="1600" dirty="0"/>
              <a:t>4             3        16         12        </a:t>
            </a:r>
            <a:r>
              <a:rPr lang="en-US" sz="1600" dirty="0" smtClean="0"/>
              <a:t> 48</a:t>
            </a:r>
            <a:endParaRPr lang="en-US" sz="1600" dirty="0"/>
          </a:p>
          <a:p>
            <a:pPr lvl="1">
              <a:buFontTx/>
              <a:buNone/>
            </a:pPr>
            <a:r>
              <a:rPr lang="en-US" sz="1600" dirty="0"/>
              <a:t>	   5             </a:t>
            </a:r>
            <a:r>
              <a:rPr lang="en-US" sz="1600" dirty="0" smtClean="0"/>
              <a:t>5         25        25       125 </a:t>
            </a:r>
            <a:endParaRPr lang="en-US" sz="1600" dirty="0"/>
          </a:p>
          <a:p>
            <a:pPr lvl="1">
              <a:buFontTx/>
              <a:buNone/>
            </a:pPr>
            <a:r>
              <a:rPr lang="en-US" sz="1600" dirty="0"/>
              <a:t>	   6           </a:t>
            </a:r>
            <a:r>
              <a:rPr lang="en-US" sz="1600" dirty="0" smtClean="0"/>
              <a:t>10         36        60       360</a:t>
            </a:r>
            <a:endParaRPr lang="en-US" sz="1600" dirty="0"/>
          </a:p>
          <a:p>
            <a:pPr lvl="1">
              <a:buFontTx/>
              <a:buNone/>
            </a:pPr>
            <a:r>
              <a:rPr lang="en-US" sz="1600" dirty="0"/>
              <a:t>	   7           </a:t>
            </a:r>
            <a:r>
              <a:rPr lang="en-US" sz="1600" dirty="0" smtClean="0"/>
              <a:t>15         49      105       735 </a:t>
            </a:r>
            <a:endParaRPr lang="en-US" sz="1600" dirty="0"/>
          </a:p>
          <a:p>
            <a:pPr lvl="1">
              <a:buFontTx/>
              <a:buNone/>
            </a:pPr>
            <a:r>
              <a:rPr lang="en-US" sz="1600" dirty="0"/>
              <a:t>	   8           </a:t>
            </a:r>
            <a:r>
              <a:rPr lang="en-US" sz="1600" dirty="0" smtClean="0"/>
              <a:t>11         64        88       704</a:t>
            </a:r>
            <a:endParaRPr lang="en-US" sz="1600" dirty="0"/>
          </a:p>
          <a:p>
            <a:pPr lvl="1">
              <a:buFontTx/>
              <a:buNone/>
            </a:pPr>
            <a:r>
              <a:rPr lang="en-US" sz="1600" dirty="0"/>
              <a:t>	   9             </a:t>
            </a:r>
            <a:r>
              <a:rPr lang="en-US" sz="1600" dirty="0" smtClean="0"/>
              <a:t>6         81        54       486 </a:t>
            </a:r>
            <a:endParaRPr lang="en-US" sz="1600" dirty="0"/>
          </a:p>
          <a:p>
            <a:pPr lvl="1">
              <a:buFontTx/>
              <a:buNone/>
            </a:pPr>
            <a:r>
              <a:rPr lang="en-US" sz="1600" dirty="0"/>
              <a:t>                     </a:t>
            </a:r>
            <a:r>
              <a:rPr lang="en-US" sz="1600" dirty="0" smtClean="0"/>
              <a:t>50                   344     2458</a:t>
            </a:r>
            <a:endParaRPr lang="en-US" sz="1600" dirty="0"/>
          </a:p>
          <a:p>
            <a:pPr lvl="1">
              <a:buFontTx/>
              <a:buNone/>
            </a:pPr>
            <a:endParaRPr lang="en-US" sz="1600" dirty="0"/>
          </a:p>
          <a:p>
            <a:pPr lvl="1">
              <a:buFontTx/>
              <a:buNone/>
            </a:pPr>
            <a:endParaRPr lang="en-US" sz="1600" dirty="0"/>
          </a:p>
          <a:p>
            <a:pPr lvl="1">
              <a:buFontTx/>
              <a:buNone/>
            </a:pPr>
            <a:r>
              <a:rPr lang="en-US" sz="1600" dirty="0"/>
              <a:t>	</a:t>
            </a:r>
            <a:r>
              <a:rPr lang="en-US" sz="1600" dirty="0" err="1" smtClean="0"/>
              <a:t>Variansi</a:t>
            </a:r>
            <a:r>
              <a:rPr lang="en-US" sz="1600" dirty="0"/>
              <a:t>	   </a:t>
            </a:r>
            <a:r>
              <a:rPr lang="en-US" sz="1600" dirty="0">
                <a:sym typeface="Symbol" pitchFamily="18" charset="2"/>
              </a:rPr>
              <a:t></a:t>
            </a:r>
            <a:r>
              <a:rPr lang="en-US" sz="1600" baseline="30000" dirty="0">
                <a:sym typeface="Symbol" pitchFamily="18" charset="2"/>
              </a:rPr>
              <a:t>2</a:t>
            </a:r>
            <a:r>
              <a:rPr lang="en-US" sz="1600" baseline="-25000" dirty="0">
                <a:sym typeface="Symbol" pitchFamily="18" charset="2"/>
              </a:rPr>
              <a:t>X  </a:t>
            </a:r>
            <a:r>
              <a:rPr lang="en-US" sz="1600" dirty="0">
                <a:sym typeface="Symbol" pitchFamily="18" charset="2"/>
              </a:rPr>
              <a:t>= </a:t>
            </a:r>
            <a:r>
              <a:rPr lang="en-US" sz="1600" dirty="0" smtClean="0">
                <a:sym typeface="Symbol" pitchFamily="18" charset="2"/>
              </a:rPr>
              <a:t>2458- (344)</a:t>
            </a:r>
            <a:r>
              <a:rPr lang="en-US" sz="1600" baseline="30000" dirty="0" smtClean="0">
                <a:sym typeface="Symbol" pitchFamily="18" charset="2"/>
              </a:rPr>
              <a:t>2</a:t>
            </a:r>
            <a:r>
              <a:rPr lang="en-US" sz="1600" dirty="0" smtClean="0">
                <a:sym typeface="Symbol" pitchFamily="18" charset="2"/>
              </a:rPr>
              <a:t> /50=91,28                  </a:t>
            </a:r>
          </a:p>
          <a:p>
            <a:pPr lvl="1">
              <a:buFontTx/>
              <a:buNone/>
            </a:pPr>
            <a:r>
              <a:rPr lang="en-US" sz="1600" dirty="0" smtClean="0">
                <a:sym typeface="Symbol" pitchFamily="18" charset="2"/>
              </a:rPr>
              <a:t>       </a:t>
            </a:r>
            <a:r>
              <a:rPr lang="en-US" sz="1600" dirty="0" err="1" smtClean="0">
                <a:sym typeface="Symbol" pitchFamily="18" charset="2"/>
              </a:rPr>
              <a:t>Simpangan</a:t>
            </a:r>
            <a:r>
              <a:rPr lang="en-US" sz="1600" dirty="0" smtClean="0">
                <a:sym typeface="Symbol" pitchFamily="18" charset="2"/>
              </a:rPr>
              <a:t> </a:t>
            </a:r>
            <a:r>
              <a:rPr lang="en-US" sz="1600" dirty="0" err="1" smtClean="0">
                <a:sym typeface="Symbol" pitchFamily="18" charset="2"/>
              </a:rPr>
              <a:t>baku</a:t>
            </a:r>
            <a:r>
              <a:rPr lang="en-US" sz="1600" dirty="0" smtClean="0">
                <a:sym typeface="Symbol" pitchFamily="18" charset="2"/>
              </a:rPr>
              <a:t>    </a:t>
            </a:r>
            <a:r>
              <a:rPr lang="en-US" sz="1600" baseline="-25000" dirty="0">
                <a:sym typeface="Symbol" pitchFamily="18" charset="2"/>
              </a:rPr>
              <a:t>X</a:t>
            </a:r>
            <a:r>
              <a:rPr lang="en-US" sz="1600" dirty="0">
                <a:sym typeface="Symbol" pitchFamily="18" charset="2"/>
              </a:rPr>
              <a:t> </a:t>
            </a:r>
            <a:r>
              <a:rPr lang="en-US" sz="1600" dirty="0" smtClean="0">
                <a:sym typeface="Symbol" pitchFamily="18" charset="2"/>
              </a:rPr>
              <a:t>= 9,55</a:t>
            </a:r>
            <a:endParaRPr lang="en-US" sz="1600" dirty="0">
              <a:sym typeface="Symbol" pitchFamily="18" charset="2"/>
            </a:endParaRPr>
          </a:p>
          <a:p>
            <a:pPr lvl="1">
              <a:buFontTx/>
              <a:buNone/>
            </a:pPr>
            <a:endParaRPr lang="en-US" sz="1600" dirty="0">
              <a:sym typeface="Symbol" pitchFamily="18" charset="2"/>
            </a:endParaRPr>
          </a:p>
          <a:p>
            <a:pPr lvl="1">
              <a:buFontTx/>
              <a:buNone/>
            </a:pPr>
            <a:endParaRPr lang="en-US" sz="1600" dirty="0">
              <a:sym typeface="Symbol" pitchFamily="18" charset="2"/>
            </a:endParaRPr>
          </a:p>
          <a:p>
            <a:pPr lvl="1">
              <a:buFontTx/>
              <a:buNone/>
            </a:pPr>
            <a:r>
              <a:rPr lang="en-US" sz="1600" dirty="0">
                <a:sym typeface="Symbol" pitchFamily="18" charset="2"/>
              </a:rPr>
              <a:t>	</a:t>
            </a:r>
            <a:r>
              <a:rPr lang="en-US" sz="1800" dirty="0" err="1">
                <a:sym typeface="Symbol" pitchFamily="18" charset="2"/>
              </a:rPr>
              <a:t>Hitung</a:t>
            </a:r>
            <a:r>
              <a:rPr lang="en-US" sz="1800" dirty="0">
                <a:sym typeface="Symbol" pitchFamily="18" charset="2"/>
              </a:rPr>
              <a:t> </a:t>
            </a:r>
            <a:r>
              <a:rPr lang="en-US" sz="1800" dirty="0" err="1">
                <a:sym typeface="Symbol" pitchFamily="18" charset="2"/>
              </a:rPr>
              <a:t>kembali</a:t>
            </a:r>
            <a:r>
              <a:rPr lang="en-US" sz="1800" dirty="0">
                <a:sym typeface="Symbol" pitchFamily="18" charset="2"/>
              </a:rPr>
              <a:t> </a:t>
            </a:r>
            <a:r>
              <a:rPr lang="en-US" sz="1800" dirty="0" err="1">
                <a:sym typeface="Symbol" pitchFamily="18" charset="2"/>
              </a:rPr>
              <a:t>dengan</a:t>
            </a:r>
            <a:r>
              <a:rPr lang="en-US" sz="1800" dirty="0">
                <a:sym typeface="Symbol" pitchFamily="18" charset="2"/>
              </a:rPr>
              <a:t> </a:t>
            </a:r>
            <a:r>
              <a:rPr lang="en-US" sz="1800" dirty="0" err="1" smtClean="0">
                <a:sym typeface="Symbol" pitchFamily="18" charset="2"/>
              </a:rPr>
              <a:t>menggunakan</a:t>
            </a:r>
            <a:r>
              <a:rPr lang="en-US" sz="1800" dirty="0" smtClean="0">
                <a:sym typeface="Symbol" pitchFamily="18" charset="2"/>
              </a:rPr>
              <a:t> </a:t>
            </a:r>
            <a:r>
              <a:rPr lang="en-US" sz="1800" dirty="0" err="1" smtClean="0">
                <a:sym typeface="Symbol" pitchFamily="18" charset="2"/>
              </a:rPr>
              <a:t>Exel</a:t>
            </a:r>
            <a:r>
              <a:rPr lang="en-US" sz="1800" dirty="0" smtClean="0">
                <a:sym typeface="Symbol" pitchFamily="18" charset="2"/>
              </a:rPr>
              <a:t> </a:t>
            </a:r>
            <a:r>
              <a:rPr lang="en-US" sz="1800" dirty="0" err="1" smtClean="0">
                <a:sym typeface="Symbol" pitchFamily="18" charset="2"/>
              </a:rPr>
              <a:t>atau</a:t>
            </a:r>
            <a:r>
              <a:rPr lang="en-US" sz="1800" dirty="0" smtClean="0">
                <a:sym typeface="Symbol" pitchFamily="18" charset="2"/>
              </a:rPr>
              <a:t> </a:t>
            </a:r>
            <a:r>
              <a:rPr lang="en-US" sz="1800" dirty="0" err="1">
                <a:sym typeface="Symbol" pitchFamily="18" charset="2"/>
              </a:rPr>
              <a:t>kalkulator</a:t>
            </a:r>
            <a:r>
              <a:rPr lang="en-US" sz="1800" dirty="0">
                <a:sym typeface="Symbol" pitchFamily="18" charset="2"/>
              </a:rPr>
              <a:t> </a:t>
            </a:r>
            <a:r>
              <a:rPr lang="en-US" sz="1800" dirty="0" err="1">
                <a:sym typeface="Symbol" pitchFamily="18" charset="2"/>
              </a:rPr>
              <a:t>elektronik</a:t>
            </a:r>
            <a:endParaRPr lang="en-US" sz="1800" dirty="0">
              <a:sym typeface="Symbol" pitchFamily="18" charset="2"/>
            </a:endParaRPr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1066800" y="22098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61" name="Line 5"/>
          <p:cNvSpPr>
            <a:spLocks noChangeShapeType="1"/>
          </p:cNvSpPr>
          <p:nvPr/>
        </p:nvSpPr>
        <p:spPr bwMode="auto">
          <a:xfrm>
            <a:off x="1066800" y="25146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62" name="Line 6"/>
          <p:cNvSpPr>
            <a:spLocks noChangeShapeType="1"/>
          </p:cNvSpPr>
          <p:nvPr/>
        </p:nvSpPr>
        <p:spPr bwMode="auto">
          <a:xfrm>
            <a:off x="1143000" y="42672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63" name="Line 7"/>
          <p:cNvSpPr>
            <a:spLocks noChangeShapeType="1"/>
          </p:cNvSpPr>
          <p:nvPr/>
        </p:nvSpPr>
        <p:spPr bwMode="auto">
          <a:xfrm>
            <a:off x="1143000" y="45720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143000"/>
            <a:ext cx="6172200" cy="7024688"/>
          </a:xfrm>
        </p:spPr>
        <p:txBody>
          <a:bodyPr/>
          <a:lstStyle/>
          <a:p>
            <a:endParaRPr lang="en-US" sz="1800"/>
          </a:p>
          <a:p>
            <a:pPr>
              <a:buFontTx/>
              <a:buNone/>
            </a:pPr>
            <a:r>
              <a:rPr lang="en-US" sz="1800"/>
              <a:t>	Contoh 21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600"/>
              <a:t>	Data Y     Frek f    Y</a:t>
            </a:r>
            <a:r>
              <a:rPr lang="en-US" sz="1600" baseline="30000"/>
              <a:t>2</a:t>
            </a:r>
            <a:r>
              <a:rPr lang="en-US" sz="1600"/>
              <a:t>        fY        fY</a:t>
            </a:r>
            <a:r>
              <a:rPr lang="en-US" sz="1600" baseline="30000"/>
              <a:t>2</a:t>
            </a:r>
            <a:br>
              <a:rPr lang="en-US" sz="1600" baseline="30000"/>
            </a:br>
            <a:r>
              <a:rPr lang="en-US" sz="1600"/>
              <a:t>    1              1</a:t>
            </a:r>
          </a:p>
          <a:p>
            <a:pPr lvl="1">
              <a:buFontTx/>
              <a:buNone/>
            </a:pPr>
            <a:r>
              <a:rPr lang="en-US" sz="1600"/>
              <a:t>	    3              5</a:t>
            </a:r>
          </a:p>
          <a:p>
            <a:pPr lvl="1">
              <a:buFontTx/>
              <a:buNone/>
            </a:pPr>
            <a:r>
              <a:rPr lang="en-US" sz="1600"/>
              <a:t>	    4              9</a:t>
            </a:r>
            <a:br>
              <a:rPr lang="en-US" sz="1600"/>
            </a:br>
            <a:r>
              <a:rPr lang="en-US" sz="1600"/>
              <a:t>    5            15</a:t>
            </a:r>
            <a:br>
              <a:rPr lang="en-US" sz="1600"/>
            </a:br>
            <a:r>
              <a:rPr lang="en-US" sz="1600"/>
              <a:t>    6            23</a:t>
            </a:r>
            <a:br>
              <a:rPr lang="en-US" sz="1600"/>
            </a:br>
            <a:r>
              <a:rPr lang="en-US" sz="1600"/>
              <a:t>    7            15</a:t>
            </a:r>
            <a:br>
              <a:rPr lang="en-US" sz="1600"/>
            </a:br>
            <a:r>
              <a:rPr lang="en-US" sz="1600"/>
              <a:t>    8            17</a:t>
            </a:r>
            <a:br>
              <a:rPr lang="en-US" sz="1600"/>
            </a:br>
            <a:r>
              <a:rPr lang="en-US" sz="1600"/>
              <a:t>    9              9</a:t>
            </a:r>
            <a:br>
              <a:rPr lang="en-US" sz="1600"/>
            </a:br>
            <a:r>
              <a:rPr lang="en-US" sz="1600"/>
              <a:t>  10              6</a:t>
            </a:r>
          </a:p>
          <a:p>
            <a:pPr lvl="1"/>
            <a:endParaRPr lang="en-US" sz="1600"/>
          </a:p>
          <a:p>
            <a:pPr lvl="1"/>
            <a:endParaRPr lang="en-US" sz="1600"/>
          </a:p>
          <a:p>
            <a:pPr lvl="2"/>
            <a:r>
              <a:rPr lang="en-US" sz="1600"/>
              <a:t>Hitung    </a:t>
            </a:r>
            <a:r>
              <a:rPr lang="en-US" sz="1600">
                <a:sym typeface="Symbol" pitchFamily="18" charset="2"/>
              </a:rPr>
              <a:t></a:t>
            </a:r>
            <a:r>
              <a:rPr lang="en-US" sz="1600" baseline="30000">
                <a:sym typeface="Symbol" pitchFamily="18" charset="2"/>
              </a:rPr>
              <a:t>2</a:t>
            </a:r>
            <a:r>
              <a:rPr lang="en-US" sz="1600" baseline="-25000">
                <a:sym typeface="Symbol" pitchFamily="18" charset="2"/>
              </a:rPr>
              <a:t>Y</a:t>
            </a:r>
            <a:r>
              <a:rPr lang="en-US" sz="1600">
                <a:sym typeface="Symbol" pitchFamily="18" charset="2"/>
              </a:rPr>
              <a:t>  =              </a:t>
            </a:r>
            <a:br>
              <a:rPr lang="en-US" sz="1600">
                <a:sym typeface="Symbol" pitchFamily="18" charset="2"/>
              </a:rPr>
            </a:br>
            <a:r>
              <a:rPr lang="en-US" sz="1600">
                <a:sym typeface="Symbol" pitchFamily="18" charset="2"/>
              </a:rPr>
              <a:t>              </a:t>
            </a:r>
            <a:br>
              <a:rPr lang="en-US" sz="1600">
                <a:sym typeface="Symbol" pitchFamily="18" charset="2"/>
              </a:rPr>
            </a:br>
            <a:r>
              <a:rPr lang="en-US" sz="1600">
                <a:sym typeface="Symbol" pitchFamily="18" charset="2"/>
              </a:rPr>
              <a:t>               </a:t>
            </a:r>
            <a:r>
              <a:rPr lang="en-US" sz="1600" baseline="-25000">
                <a:sym typeface="Symbol" pitchFamily="18" charset="2"/>
              </a:rPr>
              <a:t>Y    </a:t>
            </a:r>
            <a:r>
              <a:rPr lang="en-US" sz="1600">
                <a:sym typeface="Symbol" pitchFamily="18" charset="2"/>
              </a:rPr>
              <a:t>=</a:t>
            </a:r>
          </a:p>
          <a:p>
            <a:pPr lvl="2"/>
            <a:endParaRPr lang="en-US" sz="1600">
              <a:sym typeface="Symbol" pitchFamily="18" charset="2"/>
            </a:endParaRPr>
          </a:p>
          <a:p>
            <a:pPr lvl="2"/>
            <a:r>
              <a:rPr lang="en-US" sz="1800">
                <a:sym typeface="Symbol" pitchFamily="18" charset="2"/>
              </a:rPr>
              <a:t>Hitung kembali dengan menggunakan kalkulator elektronik</a:t>
            </a:r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>
            <a:off x="1143000" y="21336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>
            <a:off x="1066800" y="24384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58" name="Line 6"/>
          <p:cNvSpPr>
            <a:spLocks noChangeShapeType="1"/>
          </p:cNvSpPr>
          <p:nvPr/>
        </p:nvSpPr>
        <p:spPr bwMode="auto">
          <a:xfrm>
            <a:off x="1066800" y="47244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59" name="Line 7"/>
          <p:cNvSpPr>
            <a:spLocks noChangeShapeType="1"/>
          </p:cNvSpPr>
          <p:nvPr/>
        </p:nvSpPr>
        <p:spPr bwMode="auto">
          <a:xfrm>
            <a:off x="990600" y="50292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95400"/>
            <a:ext cx="6172200" cy="68722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 dirty="0"/>
              <a:t>	</a:t>
            </a:r>
            <a:r>
              <a:rPr lang="en-US" sz="1800" dirty="0" err="1"/>
              <a:t>Contoh</a:t>
            </a:r>
            <a:r>
              <a:rPr lang="en-US" sz="1800" dirty="0"/>
              <a:t> 22</a:t>
            </a:r>
          </a:p>
          <a:p>
            <a:endParaRPr lang="en-US" sz="1800" dirty="0"/>
          </a:p>
          <a:p>
            <a:pPr lvl="1">
              <a:buFontTx/>
              <a:buNone/>
            </a:pPr>
            <a:r>
              <a:rPr lang="en-US" sz="1600" dirty="0"/>
              <a:t>	</a:t>
            </a:r>
            <a:r>
              <a:rPr lang="en-US" sz="1600" dirty="0" err="1"/>
              <a:t>Kelompok</a:t>
            </a:r>
            <a:r>
              <a:rPr lang="en-US" sz="1600" dirty="0"/>
              <a:t>    Nil </a:t>
            </a:r>
            <a:r>
              <a:rPr lang="en-US" sz="1600" dirty="0" err="1"/>
              <a:t>Kel</a:t>
            </a:r>
            <a:r>
              <a:rPr lang="en-US" sz="1600" dirty="0"/>
              <a:t> X   </a:t>
            </a:r>
            <a:r>
              <a:rPr lang="en-US" sz="1600" dirty="0" err="1"/>
              <a:t>Frek</a:t>
            </a:r>
            <a:r>
              <a:rPr lang="en-US" sz="1600" dirty="0"/>
              <a:t> f   X</a:t>
            </a:r>
            <a:r>
              <a:rPr lang="en-US" sz="1600" baseline="30000" dirty="0"/>
              <a:t>2</a:t>
            </a:r>
            <a:r>
              <a:rPr lang="en-US" sz="1600" dirty="0"/>
              <a:t>       </a:t>
            </a:r>
            <a:r>
              <a:rPr lang="en-US" sz="1600" dirty="0" err="1"/>
              <a:t>fX</a:t>
            </a:r>
            <a:r>
              <a:rPr lang="en-US" sz="1600" dirty="0"/>
              <a:t>         fX</a:t>
            </a:r>
            <a:r>
              <a:rPr lang="en-US" sz="1600" baseline="30000" dirty="0"/>
              <a:t>2</a:t>
            </a:r>
          </a:p>
          <a:p>
            <a:pPr lvl="1">
              <a:buFontTx/>
              <a:buNone/>
            </a:pPr>
            <a:r>
              <a:rPr lang="en-US" sz="1600" baseline="30000" dirty="0"/>
              <a:t>	  </a:t>
            </a:r>
            <a:r>
              <a:rPr lang="en-US" sz="1600" dirty="0"/>
              <a:t>31 – 40           35,5         2</a:t>
            </a:r>
          </a:p>
          <a:p>
            <a:pPr lvl="1">
              <a:buFontTx/>
              <a:buNone/>
            </a:pPr>
            <a:r>
              <a:rPr lang="en-US" sz="1600" dirty="0"/>
              <a:t>	 41 – 50                           3</a:t>
            </a:r>
          </a:p>
          <a:p>
            <a:pPr lvl="1">
              <a:buFontTx/>
              <a:buNone/>
            </a:pPr>
            <a:r>
              <a:rPr lang="en-US" sz="1600" dirty="0"/>
              <a:t>	 51 – 60                           5</a:t>
            </a:r>
          </a:p>
          <a:p>
            <a:pPr lvl="1">
              <a:buFontTx/>
              <a:buNone/>
            </a:pPr>
            <a:r>
              <a:rPr lang="en-US" sz="1600" dirty="0"/>
              <a:t>	 61 – 70                         14</a:t>
            </a:r>
          </a:p>
          <a:p>
            <a:pPr lvl="1">
              <a:buFontTx/>
              <a:buNone/>
            </a:pPr>
            <a:r>
              <a:rPr lang="en-US" sz="1600" dirty="0"/>
              <a:t>	 71 – 80                         25</a:t>
            </a:r>
          </a:p>
          <a:p>
            <a:pPr lvl="1">
              <a:buFontTx/>
              <a:buNone/>
            </a:pPr>
            <a:r>
              <a:rPr lang="en-US" sz="1600" dirty="0"/>
              <a:t>	 81 – 90                         18</a:t>
            </a:r>
          </a:p>
          <a:p>
            <a:pPr lvl="1">
              <a:buFontTx/>
              <a:buNone/>
            </a:pPr>
            <a:r>
              <a:rPr lang="en-US" sz="1600" dirty="0"/>
              <a:t>	 91 – 100                       13</a:t>
            </a:r>
          </a:p>
          <a:p>
            <a:pPr lvl="1">
              <a:buFontTx/>
              <a:buNone/>
            </a:pPr>
            <a:endParaRPr lang="en-US" sz="1600" dirty="0"/>
          </a:p>
          <a:p>
            <a:pPr lvl="1">
              <a:buFontTx/>
              <a:buNone/>
            </a:pPr>
            <a:endParaRPr lang="en-US" sz="1600" dirty="0"/>
          </a:p>
          <a:p>
            <a:pPr lvl="1">
              <a:buFontTx/>
              <a:buNone/>
            </a:pPr>
            <a:r>
              <a:rPr lang="en-US" sz="1600" dirty="0"/>
              <a:t>	           </a:t>
            </a:r>
            <a:r>
              <a:rPr lang="en-US" sz="1600" dirty="0" err="1"/>
              <a:t>Hitung</a:t>
            </a:r>
            <a:r>
              <a:rPr lang="en-US" sz="1600" dirty="0"/>
              <a:t>    </a:t>
            </a:r>
            <a:r>
              <a:rPr lang="en-US" sz="1600" dirty="0">
                <a:sym typeface="Symbol" pitchFamily="18" charset="2"/>
              </a:rPr>
              <a:t></a:t>
            </a:r>
            <a:r>
              <a:rPr lang="en-US" sz="1600" baseline="30000" dirty="0">
                <a:sym typeface="Symbol" pitchFamily="18" charset="2"/>
              </a:rPr>
              <a:t>2</a:t>
            </a:r>
            <a:r>
              <a:rPr lang="en-US" sz="1600" baseline="-25000" dirty="0">
                <a:sym typeface="Symbol" pitchFamily="18" charset="2"/>
              </a:rPr>
              <a:t>X</a:t>
            </a:r>
            <a:r>
              <a:rPr lang="en-US" sz="1600" dirty="0">
                <a:sym typeface="Symbol" pitchFamily="18" charset="2"/>
              </a:rPr>
              <a:t>  =</a:t>
            </a:r>
          </a:p>
          <a:p>
            <a:pPr lvl="1">
              <a:buFontTx/>
              <a:buNone/>
            </a:pPr>
            <a:endParaRPr lang="en-US" sz="1600" dirty="0">
              <a:sym typeface="Symbol" pitchFamily="18" charset="2"/>
            </a:endParaRPr>
          </a:p>
          <a:p>
            <a:pPr lvl="1">
              <a:buFontTx/>
              <a:buNone/>
            </a:pPr>
            <a:r>
              <a:rPr lang="en-US" sz="1600" dirty="0">
                <a:sym typeface="Symbol" pitchFamily="18" charset="2"/>
              </a:rPr>
              <a:t>                              </a:t>
            </a:r>
            <a:r>
              <a:rPr lang="en-US" sz="1600" baseline="-25000" dirty="0">
                <a:sym typeface="Symbol" pitchFamily="18" charset="2"/>
              </a:rPr>
              <a:t>X</a:t>
            </a:r>
            <a:r>
              <a:rPr lang="en-US" sz="1600" dirty="0">
                <a:sym typeface="Symbol" pitchFamily="18" charset="2"/>
              </a:rPr>
              <a:t>    =</a:t>
            </a:r>
          </a:p>
          <a:p>
            <a:pPr lvl="1">
              <a:buFontTx/>
              <a:buNone/>
            </a:pPr>
            <a:endParaRPr lang="en-US" sz="1600" dirty="0">
              <a:sym typeface="Symbol" pitchFamily="18" charset="2"/>
            </a:endParaRPr>
          </a:p>
          <a:p>
            <a:pPr lvl="1">
              <a:buFontTx/>
              <a:buNone/>
            </a:pPr>
            <a:endParaRPr lang="en-US" sz="1600" dirty="0">
              <a:sym typeface="Symbol" pitchFamily="18" charset="2"/>
            </a:endParaRPr>
          </a:p>
          <a:p>
            <a:pPr lvl="1">
              <a:buFontTx/>
              <a:buNone/>
            </a:pPr>
            <a:r>
              <a:rPr lang="en-US" sz="1600" dirty="0">
                <a:sym typeface="Symbol" pitchFamily="18" charset="2"/>
              </a:rPr>
              <a:t>	</a:t>
            </a:r>
            <a:r>
              <a:rPr lang="en-US" sz="1800" dirty="0" err="1">
                <a:sym typeface="Symbol" pitchFamily="18" charset="2"/>
              </a:rPr>
              <a:t>Hitung</a:t>
            </a:r>
            <a:r>
              <a:rPr lang="en-US" sz="1800" dirty="0">
                <a:sym typeface="Symbol" pitchFamily="18" charset="2"/>
              </a:rPr>
              <a:t> </a:t>
            </a:r>
            <a:r>
              <a:rPr lang="en-US" sz="1800" dirty="0" err="1">
                <a:sym typeface="Symbol" pitchFamily="18" charset="2"/>
              </a:rPr>
              <a:t>kembali</a:t>
            </a:r>
            <a:r>
              <a:rPr lang="en-US" sz="1800" dirty="0">
                <a:sym typeface="Symbol" pitchFamily="18" charset="2"/>
              </a:rPr>
              <a:t> </a:t>
            </a:r>
            <a:r>
              <a:rPr lang="en-US" sz="1800" dirty="0" err="1">
                <a:sym typeface="Symbol" pitchFamily="18" charset="2"/>
              </a:rPr>
              <a:t>dengan</a:t>
            </a:r>
            <a:r>
              <a:rPr lang="en-US" sz="1800" dirty="0">
                <a:sym typeface="Symbol" pitchFamily="18" charset="2"/>
              </a:rPr>
              <a:t> </a:t>
            </a:r>
            <a:r>
              <a:rPr lang="en-US" sz="1800" dirty="0" err="1">
                <a:sym typeface="Symbol" pitchFamily="18" charset="2"/>
              </a:rPr>
              <a:t>menggunakan</a:t>
            </a:r>
            <a:r>
              <a:rPr lang="en-US" sz="1800" dirty="0">
                <a:sym typeface="Symbol" pitchFamily="18" charset="2"/>
              </a:rPr>
              <a:t> </a:t>
            </a:r>
            <a:r>
              <a:rPr lang="en-US" sz="1800" dirty="0" smtClean="0">
                <a:sym typeface="Symbol" pitchFamily="18" charset="2"/>
              </a:rPr>
              <a:t>Excel/</a:t>
            </a:r>
            <a:r>
              <a:rPr lang="en-US" sz="1800" dirty="0" err="1" smtClean="0">
                <a:sym typeface="Symbol" pitchFamily="18" charset="2"/>
              </a:rPr>
              <a:t>kalkulator</a:t>
            </a:r>
            <a:r>
              <a:rPr lang="en-US" sz="1800" dirty="0" smtClean="0">
                <a:sym typeface="Symbol" pitchFamily="18" charset="2"/>
              </a:rPr>
              <a:t> </a:t>
            </a:r>
            <a:r>
              <a:rPr lang="en-US" sz="1800" dirty="0" err="1">
                <a:sym typeface="Symbol" pitchFamily="18" charset="2"/>
              </a:rPr>
              <a:t>elektronik</a:t>
            </a:r>
            <a:endParaRPr lang="en-US" sz="1600" baseline="30000" dirty="0">
              <a:sym typeface="Symbol" pitchFamily="18" charset="2"/>
            </a:endParaRPr>
          </a:p>
          <a:p>
            <a:pPr lvl="1"/>
            <a:endParaRPr lang="en-US" sz="1600" dirty="0"/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>
            <a:off x="1066800" y="198120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>
            <a:off x="1066800" y="228600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182" name="Line 6"/>
          <p:cNvSpPr>
            <a:spLocks noChangeShapeType="1"/>
          </p:cNvSpPr>
          <p:nvPr/>
        </p:nvSpPr>
        <p:spPr bwMode="auto">
          <a:xfrm>
            <a:off x="990600" y="4343400"/>
            <a:ext cx="472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>
            <a:off x="990600" y="4648200"/>
            <a:ext cx="472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66713"/>
            <a:ext cx="6172200" cy="471487"/>
          </a:xfrm>
        </p:spPr>
        <p:txBody>
          <a:bodyPr>
            <a:normAutofit fontScale="90000"/>
          </a:bodyPr>
          <a:lstStyle/>
          <a:p>
            <a:r>
              <a:rPr lang="en-US" sz="1600"/>
              <a:t>------------------------------------------------------------------------------</a:t>
            </a:r>
            <a:br>
              <a:rPr lang="en-US" sz="1600"/>
            </a:br>
            <a:r>
              <a:rPr lang="en-US" sz="1600"/>
              <a:t>Bab 3A</a:t>
            </a:r>
            <a:br>
              <a:rPr lang="en-US" sz="1600"/>
            </a:br>
            <a:r>
              <a:rPr lang="en-US" sz="1600"/>
              <a:t>------------------------------------------------------------------------------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2900" y="1219200"/>
            <a:ext cx="5829300" cy="6948488"/>
          </a:xfrm>
        </p:spPr>
        <p:txBody>
          <a:bodyPr/>
          <a:lstStyle/>
          <a:p>
            <a:pPr>
              <a:buFontTx/>
              <a:buNone/>
            </a:pPr>
            <a:r>
              <a:rPr lang="en-US" sz="1600"/>
              <a:t>	</a:t>
            </a:r>
            <a:r>
              <a:rPr lang="en-US" sz="1800"/>
              <a:t>Contoh 1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800"/>
              <a:t>	Data   X  :     7   7   6   5   4   4   4   3</a:t>
            </a:r>
          </a:p>
          <a:p>
            <a:pPr lvl="1">
              <a:buFontTx/>
              <a:buNone/>
            </a:pPr>
            <a:r>
              <a:rPr lang="en-US" sz="1800"/>
              <a:t>	          Y   :  10    9   9   6   5   4   3   2   1   1</a:t>
            </a:r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400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871663" y="3200400"/>
          <a:ext cx="3267075" cy="3162300"/>
        </p:xfrm>
        <a:graphic>
          <a:graphicData uri="http://schemas.openxmlformats.org/presentationml/2006/ole">
            <p:oleObj spid="_x0000_s7172" name="Equation" r:id="rId3" imgW="2374560" imgH="229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371600"/>
            <a:ext cx="6172200" cy="67960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	Contoh 23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600"/>
              <a:t>	Data  X adalah sebagai berikut</a:t>
            </a:r>
          </a:p>
          <a:p>
            <a:pPr lvl="1"/>
            <a:endParaRPr lang="en-US" sz="1600"/>
          </a:p>
          <a:p>
            <a:pPr lvl="2">
              <a:buFontTx/>
              <a:buNone/>
            </a:pPr>
            <a:r>
              <a:rPr lang="en-US" sz="1600"/>
              <a:t>	79    49    48    74     81    98    87    80</a:t>
            </a:r>
            <a:r>
              <a:rPr lang="en-US" sz="1400"/>
              <a:t> </a:t>
            </a:r>
            <a:br>
              <a:rPr lang="en-US" sz="1400"/>
            </a:br>
            <a:r>
              <a:rPr lang="en-US" sz="1400"/>
              <a:t>80     84     90     70      91      93     82     78 </a:t>
            </a:r>
            <a:br>
              <a:rPr lang="en-US" sz="1400"/>
            </a:br>
            <a:r>
              <a:rPr lang="en-US" sz="1400"/>
              <a:t>70     71     92     38      56      91     74     73</a:t>
            </a:r>
            <a:br>
              <a:rPr lang="en-US" sz="1400"/>
            </a:br>
            <a:r>
              <a:rPr lang="en-US" sz="1400"/>
              <a:t>68     72     85     53      65      93     83     86</a:t>
            </a:r>
            <a:br>
              <a:rPr lang="en-US" sz="1400"/>
            </a:br>
            <a:r>
              <a:rPr lang="en-US" sz="1400"/>
              <a:t>90     32     83     73      74      43     86     68</a:t>
            </a:r>
            <a:br>
              <a:rPr lang="en-US" sz="1400"/>
            </a:br>
            <a:r>
              <a:rPr lang="en-US" sz="1400"/>
              <a:t>92     93     76     71      90      72     67     75</a:t>
            </a:r>
            <a:br>
              <a:rPr lang="en-US" sz="1400"/>
            </a:br>
            <a:r>
              <a:rPr lang="en-US" sz="1400"/>
              <a:t>80     91     61     72      97      91     88     81</a:t>
            </a:r>
            <a:br>
              <a:rPr lang="en-US" sz="1400"/>
            </a:br>
            <a:r>
              <a:rPr lang="en-US" sz="1400"/>
              <a:t>70     74     99     95      80      59     71     77</a:t>
            </a:r>
            <a:br>
              <a:rPr lang="en-US" sz="1400"/>
            </a:br>
            <a:r>
              <a:rPr lang="en-US" sz="1400"/>
              <a:t>63     60     83     82      60      67     89     63</a:t>
            </a:r>
            <a:br>
              <a:rPr lang="en-US" sz="1400"/>
            </a:br>
            <a:r>
              <a:rPr lang="en-US" sz="1400"/>
              <a:t>76     63     88     70      66      80     79     75</a:t>
            </a:r>
          </a:p>
          <a:p>
            <a:pPr lvl="2"/>
            <a:endParaRPr lang="en-US" sz="1400"/>
          </a:p>
          <a:p>
            <a:pPr lvl="2"/>
            <a:endParaRPr lang="en-US" sz="1400"/>
          </a:p>
          <a:p>
            <a:pPr lvl="2">
              <a:buFontTx/>
              <a:buNone/>
            </a:pPr>
            <a:r>
              <a:rPr lang="en-US" sz="1800"/>
              <a:t>	Dengan kalkulator elektronik, hitung</a:t>
            </a:r>
          </a:p>
          <a:p>
            <a:pPr lvl="2"/>
            <a:endParaRPr lang="en-US" sz="1800"/>
          </a:p>
          <a:p>
            <a:pPr lvl="3">
              <a:buFontTx/>
              <a:buNone/>
            </a:pPr>
            <a:r>
              <a:rPr lang="en-US" sz="1800">
                <a:sym typeface="Symbol" pitchFamily="18" charset="2"/>
              </a:rPr>
              <a:t>	</a:t>
            </a:r>
            <a:r>
              <a:rPr lang="en-US" sz="1800" baseline="-25000">
                <a:sym typeface="Symbol" pitchFamily="18" charset="2"/>
              </a:rPr>
              <a:t>X</a:t>
            </a:r>
            <a:r>
              <a:rPr lang="en-US" sz="1800">
                <a:sym typeface="Symbol" pitchFamily="18" charset="2"/>
              </a:rPr>
              <a:t>    =</a:t>
            </a:r>
          </a:p>
          <a:p>
            <a:pPr lvl="3"/>
            <a:endParaRPr lang="en-US" sz="1800">
              <a:sym typeface="Symbol" pitchFamily="18" charset="2"/>
            </a:endParaRPr>
          </a:p>
          <a:p>
            <a:pPr lvl="3">
              <a:buFontTx/>
              <a:buNone/>
            </a:pPr>
            <a:r>
              <a:rPr lang="en-US" sz="1800">
                <a:sym typeface="Symbol" pitchFamily="18" charset="2"/>
              </a:rPr>
              <a:t>	</a:t>
            </a:r>
            <a:r>
              <a:rPr lang="en-US" sz="1800" baseline="-25000">
                <a:sym typeface="Symbol" pitchFamily="18" charset="2"/>
              </a:rPr>
              <a:t>X</a:t>
            </a:r>
            <a:r>
              <a:rPr lang="en-US" sz="1800">
                <a:sym typeface="Symbol" pitchFamily="18" charset="2"/>
              </a:rPr>
              <a:t>    =</a:t>
            </a:r>
          </a:p>
          <a:p>
            <a:pPr lvl="3"/>
            <a:endParaRPr lang="en-US" sz="1800">
              <a:sym typeface="Symbol" pitchFamily="18" charset="2"/>
            </a:endParaRPr>
          </a:p>
          <a:p>
            <a:pPr lvl="3">
              <a:buFontTx/>
              <a:buNone/>
            </a:pPr>
            <a:r>
              <a:rPr lang="en-US" sz="1800">
                <a:sym typeface="Symbol" pitchFamily="18" charset="2"/>
              </a:rPr>
              <a:t>	</a:t>
            </a:r>
            <a:r>
              <a:rPr lang="en-US" sz="1800" baseline="30000">
                <a:sym typeface="Symbol" pitchFamily="18" charset="2"/>
              </a:rPr>
              <a:t>2</a:t>
            </a:r>
            <a:r>
              <a:rPr lang="en-US" sz="1800" baseline="-25000">
                <a:sym typeface="Symbol" pitchFamily="18" charset="2"/>
              </a:rPr>
              <a:t>X</a:t>
            </a:r>
            <a:r>
              <a:rPr lang="en-US" sz="1800">
                <a:sym typeface="Symbol" pitchFamily="18" charset="2"/>
              </a:rPr>
              <a:t>   =</a:t>
            </a:r>
            <a:r>
              <a:rPr lang="en-US" sz="1200"/>
              <a:t>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95400"/>
            <a:ext cx="6172200" cy="6872288"/>
          </a:xfrm>
        </p:spPr>
        <p:txBody>
          <a:bodyPr/>
          <a:lstStyle/>
          <a:p>
            <a:endParaRPr lang="en-US" sz="1800"/>
          </a:p>
          <a:p>
            <a:pPr>
              <a:buFontTx/>
              <a:buNone/>
            </a:pPr>
            <a:r>
              <a:rPr lang="en-US" sz="1800"/>
              <a:t>	Contoh 24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600"/>
              <a:t>	Data Y adalah sebagai berikut</a:t>
            </a:r>
          </a:p>
          <a:p>
            <a:pPr lvl="1"/>
            <a:endParaRPr lang="en-US" sz="1600"/>
          </a:p>
          <a:p>
            <a:pPr lvl="2">
              <a:buFontTx/>
              <a:buNone/>
            </a:pPr>
            <a:r>
              <a:rPr lang="en-US" sz="1600"/>
              <a:t>	39    42    30    11    35    25    18    26    37    15</a:t>
            </a:r>
            <a:br>
              <a:rPr lang="en-US" sz="1600"/>
            </a:br>
            <a:r>
              <a:rPr lang="en-US" sz="1600"/>
              <a:t>29    22    33    32    21    43    11    11    32    29</a:t>
            </a:r>
            <a:br>
              <a:rPr lang="en-US" sz="1600"/>
            </a:br>
            <a:r>
              <a:rPr lang="en-US" sz="1600"/>
              <a:t>44    26    30    49    13    38    26    30    45    21</a:t>
            </a:r>
            <a:br>
              <a:rPr lang="en-US" sz="1600"/>
            </a:br>
            <a:r>
              <a:rPr lang="en-US" sz="1600"/>
              <a:t>31    28    14    35    10    41    15    39    33    34</a:t>
            </a:r>
            <a:br>
              <a:rPr lang="en-US" sz="1600"/>
            </a:br>
            <a:r>
              <a:rPr lang="en-US" sz="1600"/>
              <a:t>46    21    38    26    26    37    37    14    26    24</a:t>
            </a:r>
            <a:br>
              <a:rPr lang="en-US" sz="1600"/>
            </a:br>
            <a:r>
              <a:rPr lang="en-US" sz="1600"/>
              <a:t>32    15    22    28    33    47    19    22    31    20</a:t>
            </a:r>
            <a:br>
              <a:rPr lang="en-US" sz="1600"/>
            </a:br>
            <a:r>
              <a:rPr lang="en-US" sz="1600"/>
              <a:t>37    40    20    39    30    18    29    35    41    21</a:t>
            </a:r>
            <a:br>
              <a:rPr lang="en-US" sz="1600"/>
            </a:br>
            <a:r>
              <a:rPr lang="en-US" sz="1600"/>
              <a:t>26    25    29    33    23    30    43    28    32    32</a:t>
            </a:r>
            <a:br>
              <a:rPr lang="en-US" sz="1600"/>
            </a:br>
            <a:r>
              <a:rPr lang="en-US" sz="1600"/>
              <a:t>34    28    38    32    31</a:t>
            </a:r>
          </a:p>
          <a:p>
            <a:pPr lvl="2"/>
            <a:endParaRPr lang="en-US" sz="1600"/>
          </a:p>
          <a:p>
            <a:pPr lvl="2">
              <a:buFontTx/>
              <a:buNone/>
            </a:pPr>
            <a:r>
              <a:rPr lang="en-US" sz="1800"/>
              <a:t>	Dengan kalkulator elektronik, hitung</a:t>
            </a:r>
          </a:p>
          <a:p>
            <a:pPr lvl="2"/>
            <a:endParaRPr lang="en-US" sz="1800"/>
          </a:p>
          <a:p>
            <a:pPr lvl="3">
              <a:buFontTx/>
              <a:buNone/>
            </a:pPr>
            <a:r>
              <a:rPr lang="en-US" sz="1800">
                <a:sym typeface="Symbol" pitchFamily="18" charset="2"/>
              </a:rPr>
              <a:t>	</a:t>
            </a:r>
            <a:r>
              <a:rPr lang="en-US" sz="1800" baseline="-25000">
                <a:sym typeface="Symbol" pitchFamily="18" charset="2"/>
              </a:rPr>
              <a:t>Y</a:t>
            </a:r>
            <a:r>
              <a:rPr lang="en-US" sz="1800">
                <a:sym typeface="Symbol" pitchFamily="18" charset="2"/>
              </a:rPr>
              <a:t>    =</a:t>
            </a:r>
          </a:p>
          <a:p>
            <a:pPr lvl="3"/>
            <a:endParaRPr lang="en-US" sz="1800">
              <a:sym typeface="Symbol" pitchFamily="18" charset="2"/>
            </a:endParaRPr>
          </a:p>
          <a:p>
            <a:pPr lvl="3">
              <a:buFontTx/>
              <a:buNone/>
            </a:pPr>
            <a:r>
              <a:rPr lang="en-US" sz="1800">
                <a:sym typeface="Symbol" pitchFamily="18" charset="2"/>
              </a:rPr>
              <a:t>	</a:t>
            </a:r>
            <a:r>
              <a:rPr lang="en-US" sz="1800" baseline="-25000">
                <a:sym typeface="Symbol" pitchFamily="18" charset="2"/>
              </a:rPr>
              <a:t>Y</a:t>
            </a:r>
            <a:r>
              <a:rPr lang="en-US" sz="1800">
                <a:sym typeface="Symbol" pitchFamily="18" charset="2"/>
              </a:rPr>
              <a:t>    =</a:t>
            </a:r>
          </a:p>
          <a:p>
            <a:pPr lvl="3"/>
            <a:endParaRPr lang="en-US" sz="1800">
              <a:sym typeface="Symbol" pitchFamily="18" charset="2"/>
            </a:endParaRPr>
          </a:p>
          <a:p>
            <a:pPr lvl="3">
              <a:buFontTx/>
              <a:buNone/>
            </a:pPr>
            <a:r>
              <a:rPr lang="en-US" sz="1800">
                <a:sym typeface="Symbol" pitchFamily="18" charset="2"/>
              </a:rPr>
              <a:t>	</a:t>
            </a:r>
            <a:r>
              <a:rPr lang="en-US" sz="1800" baseline="30000">
                <a:sym typeface="Symbol" pitchFamily="18" charset="2"/>
              </a:rPr>
              <a:t>2</a:t>
            </a:r>
            <a:r>
              <a:rPr lang="en-US" sz="1800" baseline="-25000">
                <a:sym typeface="Symbol" pitchFamily="18" charset="2"/>
              </a:rPr>
              <a:t>Y</a:t>
            </a:r>
            <a:r>
              <a:rPr lang="en-US" sz="1800">
                <a:sym typeface="Symbol" pitchFamily="18" charset="2"/>
              </a:rPr>
              <a:t>   =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19200"/>
            <a:ext cx="6172200" cy="6948488"/>
          </a:xfrm>
        </p:spPr>
        <p:txBody>
          <a:bodyPr/>
          <a:lstStyle/>
          <a:p>
            <a:endParaRPr lang="en-US" sz="1800"/>
          </a:p>
          <a:p>
            <a:pPr>
              <a:buFontTx/>
              <a:buNone/>
            </a:pPr>
            <a:r>
              <a:rPr lang="en-US" sz="1800"/>
              <a:t>	Contoh 25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600"/>
              <a:t>	Data X adalah sebagai berikut</a:t>
            </a:r>
          </a:p>
          <a:p>
            <a:pPr lvl="1"/>
            <a:endParaRPr lang="en-US" sz="1600"/>
          </a:p>
          <a:p>
            <a:pPr lvl="1">
              <a:buFontTx/>
              <a:buNone/>
            </a:pPr>
            <a:r>
              <a:rPr lang="en-US" sz="1600"/>
              <a:t>	   161   152   157   151   158   163   159   167   152   155</a:t>
            </a:r>
            <a:br>
              <a:rPr lang="en-US" sz="1600"/>
            </a:br>
            <a:r>
              <a:rPr lang="en-US" sz="1600"/>
              <a:t>   143   145   148   160   153   156   146   154   157   164</a:t>
            </a:r>
            <a:br>
              <a:rPr lang="en-US" sz="1600"/>
            </a:br>
            <a:r>
              <a:rPr lang="en-US" sz="1600"/>
              <a:t>   153   156   161   149   161   144   152   147   151   156</a:t>
            </a:r>
            <a:br>
              <a:rPr lang="en-US" sz="1600"/>
            </a:br>
            <a:r>
              <a:rPr lang="en-US" sz="1600"/>
              <a:t>   158   148   154   153   146   165   160   162   149   153</a:t>
            </a:r>
            <a:br>
              <a:rPr lang="en-US" sz="1600"/>
            </a:br>
            <a:r>
              <a:rPr lang="en-US" sz="1600"/>
              <a:t>   166   147   149   150   155   148   151   159   155   161</a:t>
            </a:r>
            <a:br>
              <a:rPr lang="en-US" sz="1600"/>
            </a:br>
            <a:r>
              <a:rPr lang="en-US" sz="1600"/>
              <a:t>   146   151   159   162   160   154   149   165   148   160</a:t>
            </a:r>
            <a:br>
              <a:rPr lang="en-US" sz="1600"/>
            </a:br>
            <a:r>
              <a:rPr lang="en-US" sz="1600"/>
              <a:t>   163   149   160   152   150   161   156   150   155   152</a:t>
            </a:r>
            <a:br>
              <a:rPr lang="en-US" sz="1600"/>
            </a:br>
            <a:r>
              <a:rPr lang="en-US" sz="1600"/>
              <a:t>   156   157   164   149   158   145   153   156   161   156</a:t>
            </a:r>
            <a:br>
              <a:rPr lang="en-US" sz="1600"/>
            </a:br>
            <a:r>
              <a:rPr lang="en-US" sz="1600"/>
              <a:t>   154   147   159   154   165   155   148   151   150   162</a:t>
            </a:r>
            <a:br>
              <a:rPr lang="en-US" sz="1600"/>
            </a:br>
            <a:r>
              <a:rPr lang="en-US" sz="1600"/>
              <a:t>   152   162   156   158   155   157   163   159   152   168</a:t>
            </a:r>
          </a:p>
          <a:p>
            <a:pPr lvl="1"/>
            <a:endParaRPr lang="en-US" sz="1600"/>
          </a:p>
          <a:p>
            <a:pPr lvl="1">
              <a:buFontTx/>
              <a:buNone/>
            </a:pPr>
            <a:r>
              <a:rPr lang="en-US" sz="1800"/>
              <a:t>	Dengan kalkulator elektronik, hitung</a:t>
            </a:r>
          </a:p>
          <a:p>
            <a:pPr lvl="1"/>
            <a:endParaRPr lang="en-US" sz="1800"/>
          </a:p>
          <a:p>
            <a:pPr lvl="2">
              <a:buFontTx/>
              <a:buNone/>
            </a:pPr>
            <a:r>
              <a:rPr lang="en-US" sz="1800">
                <a:sym typeface="Symbol" pitchFamily="18" charset="2"/>
              </a:rPr>
              <a:t>	          </a:t>
            </a:r>
            <a:r>
              <a:rPr lang="en-US" sz="1800" baseline="-25000">
                <a:sym typeface="Symbol" pitchFamily="18" charset="2"/>
              </a:rPr>
              <a:t>X</a:t>
            </a:r>
            <a:r>
              <a:rPr lang="en-US" sz="1800">
                <a:sym typeface="Symbol" pitchFamily="18" charset="2"/>
              </a:rPr>
              <a:t>   =</a:t>
            </a:r>
          </a:p>
          <a:p>
            <a:pPr lvl="2"/>
            <a:endParaRPr lang="en-US" sz="1800">
              <a:sym typeface="Symbol" pitchFamily="18" charset="2"/>
            </a:endParaRPr>
          </a:p>
          <a:p>
            <a:pPr lvl="3">
              <a:buFontTx/>
              <a:buNone/>
            </a:pPr>
            <a:r>
              <a:rPr lang="en-US" sz="1600">
                <a:sym typeface="Symbol" pitchFamily="18" charset="2"/>
              </a:rPr>
              <a:t>	   </a:t>
            </a:r>
            <a:r>
              <a:rPr lang="en-US" sz="1800">
                <a:sym typeface="Symbol" pitchFamily="18" charset="2"/>
              </a:rPr>
              <a:t></a:t>
            </a:r>
            <a:r>
              <a:rPr lang="en-US" sz="1800" baseline="-25000">
                <a:sym typeface="Symbol" pitchFamily="18" charset="2"/>
              </a:rPr>
              <a:t>X</a:t>
            </a:r>
            <a:r>
              <a:rPr lang="en-US" sz="1800">
                <a:sym typeface="Symbol" pitchFamily="18" charset="2"/>
              </a:rPr>
              <a:t>   =</a:t>
            </a:r>
          </a:p>
          <a:p>
            <a:pPr lvl="3"/>
            <a:endParaRPr lang="en-US" sz="1800">
              <a:sym typeface="Symbol" pitchFamily="18" charset="2"/>
            </a:endParaRPr>
          </a:p>
          <a:p>
            <a:pPr lvl="3">
              <a:buFontTx/>
              <a:buNone/>
            </a:pPr>
            <a:r>
              <a:rPr lang="en-US" sz="1800">
                <a:sym typeface="Symbol" pitchFamily="18" charset="2"/>
              </a:rPr>
              <a:t>	   </a:t>
            </a:r>
            <a:r>
              <a:rPr lang="en-US" sz="1800" baseline="30000">
                <a:sym typeface="Symbol" pitchFamily="18" charset="2"/>
              </a:rPr>
              <a:t>2</a:t>
            </a:r>
            <a:r>
              <a:rPr lang="en-US" sz="1800" baseline="-25000">
                <a:sym typeface="Symbol" pitchFamily="18" charset="2"/>
              </a:rPr>
              <a:t>X</a:t>
            </a:r>
            <a:r>
              <a:rPr lang="en-US" sz="1800">
                <a:sym typeface="Symbol" pitchFamily="18" charset="2"/>
              </a:rPr>
              <a:t>  =</a:t>
            </a:r>
            <a:endParaRPr lang="en-US" sz="160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19200"/>
            <a:ext cx="6172200" cy="69484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	</a:t>
            </a:r>
          </a:p>
          <a:p>
            <a:pPr>
              <a:buFontTx/>
              <a:buNone/>
            </a:pPr>
            <a:r>
              <a:rPr lang="en-US" sz="1800"/>
              <a:t>	Contoh 26</a:t>
            </a:r>
          </a:p>
          <a:p>
            <a:endParaRPr lang="en-US" sz="1800"/>
          </a:p>
          <a:p>
            <a:pPr>
              <a:buFontTx/>
              <a:buNone/>
            </a:pPr>
            <a:r>
              <a:rPr lang="en-US" sz="1800"/>
              <a:t>	    		Data  Y                       </a:t>
            </a:r>
            <a:r>
              <a:rPr lang="en-US" sz="1800">
                <a:sym typeface="Symbol" pitchFamily="18" charset="2"/>
              </a:rPr>
              <a:t></a:t>
            </a:r>
            <a:r>
              <a:rPr lang="en-US" sz="1800"/>
              <a:t>       </a:t>
            </a:r>
            <a:r>
              <a:rPr lang="en-US" sz="1800">
                <a:sym typeface="Symbol" pitchFamily="18" charset="2"/>
              </a:rPr>
              <a:t></a:t>
            </a:r>
            <a:r>
              <a:rPr lang="en-US" sz="1800" baseline="30000">
                <a:sym typeface="Symbol" pitchFamily="18" charset="2"/>
              </a:rPr>
              <a:t>2</a:t>
            </a:r>
            <a:r>
              <a:rPr lang="en-US" sz="1800" baseline="-25000">
                <a:sym typeface="Symbol" pitchFamily="18" charset="2"/>
              </a:rPr>
              <a:t>Y        </a:t>
            </a:r>
            <a:r>
              <a:rPr lang="en-US" sz="1800">
                <a:sym typeface="Symbol" pitchFamily="18" charset="2"/>
              </a:rPr>
              <a:t></a:t>
            </a:r>
            <a:r>
              <a:rPr lang="en-US" sz="1800" baseline="-25000">
                <a:sym typeface="Symbol" pitchFamily="18" charset="2"/>
              </a:rPr>
              <a:t>Y</a:t>
            </a:r>
            <a:endParaRPr lang="en-US" sz="1800"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sz="1800">
                <a:sym typeface="Symbol" pitchFamily="18" charset="2"/>
              </a:rPr>
              <a:t>	         1    1    1    1    1    1    1    1</a:t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       1    1    1    1    1    0    0    0</a:t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       1    1    1    1    1    0    1    0</a:t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       1    1    1    0    0    1    0    0</a:t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       1    1    1    1    1    0    0    1</a:t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       1    1    1    0    1    1    0    0</a:t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       1    1    0    1    0    0    0    0</a:t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       0    1    1    1    1    1    0    0</a:t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       1    0    1    1    0    1    0    0</a:t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       1    1    1    1    1    1    0    0</a:t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       0    0    0    0    0    0    0    0</a:t>
            </a: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>
            <a:off x="1143000" y="2209800"/>
            <a:ext cx="502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>
            <a:off x="1143000" y="2590800"/>
            <a:ext cx="502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278" name="Line 6"/>
          <p:cNvSpPr>
            <a:spLocks noChangeShapeType="1"/>
          </p:cNvSpPr>
          <p:nvPr/>
        </p:nvSpPr>
        <p:spPr bwMode="auto">
          <a:xfrm>
            <a:off x="1066800" y="5638800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2900" y="1371600"/>
            <a:ext cx="6515100" cy="67960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	C. Nilai Baku dan Transformasi Baku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800"/>
              <a:t>	1. Nilai Baku Linier</a:t>
            </a:r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r>
              <a:rPr lang="en-US" sz="1800"/>
              <a:t>		(a)  Hakikat nilai baku</a:t>
            </a:r>
          </a:p>
          <a:p>
            <a:pPr lvl="1"/>
            <a:endParaRPr lang="en-US" sz="1800"/>
          </a:p>
          <a:p>
            <a:pPr lvl="2"/>
            <a:r>
              <a:rPr lang="en-US" sz="1800"/>
              <a:t>Nilai baku adalah nilai simpangan yang dinyatakan dalam satuan simpangan baku</a:t>
            </a:r>
          </a:p>
          <a:p>
            <a:pPr lvl="2"/>
            <a:endParaRPr lang="en-US" sz="1800"/>
          </a:p>
          <a:p>
            <a:pPr lvl="2"/>
            <a:r>
              <a:rPr lang="en-US" sz="1800"/>
              <a:t>Nilai baku ini dikenal sebagai nilai baku linier karena ada nilai baku lain yang nonlinier</a:t>
            </a:r>
          </a:p>
          <a:p>
            <a:pPr lvl="2"/>
            <a:endParaRPr lang="en-US" sz="1800"/>
          </a:p>
          <a:p>
            <a:pPr lvl="2"/>
            <a:r>
              <a:rPr lang="en-US" sz="1800"/>
              <a:t>Nilai baku linier diberi notasi z</a:t>
            </a:r>
          </a:p>
          <a:p>
            <a:pPr lvl="2"/>
            <a:endParaRPr lang="en-US" sz="1800"/>
          </a:p>
          <a:p>
            <a:pPr lvl="2"/>
            <a:r>
              <a:rPr lang="en-US" sz="1800"/>
              <a:t>Rumus nilai  baku (linier)</a:t>
            </a:r>
          </a:p>
        </p:txBody>
      </p:sp>
      <p:graphicFrame>
        <p:nvGraphicFramePr>
          <p:cNvPr id="5530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530350" y="6553200"/>
          <a:ext cx="4330700" cy="623888"/>
        </p:xfrm>
        <a:graphic>
          <a:graphicData uri="http://schemas.openxmlformats.org/presentationml/2006/ole">
            <p:oleObj spid="_x0000_s55300" name="Equation" r:id="rId3" imgW="299700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95400"/>
            <a:ext cx="6172200" cy="68722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	(b) Sifat Nilai baku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800"/>
              <a:t>	Tanda nilai baku adalah relatif terhadap nilai rerata</a:t>
            </a:r>
          </a:p>
          <a:p>
            <a:endParaRPr lang="en-US" sz="1800"/>
          </a:p>
          <a:p>
            <a:pPr lvl="2"/>
            <a:r>
              <a:rPr lang="en-US" sz="1800"/>
              <a:t>Nilai baku adalah negatif jika data terletak di bawah rerata</a:t>
            </a:r>
          </a:p>
          <a:p>
            <a:pPr lvl="1"/>
            <a:endParaRPr lang="en-US" sz="1800"/>
          </a:p>
          <a:p>
            <a:pPr lvl="2"/>
            <a:r>
              <a:rPr lang="en-US" sz="1800"/>
              <a:t>Nilai baku adalah nol jika data terletak tepat pada rerata</a:t>
            </a:r>
          </a:p>
          <a:p>
            <a:pPr lvl="1"/>
            <a:endParaRPr lang="en-US" sz="1800"/>
          </a:p>
          <a:p>
            <a:pPr lvl="2"/>
            <a:r>
              <a:rPr lang="en-US" sz="1800"/>
              <a:t>Nilai baku adalah positif jika data terletak di atas rerata</a:t>
            </a:r>
          </a:p>
          <a:p>
            <a:pPr lvl="1"/>
            <a:endParaRPr lang="en-US" sz="1800"/>
          </a:p>
          <a:p>
            <a:pPr lvl="1">
              <a:buFontTx/>
              <a:buNone/>
            </a:pPr>
            <a:r>
              <a:rPr lang="en-US" sz="1800"/>
              <a:t>	Nilai dari nilai baku adalah relatif terhadap nilai simpangan baku</a:t>
            </a:r>
          </a:p>
          <a:p>
            <a:endParaRPr lang="en-US" sz="1800"/>
          </a:p>
          <a:p>
            <a:pPr lvl="2"/>
            <a:r>
              <a:rPr lang="en-US" sz="1800"/>
              <a:t>Nilai baku menjadi kecil jika simpangan baku adalah besar (sebaran data adalah besar)</a:t>
            </a:r>
          </a:p>
          <a:p>
            <a:pPr lvl="1"/>
            <a:endParaRPr lang="en-US" sz="1800"/>
          </a:p>
          <a:p>
            <a:pPr lvl="2"/>
            <a:r>
              <a:rPr lang="en-US" sz="1800"/>
              <a:t>Nilai baku menjadi besar jika simpangan baku adalah kecil (sebaran data adalah kecil)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6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143000"/>
            <a:ext cx="6172200" cy="70246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	Contoh 27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800"/>
              <a:t>	Rerata sama                  </a:t>
            </a:r>
            <a:r>
              <a:rPr lang="en-US" sz="1800">
                <a:sym typeface="Symbol" pitchFamily="18" charset="2"/>
              </a:rPr>
              <a:t></a:t>
            </a:r>
            <a:r>
              <a:rPr lang="en-US" sz="1800" baseline="-25000">
                <a:sym typeface="Symbol" pitchFamily="18" charset="2"/>
              </a:rPr>
              <a:t>X</a:t>
            </a:r>
            <a:r>
              <a:rPr lang="en-US" sz="1800">
                <a:sym typeface="Symbol" pitchFamily="18" charset="2"/>
              </a:rPr>
              <a:t>  =  </a:t>
            </a:r>
            <a:r>
              <a:rPr lang="en-US" sz="1800" baseline="-25000">
                <a:sym typeface="Symbol" pitchFamily="18" charset="2"/>
              </a:rPr>
              <a:t>Y</a:t>
            </a:r>
            <a:r>
              <a:rPr lang="en-US" sz="1800">
                <a:sym typeface="Symbol" pitchFamily="18" charset="2"/>
              </a:rPr>
              <a:t>   =  5</a:t>
            </a:r>
          </a:p>
          <a:p>
            <a:pPr lvl="1">
              <a:buFontTx/>
              <a:buNone/>
            </a:pPr>
            <a:r>
              <a:rPr lang="en-US" sz="1800">
                <a:sym typeface="Symbol" pitchFamily="18" charset="2"/>
              </a:rPr>
              <a:t>	Simpangan sama           x   =    y   =  2</a:t>
            </a:r>
          </a:p>
          <a:p>
            <a:pPr lvl="1">
              <a:buFontTx/>
              <a:buNone/>
            </a:pPr>
            <a:r>
              <a:rPr lang="en-US" sz="1800">
                <a:sym typeface="Symbol" pitchFamily="18" charset="2"/>
              </a:rPr>
              <a:t>	Simpangan baku beda   </a:t>
            </a:r>
            <a:r>
              <a:rPr lang="en-US" sz="1800" baseline="-25000">
                <a:sym typeface="Symbol" pitchFamily="18" charset="2"/>
              </a:rPr>
              <a:t>X</a:t>
            </a:r>
            <a:r>
              <a:rPr lang="en-US" sz="1800">
                <a:sym typeface="Symbol" pitchFamily="18" charset="2"/>
              </a:rPr>
              <a:t>  =  1       </a:t>
            </a:r>
            <a:r>
              <a:rPr lang="en-US" sz="1800" baseline="-25000">
                <a:sym typeface="Symbol" pitchFamily="18" charset="2"/>
              </a:rPr>
              <a:t>Y</a:t>
            </a:r>
            <a:r>
              <a:rPr lang="en-US" sz="1800">
                <a:sym typeface="Symbol" pitchFamily="18" charset="2"/>
              </a:rPr>
              <a:t>  =  5</a:t>
            </a:r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>
            <a:off x="1524000" y="37338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 flipV="1">
            <a:off x="3276600" y="3733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3124200" y="3352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  <p:sp>
        <p:nvSpPr>
          <p:cNvPr id="58375" name="Line 7"/>
          <p:cNvSpPr>
            <a:spLocks noChangeShapeType="1"/>
          </p:cNvSpPr>
          <p:nvPr/>
        </p:nvSpPr>
        <p:spPr bwMode="auto">
          <a:xfrm>
            <a:off x="3810000" y="3505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3810000" y="3733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7</a:t>
            </a: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>
            <a:off x="1600200" y="61722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>
            <a:off x="3276600" y="40386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>
            <a:off x="3810000" y="37338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 flipV="1">
            <a:off x="3276600" y="6172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>
            <a:off x="3810000" y="5791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2971800" y="5791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657600" y="6172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7</a:t>
            </a:r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>
            <a:off x="4038600" y="365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>
            <a:off x="2590800" y="36576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87" name="Line 19"/>
          <p:cNvSpPr>
            <a:spLocks noChangeShapeType="1"/>
          </p:cNvSpPr>
          <p:nvPr/>
        </p:nvSpPr>
        <p:spPr bwMode="auto">
          <a:xfrm>
            <a:off x="3886200" y="365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88" name="Line 20"/>
          <p:cNvSpPr>
            <a:spLocks noChangeShapeType="1"/>
          </p:cNvSpPr>
          <p:nvPr/>
        </p:nvSpPr>
        <p:spPr bwMode="auto">
          <a:xfrm>
            <a:off x="2667000" y="365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89" name="Line 21"/>
          <p:cNvSpPr>
            <a:spLocks noChangeShapeType="1"/>
          </p:cNvSpPr>
          <p:nvPr/>
        </p:nvSpPr>
        <p:spPr bwMode="auto">
          <a:xfrm>
            <a:off x="3733800" y="365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91" name="Line 23"/>
          <p:cNvSpPr>
            <a:spLocks noChangeShapeType="1"/>
          </p:cNvSpPr>
          <p:nvPr/>
        </p:nvSpPr>
        <p:spPr bwMode="auto">
          <a:xfrm>
            <a:off x="2743200" y="365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92" name="Line 24"/>
          <p:cNvSpPr>
            <a:spLocks noChangeShapeType="1"/>
          </p:cNvSpPr>
          <p:nvPr/>
        </p:nvSpPr>
        <p:spPr bwMode="auto">
          <a:xfrm>
            <a:off x="4800600" y="60960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93" name="Line 25"/>
          <p:cNvSpPr>
            <a:spLocks noChangeShapeType="1"/>
          </p:cNvSpPr>
          <p:nvPr/>
        </p:nvSpPr>
        <p:spPr bwMode="auto">
          <a:xfrm>
            <a:off x="17526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94" name="Line 26"/>
          <p:cNvSpPr>
            <a:spLocks noChangeShapeType="1"/>
          </p:cNvSpPr>
          <p:nvPr/>
        </p:nvSpPr>
        <p:spPr bwMode="auto">
          <a:xfrm>
            <a:off x="51816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95" name="Line 27"/>
          <p:cNvSpPr>
            <a:spLocks noChangeShapeType="1"/>
          </p:cNvSpPr>
          <p:nvPr/>
        </p:nvSpPr>
        <p:spPr bwMode="auto">
          <a:xfrm>
            <a:off x="16002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96" name="Line 28"/>
          <p:cNvSpPr>
            <a:spLocks noChangeShapeType="1"/>
          </p:cNvSpPr>
          <p:nvPr/>
        </p:nvSpPr>
        <p:spPr bwMode="auto">
          <a:xfrm>
            <a:off x="2819400" y="365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97" name="Line 29"/>
          <p:cNvSpPr>
            <a:spLocks noChangeShapeType="1"/>
          </p:cNvSpPr>
          <p:nvPr/>
        </p:nvSpPr>
        <p:spPr bwMode="auto">
          <a:xfrm>
            <a:off x="50292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98" name="Line 30"/>
          <p:cNvSpPr>
            <a:spLocks noChangeShapeType="1"/>
          </p:cNvSpPr>
          <p:nvPr/>
        </p:nvSpPr>
        <p:spPr bwMode="auto">
          <a:xfrm>
            <a:off x="3657600" y="365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99" name="Line 31"/>
          <p:cNvSpPr>
            <a:spLocks noChangeShapeType="1"/>
          </p:cNvSpPr>
          <p:nvPr/>
        </p:nvSpPr>
        <p:spPr bwMode="auto">
          <a:xfrm>
            <a:off x="19050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00" name="Line 32"/>
          <p:cNvSpPr>
            <a:spLocks noChangeShapeType="1"/>
          </p:cNvSpPr>
          <p:nvPr/>
        </p:nvSpPr>
        <p:spPr bwMode="auto">
          <a:xfrm>
            <a:off x="2895600" y="365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01" name="Line 33"/>
          <p:cNvSpPr>
            <a:spLocks noChangeShapeType="1"/>
          </p:cNvSpPr>
          <p:nvPr/>
        </p:nvSpPr>
        <p:spPr bwMode="auto">
          <a:xfrm>
            <a:off x="47244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02" name="Line 34"/>
          <p:cNvSpPr>
            <a:spLocks noChangeShapeType="1"/>
          </p:cNvSpPr>
          <p:nvPr/>
        </p:nvSpPr>
        <p:spPr bwMode="auto">
          <a:xfrm>
            <a:off x="2971800" y="37338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03" name="Line 35"/>
          <p:cNvSpPr>
            <a:spLocks noChangeShapeType="1"/>
          </p:cNvSpPr>
          <p:nvPr/>
        </p:nvSpPr>
        <p:spPr bwMode="auto">
          <a:xfrm>
            <a:off x="20574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04" name="Line 36"/>
          <p:cNvSpPr>
            <a:spLocks noChangeShapeType="1"/>
          </p:cNvSpPr>
          <p:nvPr/>
        </p:nvSpPr>
        <p:spPr bwMode="auto">
          <a:xfrm>
            <a:off x="3048000" y="3657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05" name="Line 37"/>
          <p:cNvSpPr>
            <a:spLocks noChangeShapeType="1"/>
          </p:cNvSpPr>
          <p:nvPr/>
        </p:nvSpPr>
        <p:spPr bwMode="auto">
          <a:xfrm>
            <a:off x="48768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06" name="Line 38"/>
          <p:cNvSpPr>
            <a:spLocks noChangeShapeType="1"/>
          </p:cNvSpPr>
          <p:nvPr/>
        </p:nvSpPr>
        <p:spPr bwMode="auto">
          <a:xfrm>
            <a:off x="3581400" y="36576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07" name="Line 39"/>
          <p:cNvSpPr>
            <a:spLocks noChangeShapeType="1"/>
          </p:cNvSpPr>
          <p:nvPr/>
        </p:nvSpPr>
        <p:spPr bwMode="auto">
          <a:xfrm>
            <a:off x="22098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09" name="Line 41"/>
          <p:cNvSpPr>
            <a:spLocks noChangeShapeType="1"/>
          </p:cNvSpPr>
          <p:nvPr/>
        </p:nvSpPr>
        <p:spPr bwMode="auto">
          <a:xfrm>
            <a:off x="3200400" y="3657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10" name="Line 42"/>
          <p:cNvSpPr>
            <a:spLocks noChangeShapeType="1"/>
          </p:cNvSpPr>
          <p:nvPr/>
        </p:nvSpPr>
        <p:spPr bwMode="auto">
          <a:xfrm>
            <a:off x="45720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11" name="Line 43"/>
          <p:cNvSpPr>
            <a:spLocks noChangeShapeType="1"/>
          </p:cNvSpPr>
          <p:nvPr/>
        </p:nvSpPr>
        <p:spPr bwMode="auto">
          <a:xfrm>
            <a:off x="3429000" y="365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12" name="Line 44"/>
          <p:cNvSpPr>
            <a:spLocks noChangeShapeType="1"/>
          </p:cNvSpPr>
          <p:nvPr/>
        </p:nvSpPr>
        <p:spPr bwMode="auto">
          <a:xfrm>
            <a:off x="23622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13" name="Line 45"/>
          <p:cNvSpPr>
            <a:spLocks noChangeShapeType="1"/>
          </p:cNvSpPr>
          <p:nvPr/>
        </p:nvSpPr>
        <p:spPr bwMode="auto">
          <a:xfrm>
            <a:off x="44196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14" name="Line 46"/>
          <p:cNvSpPr>
            <a:spLocks noChangeShapeType="1"/>
          </p:cNvSpPr>
          <p:nvPr/>
        </p:nvSpPr>
        <p:spPr bwMode="auto">
          <a:xfrm>
            <a:off x="3352800" y="37338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15" name="Line 47"/>
          <p:cNvSpPr>
            <a:spLocks noChangeShapeType="1"/>
          </p:cNvSpPr>
          <p:nvPr/>
        </p:nvSpPr>
        <p:spPr bwMode="auto">
          <a:xfrm>
            <a:off x="25146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17" name="Line 49"/>
          <p:cNvSpPr>
            <a:spLocks noChangeShapeType="1"/>
          </p:cNvSpPr>
          <p:nvPr/>
        </p:nvSpPr>
        <p:spPr bwMode="auto">
          <a:xfrm>
            <a:off x="42672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18" name="Line 50"/>
          <p:cNvSpPr>
            <a:spLocks noChangeShapeType="1"/>
          </p:cNvSpPr>
          <p:nvPr/>
        </p:nvSpPr>
        <p:spPr bwMode="auto">
          <a:xfrm>
            <a:off x="26670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19" name="Line 51"/>
          <p:cNvSpPr>
            <a:spLocks noChangeShapeType="1"/>
          </p:cNvSpPr>
          <p:nvPr/>
        </p:nvSpPr>
        <p:spPr bwMode="auto">
          <a:xfrm>
            <a:off x="41148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20" name="Line 52"/>
          <p:cNvSpPr>
            <a:spLocks noChangeShapeType="1"/>
          </p:cNvSpPr>
          <p:nvPr/>
        </p:nvSpPr>
        <p:spPr bwMode="auto">
          <a:xfrm>
            <a:off x="28194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21" name="Line 53"/>
          <p:cNvSpPr>
            <a:spLocks noChangeShapeType="1"/>
          </p:cNvSpPr>
          <p:nvPr/>
        </p:nvSpPr>
        <p:spPr bwMode="auto">
          <a:xfrm>
            <a:off x="29718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22" name="Line 54"/>
          <p:cNvSpPr>
            <a:spLocks noChangeShapeType="1"/>
          </p:cNvSpPr>
          <p:nvPr/>
        </p:nvSpPr>
        <p:spPr bwMode="auto">
          <a:xfrm>
            <a:off x="39624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23" name="Line 55"/>
          <p:cNvSpPr>
            <a:spLocks noChangeShapeType="1"/>
          </p:cNvSpPr>
          <p:nvPr/>
        </p:nvSpPr>
        <p:spPr bwMode="auto">
          <a:xfrm>
            <a:off x="3124200" y="609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24" name="Line 56"/>
          <p:cNvSpPr>
            <a:spLocks noChangeShapeType="1"/>
          </p:cNvSpPr>
          <p:nvPr/>
        </p:nvSpPr>
        <p:spPr bwMode="auto">
          <a:xfrm>
            <a:off x="36576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25" name="Line 57"/>
          <p:cNvSpPr>
            <a:spLocks noChangeShapeType="1"/>
          </p:cNvSpPr>
          <p:nvPr/>
        </p:nvSpPr>
        <p:spPr bwMode="auto">
          <a:xfrm>
            <a:off x="33528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26" name="Line 58"/>
          <p:cNvSpPr>
            <a:spLocks noChangeShapeType="1"/>
          </p:cNvSpPr>
          <p:nvPr/>
        </p:nvSpPr>
        <p:spPr bwMode="auto">
          <a:xfrm>
            <a:off x="35052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27" name="Text Box 59"/>
          <p:cNvSpPr txBox="1">
            <a:spLocks noChangeArrowheads="1"/>
          </p:cNvSpPr>
          <p:nvPr/>
        </p:nvSpPr>
        <p:spPr bwMode="auto">
          <a:xfrm>
            <a:off x="1828800" y="40386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ym typeface="Symbol" pitchFamily="18" charset="2"/>
              </a:rPr>
              <a:t></a:t>
            </a:r>
            <a:r>
              <a:rPr lang="en-US" baseline="-25000">
                <a:sym typeface="Symbol" pitchFamily="18" charset="2"/>
              </a:rPr>
              <a:t>X</a:t>
            </a:r>
            <a:r>
              <a:rPr lang="en-US">
                <a:sym typeface="Symbol" pitchFamily="18" charset="2"/>
              </a:rPr>
              <a:t> = 1</a:t>
            </a:r>
          </a:p>
        </p:txBody>
      </p:sp>
      <p:sp>
        <p:nvSpPr>
          <p:cNvPr id="58428" name="Text Box 60"/>
          <p:cNvSpPr txBox="1">
            <a:spLocks noChangeArrowheads="1"/>
          </p:cNvSpPr>
          <p:nvPr/>
        </p:nvSpPr>
        <p:spPr bwMode="auto">
          <a:xfrm>
            <a:off x="4114800" y="40386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z</a:t>
            </a:r>
            <a:r>
              <a:rPr lang="en-US" baseline="-25000"/>
              <a:t>X</a:t>
            </a:r>
            <a:r>
              <a:rPr lang="en-US"/>
              <a:t> = (7 </a:t>
            </a:r>
            <a:r>
              <a:rPr lang="en-US">
                <a:cs typeface="Arial" charset="0"/>
              </a:rPr>
              <a:t>– 5)/2 = 2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1752600" y="65532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ym typeface="Symbol" pitchFamily="18" charset="2"/>
              </a:rPr>
              <a:t></a:t>
            </a:r>
            <a:r>
              <a:rPr lang="en-US" baseline="-25000">
                <a:sym typeface="Symbol" pitchFamily="18" charset="2"/>
              </a:rPr>
              <a:t>Y </a:t>
            </a:r>
            <a:r>
              <a:rPr lang="en-US">
                <a:sym typeface="Symbol" pitchFamily="18" charset="2"/>
              </a:rPr>
              <a:t>= 5</a:t>
            </a:r>
          </a:p>
        </p:txBody>
      </p:sp>
      <p:sp>
        <p:nvSpPr>
          <p:cNvPr id="58430" name="Text Box 62"/>
          <p:cNvSpPr txBox="1">
            <a:spLocks noChangeArrowheads="1"/>
          </p:cNvSpPr>
          <p:nvPr/>
        </p:nvSpPr>
        <p:spPr bwMode="auto">
          <a:xfrm>
            <a:off x="4114800" y="6553200"/>
            <a:ext cx="2209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z</a:t>
            </a:r>
            <a:r>
              <a:rPr lang="en-US" baseline="-25000"/>
              <a:t>Y</a:t>
            </a:r>
            <a:r>
              <a:rPr lang="en-US"/>
              <a:t> = (7 </a:t>
            </a:r>
            <a:r>
              <a:rPr lang="en-US">
                <a:cs typeface="Arial" charset="0"/>
              </a:rPr>
              <a:t>– 5)/5 = 0,4</a:t>
            </a:r>
          </a:p>
        </p:txBody>
      </p:sp>
      <p:sp>
        <p:nvSpPr>
          <p:cNvPr id="58431" name="Text Box 63"/>
          <p:cNvSpPr txBox="1">
            <a:spLocks noChangeArrowheads="1"/>
          </p:cNvSpPr>
          <p:nvPr/>
        </p:nvSpPr>
        <p:spPr bwMode="auto">
          <a:xfrm>
            <a:off x="5181600" y="3581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58432" name="Text Box 64"/>
          <p:cNvSpPr txBox="1">
            <a:spLocks noChangeArrowheads="1"/>
          </p:cNvSpPr>
          <p:nvPr/>
        </p:nvSpPr>
        <p:spPr bwMode="auto">
          <a:xfrm>
            <a:off x="5334000" y="59436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95400"/>
            <a:ext cx="6172200" cy="68722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	Contoh 28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600"/>
              <a:t>	Data X    Frek f       Nilai baku z</a:t>
            </a:r>
            <a:r>
              <a:rPr lang="en-US" sz="1600" baseline="-25000"/>
              <a:t>X</a:t>
            </a:r>
            <a:endParaRPr lang="en-US" sz="1600"/>
          </a:p>
          <a:p>
            <a:pPr lvl="1">
              <a:buFontTx/>
              <a:buNone/>
            </a:pPr>
            <a:r>
              <a:rPr lang="en-US" sz="1600"/>
              <a:t>	    7            2</a:t>
            </a:r>
          </a:p>
          <a:p>
            <a:pPr lvl="1">
              <a:buFontTx/>
              <a:buNone/>
            </a:pPr>
            <a:r>
              <a:rPr lang="en-US" sz="1600"/>
              <a:t>	    6            1                                     </a:t>
            </a:r>
            <a:r>
              <a:rPr lang="en-US" sz="1600">
                <a:sym typeface="Symbol" pitchFamily="18" charset="2"/>
              </a:rPr>
              <a:t></a:t>
            </a:r>
            <a:r>
              <a:rPr lang="en-US" sz="1600" baseline="-25000">
                <a:sym typeface="Symbol" pitchFamily="18" charset="2"/>
              </a:rPr>
              <a:t>X</a:t>
            </a:r>
            <a:r>
              <a:rPr lang="en-US" sz="1600">
                <a:sym typeface="Symbol" pitchFamily="18" charset="2"/>
              </a:rPr>
              <a:t> =</a:t>
            </a:r>
          </a:p>
          <a:p>
            <a:pPr lvl="1">
              <a:buFontTx/>
              <a:buNone/>
            </a:pPr>
            <a:r>
              <a:rPr lang="en-US" sz="1600"/>
              <a:t>	    5            1</a:t>
            </a:r>
          </a:p>
          <a:p>
            <a:pPr lvl="1">
              <a:buFontTx/>
              <a:buNone/>
            </a:pPr>
            <a:r>
              <a:rPr lang="en-US" sz="1600"/>
              <a:t>	    4            3                                      </a:t>
            </a:r>
            <a:r>
              <a:rPr lang="en-US" sz="1600">
                <a:sym typeface="Symbol" pitchFamily="18" charset="2"/>
              </a:rPr>
              <a:t></a:t>
            </a:r>
            <a:r>
              <a:rPr lang="en-US" sz="1600" baseline="-25000">
                <a:sym typeface="Symbol" pitchFamily="18" charset="2"/>
              </a:rPr>
              <a:t>X</a:t>
            </a:r>
            <a:r>
              <a:rPr lang="en-US" sz="1600">
                <a:sym typeface="Symbol" pitchFamily="18" charset="2"/>
              </a:rPr>
              <a:t> =</a:t>
            </a:r>
          </a:p>
          <a:p>
            <a:pPr lvl="1">
              <a:buFontTx/>
              <a:buNone/>
            </a:pPr>
            <a:r>
              <a:rPr lang="en-US" sz="1600"/>
              <a:t>	    3            1</a:t>
            </a:r>
          </a:p>
          <a:p>
            <a:pPr lvl="1"/>
            <a:endParaRPr lang="en-US" sz="1600">
              <a:sym typeface="Symbol" pitchFamily="18" charset="2"/>
            </a:endParaRPr>
          </a:p>
          <a:p>
            <a:pPr lvl="1"/>
            <a:endParaRPr lang="en-US" sz="1600"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sz="1800">
                <a:sym typeface="Symbol" pitchFamily="18" charset="2"/>
              </a:rPr>
              <a:t>	Contoh 29</a:t>
            </a:r>
          </a:p>
          <a:p>
            <a:endParaRPr lang="en-US" sz="1800">
              <a:sym typeface="Symbol" pitchFamily="18" charset="2"/>
            </a:endParaRP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Data Y     Frek f     Nilai baku z</a:t>
            </a:r>
            <a:r>
              <a:rPr lang="en-US" sz="1600" baseline="-25000">
                <a:sym typeface="Symbol" pitchFamily="18" charset="2"/>
              </a:rPr>
              <a:t>Y</a:t>
            </a:r>
            <a:endParaRPr lang="en-US" sz="1600">
              <a:sym typeface="Symbol" pitchFamily="18" charset="2"/>
            </a:endParaRP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   10             1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     9             2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     6             1                                     </a:t>
            </a:r>
            <a:r>
              <a:rPr lang="en-US" sz="1600" baseline="-25000">
                <a:sym typeface="Symbol" pitchFamily="18" charset="2"/>
              </a:rPr>
              <a:t>Y</a:t>
            </a:r>
            <a:r>
              <a:rPr lang="en-US" sz="1600">
                <a:sym typeface="Symbol" pitchFamily="18" charset="2"/>
              </a:rPr>
              <a:t>  =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     5             1          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     4             1                                      </a:t>
            </a:r>
            <a:r>
              <a:rPr lang="en-US" sz="1600" baseline="-25000">
                <a:sym typeface="Symbol" pitchFamily="18" charset="2"/>
              </a:rPr>
              <a:t>Y</a:t>
            </a:r>
            <a:r>
              <a:rPr lang="en-US" sz="1600">
                <a:sym typeface="Symbol" pitchFamily="18" charset="2"/>
              </a:rPr>
              <a:t> =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     3             1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     2             1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     1             2</a:t>
            </a: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>
            <a:off x="1066800" y="19812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>
            <a:off x="1066800" y="22860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398" name="Line 6"/>
          <p:cNvSpPr>
            <a:spLocks noChangeShapeType="1"/>
          </p:cNvSpPr>
          <p:nvPr/>
        </p:nvSpPr>
        <p:spPr bwMode="auto">
          <a:xfrm>
            <a:off x="1066800" y="37338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399" name="Line 7"/>
          <p:cNvSpPr>
            <a:spLocks noChangeShapeType="1"/>
          </p:cNvSpPr>
          <p:nvPr/>
        </p:nvSpPr>
        <p:spPr bwMode="auto">
          <a:xfrm>
            <a:off x="1066800" y="49530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00" name="Line 8"/>
          <p:cNvSpPr>
            <a:spLocks noChangeShapeType="1"/>
          </p:cNvSpPr>
          <p:nvPr/>
        </p:nvSpPr>
        <p:spPr bwMode="auto">
          <a:xfrm>
            <a:off x="1066800" y="53340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>
            <a:off x="1066800" y="7620000"/>
            <a:ext cx="274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 </a:t>
            </a:r>
          </a:p>
        </p:txBody>
      </p:sp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342900" y="1295400"/>
            <a:ext cx="6172200" cy="687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/>
              <a:t>	Contoh 30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/>
          </a:p>
          <a:p>
            <a:pPr marL="742950" lvl="1" indent="-285750">
              <a:spcBef>
                <a:spcPct val="20000"/>
              </a:spcBef>
            </a:pPr>
            <a:r>
              <a:rPr lang="en-US" sz="1600"/>
              <a:t>	Data X    Frek f       Nilai baku z</a:t>
            </a:r>
            <a:r>
              <a:rPr lang="en-US" sz="1600" baseline="-25000"/>
              <a:t>X</a:t>
            </a:r>
            <a:endParaRPr lang="en-US" sz="1600"/>
          </a:p>
          <a:p>
            <a:pPr marL="742950" lvl="1" indent="-285750">
              <a:spcBef>
                <a:spcPct val="20000"/>
              </a:spcBef>
            </a:pPr>
            <a:r>
              <a:rPr lang="en-US" sz="1600"/>
              <a:t>	    4            3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600"/>
              <a:t>	    5            5                                     </a:t>
            </a:r>
            <a:r>
              <a:rPr lang="en-US" sz="1600">
                <a:sym typeface="Symbol" pitchFamily="18" charset="2"/>
              </a:rPr>
              <a:t></a:t>
            </a:r>
            <a:r>
              <a:rPr lang="en-US" sz="1600" baseline="-25000">
                <a:sym typeface="Symbol" pitchFamily="18" charset="2"/>
              </a:rPr>
              <a:t>X</a:t>
            </a:r>
            <a:r>
              <a:rPr lang="en-US" sz="1600">
                <a:sym typeface="Symbol" pitchFamily="18" charset="2"/>
              </a:rPr>
              <a:t> =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600"/>
              <a:t>	    6          10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600"/>
              <a:t>	    6          15                                      </a:t>
            </a:r>
            <a:r>
              <a:rPr lang="en-US" sz="1600">
                <a:sym typeface="Symbol" pitchFamily="18" charset="2"/>
              </a:rPr>
              <a:t></a:t>
            </a:r>
            <a:r>
              <a:rPr lang="en-US" sz="1600" baseline="-25000">
                <a:sym typeface="Symbol" pitchFamily="18" charset="2"/>
              </a:rPr>
              <a:t>X</a:t>
            </a:r>
            <a:r>
              <a:rPr lang="en-US" sz="1600">
                <a:sym typeface="Symbol" pitchFamily="18" charset="2"/>
              </a:rPr>
              <a:t> =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600"/>
              <a:t>	    8           11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600">
                <a:sym typeface="Symbol" pitchFamily="18" charset="2"/>
              </a:rPr>
              <a:t>	    9             6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1600">
              <a:sym typeface="Symbol" pitchFamily="18" charset="2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ym typeface="Symbol" pitchFamily="18" charset="2"/>
              </a:rPr>
              <a:t>	Contoh 31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>
              <a:sym typeface="Symbol" pitchFamily="18" charset="2"/>
            </a:endParaRPr>
          </a:p>
          <a:p>
            <a:pPr marL="742950" lvl="1" indent="-285750">
              <a:spcBef>
                <a:spcPct val="20000"/>
              </a:spcBef>
            </a:pPr>
            <a:r>
              <a:rPr lang="en-US" sz="1600">
                <a:sym typeface="Symbol" pitchFamily="18" charset="2"/>
              </a:rPr>
              <a:t>	Data Y     Frek f     Nilai baku z</a:t>
            </a:r>
            <a:r>
              <a:rPr lang="en-US" sz="1600" baseline="-25000">
                <a:sym typeface="Symbol" pitchFamily="18" charset="2"/>
              </a:rPr>
              <a:t>Y</a:t>
            </a:r>
            <a:endParaRPr lang="en-US" sz="1600">
              <a:sym typeface="Symbol" pitchFamily="18" charset="2"/>
            </a:endParaRPr>
          </a:p>
          <a:p>
            <a:pPr marL="742950" lvl="1" indent="-285750">
              <a:spcBef>
                <a:spcPct val="20000"/>
              </a:spcBef>
            </a:pPr>
            <a:r>
              <a:rPr lang="en-US" sz="1600">
                <a:sym typeface="Symbol" pitchFamily="18" charset="2"/>
              </a:rPr>
              <a:t>	     1             1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600">
                <a:sym typeface="Symbol" pitchFamily="18" charset="2"/>
              </a:rPr>
              <a:t>	     3             5                                     </a:t>
            </a:r>
            <a:r>
              <a:rPr lang="en-US" sz="1600" baseline="-25000">
                <a:sym typeface="Symbol" pitchFamily="18" charset="2"/>
              </a:rPr>
              <a:t>Y</a:t>
            </a:r>
            <a:r>
              <a:rPr lang="en-US" sz="1600">
                <a:sym typeface="Symbol" pitchFamily="18" charset="2"/>
              </a:rPr>
              <a:t>  =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600">
                <a:sym typeface="Symbol" pitchFamily="18" charset="2"/>
              </a:rPr>
              <a:t>	     4             9          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600">
                <a:sym typeface="Symbol" pitchFamily="18" charset="2"/>
              </a:rPr>
              <a:t>	     5           15                                      </a:t>
            </a:r>
            <a:r>
              <a:rPr lang="en-US" sz="1600" baseline="-25000">
                <a:sym typeface="Symbol" pitchFamily="18" charset="2"/>
              </a:rPr>
              <a:t>Y</a:t>
            </a:r>
            <a:r>
              <a:rPr lang="en-US" sz="1600">
                <a:sym typeface="Symbol" pitchFamily="18" charset="2"/>
              </a:rPr>
              <a:t> =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600">
                <a:sym typeface="Symbol" pitchFamily="18" charset="2"/>
              </a:rPr>
              <a:t>	     6           23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600">
                <a:sym typeface="Symbol" pitchFamily="18" charset="2"/>
              </a:rPr>
              <a:t>	     7           15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600">
                <a:sym typeface="Symbol" pitchFamily="18" charset="2"/>
              </a:rPr>
              <a:t>	     8           17</a:t>
            </a:r>
            <a:br>
              <a:rPr lang="en-US" sz="1600">
                <a:sym typeface="Symbol" pitchFamily="18" charset="2"/>
              </a:rPr>
            </a:br>
            <a:r>
              <a:rPr lang="en-US" sz="1600">
                <a:sym typeface="Symbol" pitchFamily="18" charset="2"/>
              </a:rPr>
              <a:t>     9             9</a:t>
            </a:r>
            <a:br>
              <a:rPr lang="en-US" sz="1600">
                <a:sym typeface="Symbol" pitchFamily="18" charset="2"/>
              </a:rPr>
            </a:br>
            <a:r>
              <a:rPr lang="en-US" sz="1600">
                <a:sym typeface="Symbol" pitchFamily="18" charset="2"/>
              </a:rPr>
              <a:t>   10             6</a:t>
            </a:r>
          </a:p>
        </p:txBody>
      </p:sp>
      <p:sp>
        <p:nvSpPr>
          <p:cNvPr id="60422" name="Line 6"/>
          <p:cNvSpPr>
            <a:spLocks noChangeShapeType="1"/>
          </p:cNvSpPr>
          <p:nvPr/>
        </p:nvSpPr>
        <p:spPr bwMode="auto">
          <a:xfrm>
            <a:off x="1066800" y="19812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23" name="Line 7"/>
          <p:cNvSpPr>
            <a:spLocks noChangeShapeType="1"/>
          </p:cNvSpPr>
          <p:nvPr/>
        </p:nvSpPr>
        <p:spPr bwMode="auto">
          <a:xfrm>
            <a:off x="1066800" y="22860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24" name="Line 8"/>
          <p:cNvSpPr>
            <a:spLocks noChangeShapeType="1"/>
          </p:cNvSpPr>
          <p:nvPr/>
        </p:nvSpPr>
        <p:spPr bwMode="auto">
          <a:xfrm>
            <a:off x="1066800" y="40386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>
            <a:off x="1066800" y="49530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>
            <a:off x="1066800" y="53340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>
            <a:off x="1066800" y="7848600"/>
            <a:ext cx="274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19200"/>
            <a:ext cx="6172200" cy="69484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	2. Transformasi Baku Linier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800"/>
              <a:t>	(a) Hakikat</a:t>
            </a:r>
          </a:p>
          <a:p>
            <a:pPr lvl="1"/>
            <a:endParaRPr lang="en-US" sz="1800"/>
          </a:p>
          <a:p>
            <a:pPr lvl="2"/>
            <a:r>
              <a:rPr lang="en-US" sz="1800"/>
              <a:t>Tranformasi baku linier terjadi di antara nilai pada dua sistem (misalnya, X dan Y)</a:t>
            </a:r>
          </a:p>
          <a:p>
            <a:pPr lvl="1"/>
            <a:endParaRPr lang="en-US" sz="1800"/>
          </a:p>
          <a:p>
            <a:pPr lvl="2"/>
            <a:r>
              <a:rPr lang="en-US" sz="1800"/>
              <a:t>Tranformasi baku ini dikatakan linier karena masih ada transformasi baku lainnya yang nonlinier</a:t>
            </a:r>
          </a:p>
          <a:p>
            <a:pPr lvl="1"/>
            <a:endParaRPr lang="en-US" sz="1800"/>
          </a:p>
          <a:p>
            <a:pPr lvl="2"/>
            <a:r>
              <a:rPr lang="en-US" sz="1800"/>
              <a:t>Tranformasi baku linier ini dikatakan linier karena apabila nilai diletakkan di sumbu X dan nilai transformasi diletakkan di sumbu Y, maka mereka membentuk garis lurus</a:t>
            </a:r>
          </a:p>
        </p:txBody>
      </p:sp>
      <p:sp>
        <p:nvSpPr>
          <p:cNvPr id="61444" name="Line 4"/>
          <p:cNvSpPr>
            <a:spLocks noChangeShapeType="1"/>
          </p:cNvSpPr>
          <p:nvPr/>
        </p:nvSpPr>
        <p:spPr bwMode="auto">
          <a:xfrm>
            <a:off x="2057400" y="62484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45" name="Line 5"/>
          <p:cNvSpPr>
            <a:spLocks noChangeShapeType="1"/>
          </p:cNvSpPr>
          <p:nvPr/>
        </p:nvSpPr>
        <p:spPr bwMode="auto">
          <a:xfrm>
            <a:off x="1828800" y="81534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5257800" y="79248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61447" name="Text Box 7"/>
          <p:cNvSpPr txBox="1">
            <a:spLocks noChangeArrowheads="1"/>
          </p:cNvSpPr>
          <p:nvPr/>
        </p:nvSpPr>
        <p:spPr bwMode="auto">
          <a:xfrm>
            <a:off x="2209800" y="6019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61448" name="Line 8"/>
          <p:cNvSpPr>
            <a:spLocks noChangeShapeType="1"/>
          </p:cNvSpPr>
          <p:nvPr/>
        </p:nvSpPr>
        <p:spPr bwMode="auto">
          <a:xfrm flipV="1">
            <a:off x="1752600" y="6629400"/>
            <a:ext cx="3276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V="1">
            <a:off x="2667000" y="7467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2057400" y="7391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>
            <a:off x="4419600" y="69342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2057400" y="67818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>
            <a:off x="3505200" y="71628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2057400" y="70866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19200"/>
            <a:ext cx="6172200" cy="6948488"/>
          </a:xfrm>
        </p:spPr>
        <p:txBody>
          <a:bodyPr/>
          <a:lstStyle/>
          <a:p>
            <a:endParaRPr lang="en-US" sz="1800"/>
          </a:p>
          <a:p>
            <a:pPr>
              <a:buFontTx/>
              <a:buNone/>
            </a:pPr>
            <a:r>
              <a:rPr lang="en-US" sz="1800"/>
              <a:t>	Cara lain menghitung rerata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800"/>
              <a:t>	  X      Y</a:t>
            </a:r>
          </a:p>
          <a:p>
            <a:pPr lvl="1">
              <a:buFontTx/>
              <a:buNone/>
            </a:pPr>
            <a:r>
              <a:rPr lang="en-US" sz="1800"/>
              <a:t>	  7     10</a:t>
            </a:r>
          </a:p>
          <a:p>
            <a:pPr lvl="1">
              <a:buFontTx/>
              <a:buNone/>
            </a:pPr>
            <a:r>
              <a:rPr lang="en-US" sz="1800"/>
              <a:t>	  7       9</a:t>
            </a:r>
          </a:p>
          <a:p>
            <a:pPr lvl="1">
              <a:buFontTx/>
              <a:buNone/>
            </a:pPr>
            <a:r>
              <a:rPr lang="en-US" sz="1800"/>
              <a:t>	  6       9                 </a:t>
            </a:r>
            <a:r>
              <a:rPr lang="en-US" sz="1800">
                <a:sym typeface="Symbol" pitchFamily="18" charset="2"/>
              </a:rPr>
              <a:t></a:t>
            </a:r>
            <a:r>
              <a:rPr lang="en-US" sz="1800" baseline="-25000">
                <a:sym typeface="Symbol" pitchFamily="18" charset="2"/>
              </a:rPr>
              <a:t>X</a:t>
            </a:r>
            <a:r>
              <a:rPr lang="en-US" sz="1800">
                <a:sym typeface="Symbol" pitchFamily="18" charset="2"/>
              </a:rPr>
              <a:t> = 40 / 8 = 5</a:t>
            </a:r>
          </a:p>
          <a:p>
            <a:pPr lvl="1">
              <a:buFontTx/>
              <a:buNone/>
            </a:pPr>
            <a:r>
              <a:rPr lang="en-US" sz="1800"/>
              <a:t>	  5       6</a:t>
            </a:r>
          </a:p>
          <a:p>
            <a:pPr lvl="1">
              <a:buFontTx/>
              <a:buNone/>
            </a:pPr>
            <a:r>
              <a:rPr lang="en-US" sz="1800"/>
              <a:t>	  4       5</a:t>
            </a:r>
          </a:p>
          <a:p>
            <a:pPr lvl="1">
              <a:buFontTx/>
              <a:buNone/>
            </a:pPr>
            <a:r>
              <a:rPr lang="en-US" sz="1800"/>
              <a:t>	  4       4</a:t>
            </a:r>
          </a:p>
          <a:p>
            <a:pPr lvl="1">
              <a:buFontTx/>
              <a:buNone/>
            </a:pPr>
            <a:r>
              <a:rPr lang="en-US" sz="1800"/>
              <a:t>	  4       3                 </a:t>
            </a:r>
            <a:r>
              <a:rPr lang="en-US" sz="1800">
                <a:sym typeface="Symbol" pitchFamily="18" charset="2"/>
              </a:rPr>
              <a:t></a:t>
            </a:r>
            <a:r>
              <a:rPr lang="en-US" sz="1800" baseline="-25000">
                <a:sym typeface="Symbol" pitchFamily="18" charset="2"/>
              </a:rPr>
              <a:t>Y</a:t>
            </a:r>
            <a:r>
              <a:rPr lang="en-US" sz="1800">
                <a:sym typeface="Symbol" pitchFamily="18" charset="2"/>
              </a:rPr>
              <a:t> = 50 / 10 = 5</a:t>
            </a:r>
          </a:p>
          <a:p>
            <a:pPr lvl="1">
              <a:buFontTx/>
              <a:buNone/>
            </a:pPr>
            <a:r>
              <a:rPr lang="en-US" sz="1800"/>
              <a:t>	  3       2</a:t>
            </a:r>
          </a:p>
          <a:p>
            <a:pPr lvl="1">
              <a:buFontTx/>
              <a:buNone/>
            </a:pPr>
            <a:r>
              <a:rPr lang="en-US" sz="1800"/>
              <a:t>	           1</a:t>
            </a:r>
          </a:p>
          <a:p>
            <a:pPr lvl="1">
              <a:buFontTx/>
              <a:buNone/>
            </a:pPr>
            <a:r>
              <a:rPr lang="en-US" sz="1800"/>
              <a:t>	           1</a:t>
            </a:r>
          </a:p>
          <a:p>
            <a:pPr lvl="1">
              <a:buFontTx/>
              <a:buNone/>
            </a:pPr>
            <a:r>
              <a:rPr lang="en-US" sz="1800"/>
              <a:t>    40     50</a:t>
            </a:r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r>
              <a:rPr lang="en-US" sz="1800"/>
              <a:t>	Cara ini lebih praktis daripada cara pertama sehingga digunakan secara umum</a:t>
            </a:r>
          </a:p>
          <a:p>
            <a:pPr lvl="1"/>
            <a:endParaRPr lang="en-US" sz="1800"/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1066800" y="2209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1066800" y="2514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990600" y="58674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2900" y="1295400"/>
            <a:ext cx="5829300" cy="68722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	(b) Rumus Transformasi Baku Linier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800"/>
              <a:t>	Nilai baku setelah tranformasi disamakan dengan nilai baku sebelum transformasi (maka itu dinamakan transformasi baku)</a:t>
            </a:r>
          </a:p>
          <a:p>
            <a:pPr lvl="1"/>
            <a:endParaRPr lang="en-US" sz="1800"/>
          </a:p>
          <a:p>
            <a:pPr lvl="1">
              <a:buFontTx/>
              <a:buNone/>
            </a:pPr>
            <a:r>
              <a:rPr lang="en-US" sz="1800"/>
              <a:t>	Dengan demikian maka </a:t>
            </a:r>
          </a:p>
          <a:p>
            <a:pPr lvl="1"/>
            <a:endParaRPr lang="en-US" sz="1800"/>
          </a:p>
          <a:p>
            <a:pPr lvl="2">
              <a:buFontTx/>
              <a:buNone/>
            </a:pPr>
            <a:r>
              <a:rPr lang="en-US" sz="1800"/>
              <a:t> 	</a:t>
            </a:r>
            <a:endParaRPr lang="en-US" sz="1800" baseline="-25000"/>
          </a:p>
          <a:p>
            <a:pPr lvl="2"/>
            <a:endParaRPr lang="en-US" sz="1800" baseline="-25000"/>
          </a:p>
          <a:p>
            <a:pPr lvl="2"/>
            <a:endParaRPr lang="en-US" sz="1800"/>
          </a:p>
        </p:txBody>
      </p:sp>
      <p:graphicFrame>
        <p:nvGraphicFramePr>
          <p:cNvPr id="62468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830388" y="3962400"/>
          <a:ext cx="2047875" cy="3302000"/>
        </p:xfrm>
        <a:graphic>
          <a:graphicData uri="http://schemas.openxmlformats.org/presentationml/2006/ole">
            <p:oleObj spid="_x0000_s62468" name="Equation" r:id="rId3" imgW="1409400" imgH="2273040" progId="Equation.3">
              <p:embed/>
            </p:oleObj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95400"/>
            <a:ext cx="6172200" cy="68722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	Contoh 32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600"/>
              <a:t>	    Data X   </a:t>
            </a:r>
            <a:r>
              <a:rPr lang="en-US" sz="1600">
                <a:sym typeface="Symbol" pitchFamily="18" charset="2"/>
              </a:rPr>
              <a:t></a:t>
            </a:r>
            <a:r>
              <a:rPr lang="en-US" sz="1600" baseline="-25000">
                <a:sym typeface="Symbol" pitchFamily="18" charset="2"/>
              </a:rPr>
              <a:t>X</a:t>
            </a:r>
            <a:r>
              <a:rPr lang="en-US" sz="1600">
                <a:sym typeface="Symbol" pitchFamily="18" charset="2"/>
              </a:rPr>
              <a:t>      </a:t>
            </a:r>
            <a:r>
              <a:rPr lang="en-US" sz="1600" baseline="-25000">
                <a:sym typeface="Symbol" pitchFamily="18" charset="2"/>
              </a:rPr>
              <a:t>X</a:t>
            </a:r>
            <a:r>
              <a:rPr lang="en-US" sz="1600">
                <a:sym typeface="Symbol" pitchFamily="18" charset="2"/>
              </a:rPr>
              <a:t>         Data Y     </a:t>
            </a:r>
            <a:r>
              <a:rPr lang="en-US" sz="1600" baseline="-25000">
                <a:sym typeface="Symbol" pitchFamily="18" charset="2"/>
              </a:rPr>
              <a:t>Y</a:t>
            </a:r>
            <a:r>
              <a:rPr lang="en-US" sz="1600">
                <a:sym typeface="Symbol" pitchFamily="18" charset="2"/>
              </a:rPr>
              <a:t>       </a:t>
            </a:r>
            <a:r>
              <a:rPr lang="en-US" sz="1600" baseline="-25000">
                <a:sym typeface="Symbol" pitchFamily="18" charset="2"/>
              </a:rPr>
              <a:t>Y</a:t>
            </a:r>
          </a:p>
          <a:p>
            <a:pPr lvl="1">
              <a:buFontTx/>
              <a:buNone/>
            </a:pPr>
            <a:r>
              <a:rPr lang="en-US" sz="1600" baseline="-25000">
                <a:sym typeface="Symbol" pitchFamily="18" charset="2"/>
              </a:rPr>
              <a:t>	         </a:t>
            </a:r>
            <a:r>
              <a:rPr lang="en-US" sz="1600">
                <a:sym typeface="Symbol" pitchFamily="18" charset="2"/>
              </a:rPr>
              <a:t>10        20       5           ____       50       10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        4        12       1           ____       20        2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      17        25       4           ____         8        2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      30        50       5            45          ___      6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      60        40       8            20          ___      4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      25        15       3            65          ___      6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      ___      50        5           70          88        9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      ___        5        1           26          20        2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      ___      75      10           10            8        1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      40        30        5           60          50       ___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      70        62        8           40          35       ___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      25        40        3           40          70       ___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      50       ___       2           60          50        4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      35       ___       4           27          30        6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	      65       ___     10           40          25        5 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           20        10      ___         80          60      10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           55        40      ___         90          70        4</a:t>
            </a:r>
          </a:p>
          <a:p>
            <a:pPr lvl="1">
              <a:buFontTx/>
              <a:buNone/>
            </a:pPr>
            <a:r>
              <a:rPr lang="en-US" sz="1600">
                <a:sym typeface="Symbol" pitchFamily="18" charset="2"/>
              </a:rPr>
              <a:t>           15        25      ___         65          80        3      </a:t>
            </a:r>
          </a:p>
        </p:txBody>
      </p:sp>
      <p:sp>
        <p:nvSpPr>
          <p:cNvPr id="64516" name="Line 4"/>
          <p:cNvSpPr>
            <a:spLocks noChangeShapeType="1"/>
          </p:cNvSpPr>
          <p:nvPr/>
        </p:nvSpPr>
        <p:spPr bwMode="auto">
          <a:xfrm>
            <a:off x="1295400" y="19812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17" name="Line 5"/>
          <p:cNvSpPr>
            <a:spLocks noChangeShapeType="1"/>
          </p:cNvSpPr>
          <p:nvPr/>
        </p:nvSpPr>
        <p:spPr bwMode="auto">
          <a:xfrm>
            <a:off x="1295400" y="22860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18" name="Line 6"/>
          <p:cNvSpPr>
            <a:spLocks noChangeShapeType="1"/>
          </p:cNvSpPr>
          <p:nvPr/>
        </p:nvSpPr>
        <p:spPr bwMode="auto">
          <a:xfrm>
            <a:off x="1219200" y="76200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Bahan</a:t>
            </a:r>
            <a:r>
              <a:rPr lang="en-US" dirty="0" smtClean="0"/>
              <a:t> U1: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r>
              <a:rPr lang="en-US" dirty="0" smtClean="0"/>
              <a:t>, Modus, median, </a:t>
            </a:r>
            <a:r>
              <a:rPr lang="en-US" dirty="0" err="1" smtClean="0"/>
              <a:t>rerata</a:t>
            </a:r>
            <a:r>
              <a:rPr lang="en-US" dirty="0" smtClean="0"/>
              <a:t>, </a:t>
            </a:r>
            <a:r>
              <a:rPr lang="en-US" dirty="0" err="1" smtClean="0"/>
              <a:t>varians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simpangan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2900" y="1295400"/>
            <a:ext cx="5295900" cy="68722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	(b)  Rumus dengan Frekuensi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800"/>
              <a:t>	Rumus rerata dengan melibatkan frekuensi</a:t>
            </a:r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r>
              <a:rPr lang="en-US" sz="1800"/>
              <a:t>	Rumus ini lebih praktis untuk data dengan berbagai frekuensi</a:t>
            </a:r>
          </a:p>
          <a:p>
            <a:pPr lvl="1">
              <a:buFontTx/>
              <a:buNone/>
            </a:pPr>
            <a:endParaRPr lang="en-US" sz="1800"/>
          </a:p>
          <a:p>
            <a:pPr lvl="1">
              <a:buFontTx/>
              <a:buNone/>
            </a:pPr>
            <a:endParaRPr lang="en-US" sz="1800"/>
          </a:p>
          <a:p>
            <a:pPr lvl="1"/>
            <a:endParaRPr lang="en-US" sz="1600"/>
          </a:p>
          <a:p>
            <a:pPr lvl="1"/>
            <a:endParaRPr lang="en-US" sz="160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430338" y="2971800"/>
          <a:ext cx="4452937" cy="2794000"/>
        </p:xfrm>
        <a:graphic>
          <a:graphicData uri="http://schemas.openxmlformats.org/presentationml/2006/ole">
            <p:oleObj spid="_x0000_s10244" name="Equation" r:id="rId3" imgW="3340080" imgH="2095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66713"/>
            <a:ext cx="6172200" cy="471487"/>
          </a:xfrm>
        </p:spPr>
        <p:txBody>
          <a:bodyPr>
            <a:normAutofit fontScale="90000"/>
          </a:bodyPr>
          <a:lstStyle/>
          <a:p>
            <a:r>
              <a:rPr lang="en-US" sz="1600"/>
              <a:t>------------------------------------------------------------------------------</a:t>
            </a:r>
            <a:br>
              <a:rPr lang="en-US" sz="1600"/>
            </a:br>
            <a:r>
              <a:rPr lang="en-US" sz="1600"/>
              <a:t>Bab 3A</a:t>
            </a:r>
            <a:br>
              <a:rPr lang="en-US" sz="1600"/>
            </a:br>
            <a:r>
              <a:rPr lang="en-US" sz="1600"/>
              <a:t>------------------------------------------------------------------------------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19200"/>
            <a:ext cx="6172200" cy="6948488"/>
          </a:xfrm>
        </p:spPr>
        <p:txBody>
          <a:bodyPr/>
          <a:lstStyle/>
          <a:p>
            <a:endParaRPr lang="en-US" sz="1800"/>
          </a:p>
          <a:p>
            <a:pPr>
              <a:buFontTx/>
              <a:buNone/>
            </a:pPr>
            <a:r>
              <a:rPr lang="en-US" sz="1800"/>
              <a:t>	Contoh 2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600"/>
              <a:t>	   X    Y                     X    f       fX</a:t>
            </a:r>
          </a:p>
          <a:p>
            <a:pPr lvl="1">
              <a:buFontTx/>
              <a:buNone/>
            </a:pPr>
            <a:r>
              <a:rPr lang="en-US" sz="1600"/>
              <a:t>	   7   10                     7    2      14</a:t>
            </a:r>
          </a:p>
          <a:p>
            <a:pPr lvl="1">
              <a:buFontTx/>
              <a:buNone/>
            </a:pPr>
            <a:r>
              <a:rPr lang="en-US" sz="1600"/>
              <a:t>	   7     9                     6    1        6        </a:t>
            </a:r>
            <a:r>
              <a:rPr lang="en-US" sz="1600">
                <a:sym typeface="Symbol" pitchFamily="18" charset="2"/>
              </a:rPr>
              <a:t></a:t>
            </a:r>
            <a:r>
              <a:rPr lang="en-US" sz="1600" baseline="-25000">
                <a:sym typeface="Symbol" pitchFamily="18" charset="2"/>
              </a:rPr>
              <a:t>X</a:t>
            </a:r>
            <a:r>
              <a:rPr lang="en-US" sz="1600">
                <a:sym typeface="Symbol" pitchFamily="18" charset="2"/>
              </a:rPr>
              <a:t> = 40 / 8 = 5</a:t>
            </a:r>
          </a:p>
          <a:p>
            <a:pPr lvl="1">
              <a:buFontTx/>
              <a:buNone/>
            </a:pPr>
            <a:r>
              <a:rPr lang="en-US" sz="1600"/>
              <a:t>	   6     9                     5    1        5</a:t>
            </a:r>
          </a:p>
          <a:p>
            <a:pPr lvl="1">
              <a:buFontTx/>
              <a:buNone/>
            </a:pPr>
            <a:r>
              <a:rPr lang="en-US" sz="1600"/>
              <a:t>	   5     6                     4    3      12</a:t>
            </a:r>
          </a:p>
          <a:p>
            <a:pPr lvl="1">
              <a:buFontTx/>
              <a:buNone/>
            </a:pPr>
            <a:r>
              <a:rPr lang="en-US" sz="1600"/>
              <a:t>	   4     5                     3    1        3</a:t>
            </a:r>
          </a:p>
          <a:p>
            <a:pPr lvl="1">
              <a:buFontTx/>
              <a:buNone/>
            </a:pPr>
            <a:r>
              <a:rPr lang="en-US" sz="1600"/>
              <a:t>	   4     4                           8      40</a:t>
            </a:r>
          </a:p>
          <a:p>
            <a:pPr lvl="1">
              <a:buFontTx/>
              <a:buNone/>
            </a:pPr>
            <a:r>
              <a:rPr lang="en-US" sz="1600"/>
              <a:t>	   4     3</a:t>
            </a:r>
          </a:p>
          <a:p>
            <a:pPr lvl="1">
              <a:buFontTx/>
              <a:buNone/>
            </a:pPr>
            <a:r>
              <a:rPr lang="en-US" sz="1600"/>
              <a:t>	   3     2</a:t>
            </a:r>
          </a:p>
          <a:p>
            <a:pPr lvl="1">
              <a:buFontTx/>
              <a:buNone/>
            </a:pPr>
            <a:r>
              <a:rPr lang="en-US" sz="1600"/>
              <a:t>	          1                     Y    f       fY</a:t>
            </a:r>
          </a:p>
          <a:p>
            <a:pPr lvl="1">
              <a:buFontTx/>
              <a:buNone/>
            </a:pPr>
            <a:r>
              <a:rPr lang="en-US" sz="1600"/>
              <a:t>	          1                    10    1      10</a:t>
            </a:r>
          </a:p>
          <a:p>
            <a:pPr lvl="1">
              <a:buFontTx/>
              <a:buNone/>
            </a:pPr>
            <a:r>
              <a:rPr lang="en-US" sz="1600"/>
              <a:t>	                                  9    2      18</a:t>
            </a:r>
          </a:p>
          <a:p>
            <a:pPr lvl="1">
              <a:buFontTx/>
              <a:buNone/>
            </a:pPr>
            <a:r>
              <a:rPr lang="en-US" sz="1600"/>
              <a:t>                                       6    1        6       </a:t>
            </a:r>
            <a:r>
              <a:rPr lang="en-US" sz="1600">
                <a:sym typeface="Symbol" pitchFamily="18" charset="2"/>
              </a:rPr>
              <a:t></a:t>
            </a:r>
            <a:r>
              <a:rPr lang="en-US" sz="1600" baseline="-25000">
                <a:sym typeface="Symbol" pitchFamily="18" charset="2"/>
              </a:rPr>
              <a:t>Y</a:t>
            </a:r>
            <a:r>
              <a:rPr lang="en-US" sz="1600">
                <a:sym typeface="Symbol" pitchFamily="18" charset="2"/>
              </a:rPr>
              <a:t> = 50 / 10 = 5</a:t>
            </a:r>
          </a:p>
          <a:p>
            <a:pPr lvl="1">
              <a:buFontTx/>
              <a:buNone/>
            </a:pPr>
            <a:r>
              <a:rPr lang="en-US" sz="1600"/>
              <a:t>	                                  5    1        5</a:t>
            </a:r>
          </a:p>
          <a:p>
            <a:pPr lvl="1">
              <a:buFontTx/>
              <a:buNone/>
            </a:pPr>
            <a:r>
              <a:rPr lang="en-US" sz="1600"/>
              <a:t>	                                  4    1        4</a:t>
            </a:r>
          </a:p>
          <a:p>
            <a:pPr lvl="1">
              <a:buFontTx/>
              <a:buNone/>
            </a:pPr>
            <a:r>
              <a:rPr lang="en-US" sz="1600"/>
              <a:t>	                                  3    1        3</a:t>
            </a:r>
          </a:p>
          <a:p>
            <a:pPr lvl="1">
              <a:buFontTx/>
              <a:buNone/>
            </a:pPr>
            <a:r>
              <a:rPr lang="en-US" sz="1600"/>
              <a:t>	                                  2    1        2</a:t>
            </a:r>
          </a:p>
          <a:p>
            <a:pPr lvl="1">
              <a:buFontTx/>
              <a:buNone/>
            </a:pPr>
            <a:r>
              <a:rPr lang="en-US" sz="1600"/>
              <a:t>	                                  1    2        2</a:t>
            </a:r>
          </a:p>
          <a:p>
            <a:pPr lvl="1">
              <a:buFontTx/>
              <a:buNone/>
            </a:pPr>
            <a:r>
              <a:rPr lang="en-US" sz="1600"/>
              <a:t>	                                      10      50</a:t>
            </a: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1143000" y="2209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1143000" y="25146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1295400" y="5486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3048000" y="22098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3048000" y="2514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3048000" y="3962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3048000" y="42672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2971800" y="4876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2971800" y="5181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3048000" y="7543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3048000" y="7772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66713"/>
            <a:ext cx="6172200" cy="547687"/>
          </a:xfrm>
        </p:spPr>
        <p:txBody>
          <a:bodyPr>
            <a:normAutofit fontScale="90000"/>
          </a:bodyPr>
          <a:lstStyle/>
          <a:p>
            <a:r>
              <a:rPr lang="en-US" sz="1600"/>
              <a:t>------------------------------------------------------------------------------</a:t>
            </a:r>
            <a:br>
              <a:rPr lang="en-US" sz="1600"/>
            </a:br>
            <a:r>
              <a:rPr lang="en-US" sz="1600"/>
              <a:t>Bab 3A</a:t>
            </a:r>
            <a:br>
              <a:rPr lang="en-US" sz="1600"/>
            </a:br>
            <a:r>
              <a:rPr lang="en-US" sz="1600"/>
              <a:t>------------------------------------------------------------------------------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219200"/>
            <a:ext cx="6172200" cy="69484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 dirty="0"/>
              <a:t>	</a:t>
            </a:r>
            <a:r>
              <a:rPr lang="en-US" sz="1800" dirty="0" err="1"/>
              <a:t>Contoh</a:t>
            </a:r>
            <a:r>
              <a:rPr lang="en-US" sz="1800" dirty="0"/>
              <a:t> 3</a:t>
            </a:r>
          </a:p>
          <a:p>
            <a:endParaRPr lang="en-US" sz="1800" dirty="0"/>
          </a:p>
          <a:p>
            <a:pPr lvl="1">
              <a:buFontTx/>
              <a:buNone/>
            </a:pPr>
            <a:r>
              <a:rPr lang="en-US" sz="1800" dirty="0"/>
              <a:t>	   Data X    </a:t>
            </a:r>
            <a:r>
              <a:rPr lang="en-US" sz="1800" dirty="0" err="1"/>
              <a:t>Frek</a:t>
            </a:r>
            <a:r>
              <a:rPr lang="en-US" sz="1800" dirty="0"/>
              <a:t> f         </a:t>
            </a:r>
            <a:r>
              <a:rPr lang="en-US" sz="1800" dirty="0" err="1"/>
              <a:t>fX</a:t>
            </a:r>
            <a:endParaRPr lang="en-US" sz="1800" dirty="0"/>
          </a:p>
          <a:p>
            <a:pPr lvl="1">
              <a:buFontTx/>
              <a:buNone/>
            </a:pPr>
            <a:r>
              <a:rPr lang="en-US" sz="1800" dirty="0"/>
              <a:t>	        4           3              12</a:t>
            </a:r>
          </a:p>
          <a:p>
            <a:pPr lvl="1">
              <a:buFontTx/>
              <a:buNone/>
            </a:pPr>
            <a:r>
              <a:rPr lang="en-US" sz="1800" dirty="0"/>
              <a:t>	        5           5              25</a:t>
            </a:r>
          </a:p>
          <a:p>
            <a:pPr lvl="1">
              <a:buFontTx/>
              <a:buNone/>
            </a:pPr>
            <a:r>
              <a:rPr lang="en-US" sz="1800" dirty="0"/>
              <a:t>	        6         </a:t>
            </a:r>
            <a:r>
              <a:rPr lang="en-US" sz="1800" dirty="0" smtClean="0"/>
              <a:t>10              60</a:t>
            </a:r>
            <a:endParaRPr lang="en-US" sz="1800" dirty="0"/>
          </a:p>
          <a:p>
            <a:pPr lvl="1">
              <a:buFontTx/>
              <a:buNone/>
            </a:pPr>
            <a:r>
              <a:rPr lang="en-US" sz="1800" dirty="0"/>
              <a:t>	        7         </a:t>
            </a:r>
            <a:r>
              <a:rPr lang="en-US" sz="1800" dirty="0" smtClean="0"/>
              <a:t>15            105</a:t>
            </a:r>
            <a:endParaRPr lang="en-US" sz="1800" dirty="0"/>
          </a:p>
          <a:p>
            <a:pPr lvl="1">
              <a:buFontTx/>
              <a:buNone/>
            </a:pPr>
            <a:r>
              <a:rPr lang="en-US" sz="1800" dirty="0"/>
              <a:t>	        8         </a:t>
            </a:r>
            <a:r>
              <a:rPr lang="en-US" sz="1800" dirty="0" smtClean="0"/>
              <a:t>11              88</a:t>
            </a:r>
            <a:endParaRPr lang="en-US" sz="1800" dirty="0"/>
          </a:p>
          <a:p>
            <a:pPr lvl="1">
              <a:buFontTx/>
              <a:buNone/>
            </a:pPr>
            <a:r>
              <a:rPr lang="en-US" sz="1800" dirty="0"/>
              <a:t>	        9           </a:t>
            </a:r>
            <a:r>
              <a:rPr lang="en-US" sz="1800" dirty="0" smtClean="0"/>
              <a:t>6              54</a:t>
            </a:r>
            <a:endParaRPr lang="en-US" sz="1800" dirty="0"/>
          </a:p>
          <a:p>
            <a:pPr lvl="1">
              <a:buFontTx/>
              <a:buNone/>
            </a:pPr>
            <a:endParaRPr lang="en-US" sz="1800" dirty="0"/>
          </a:p>
          <a:p>
            <a:pPr lvl="1">
              <a:buFontTx/>
              <a:buNone/>
            </a:pPr>
            <a:r>
              <a:rPr lang="en-US" sz="1800" dirty="0" smtClean="0"/>
              <a:t> </a:t>
            </a:r>
            <a:r>
              <a:rPr lang="en-US" sz="1800" dirty="0" err="1" smtClean="0"/>
              <a:t>jumlah</a:t>
            </a:r>
            <a:r>
              <a:rPr lang="en-US" sz="1800" dirty="0" smtClean="0"/>
              <a:t>           50            344</a:t>
            </a:r>
            <a:endParaRPr lang="en-US" sz="1800" dirty="0"/>
          </a:p>
          <a:p>
            <a:pPr lvl="1">
              <a:buFontTx/>
              <a:buNone/>
            </a:pPr>
            <a:endParaRPr lang="en-US" sz="1800" dirty="0"/>
          </a:p>
          <a:p>
            <a:pPr lvl="1">
              <a:buFontTx/>
              <a:buNone/>
            </a:pPr>
            <a:r>
              <a:rPr lang="en-US" sz="1800" dirty="0"/>
              <a:t>		      </a:t>
            </a:r>
            <a:r>
              <a:rPr lang="en-US" sz="1800" dirty="0" err="1"/>
              <a:t>Rerata</a:t>
            </a:r>
            <a:r>
              <a:rPr lang="en-US" sz="1800" dirty="0"/>
              <a:t>  </a:t>
            </a:r>
            <a:r>
              <a:rPr lang="en-US" sz="1800" dirty="0">
                <a:sym typeface="Symbol" pitchFamily="18" charset="2"/>
              </a:rPr>
              <a:t></a:t>
            </a:r>
            <a:r>
              <a:rPr lang="en-US" sz="1800" baseline="-25000" dirty="0">
                <a:sym typeface="Symbol" pitchFamily="18" charset="2"/>
              </a:rPr>
              <a:t>X</a:t>
            </a:r>
            <a:r>
              <a:rPr lang="en-US" sz="1800" dirty="0">
                <a:sym typeface="Symbol" pitchFamily="18" charset="2"/>
              </a:rPr>
              <a:t> </a:t>
            </a:r>
            <a:r>
              <a:rPr lang="en-US" sz="1800" dirty="0" smtClean="0">
                <a:sym typeface="Symbol" pitchFamily="18" charset="2"/>
              </a:rPr>
              <a:t>= 6.88</a:t>
            </a:r>
            <a:endParaRPr lang="en-US" sz="1800" dirty="0">
              <a:sym typeface="Symbol" pitchFamily="18" charset="2"/>
            </a:endParaRP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2">
              <a:buFontTx/>
              <a:buNone/>
            </a:pPr>
            <a:endParaRPr lang="en-US" sz="1400" dirty="0"/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1219200" y="19050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1143000" y="22860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1219200" y="42672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143000"/>
            <a:ext cx="6172200" cy="70246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	Contoh 4</a:t>
            </a:r>
          </a:p>
          <a:p>
            <a:endParaRPr lang="en-US" sz="1800"/>
          </a:p>
          <a:p>
            <a:pPr lvl="1">
              <a:buFontTx/>
              <a:buNone/>
            </a:pPr>
            <a:r>
              <a:rPr lang="en-US" sz="1800"/>
              <a:t>	Data Y       Frek f          fY</a:t>
            </a:r>
          </a:p>
          <a:p>
            <a:pPr lvl="1">
              <a:buFontTx/>
              <a:buNone/>
            </a:pPr>
            <a:r>
              <a:rPr lang="en-US" sz="1800"/>
              <a:t>	     0                0              0</a:t>
            </a:r>
          </a:p>
          <a:p>
            <a:pPr lvl="1">
              <a:buFontTx/>
              <a:buNone/>
            </a:pPr>
            <a:r>
              <a:rPr lang="en-US" sz="1800"/>
              <a:t>	     1                1              1</a:t>
            </a:r>
          </a:p>
          <a:p>
            <a:pPr lvl="1">
              <a:buFontTx/>
              <a:buNone/>
            </a:pPr>
            <a:r>
              <a:rPr lang="en-US" sz="1800"/>
              <a:t>	     2                0</a:t>
            </a:r>
          </a:p>
          <a:p>
            <a:pPr lvl="1">
              <a:buFontTx/>
              <a:buNone/>
            </a:pPr>
            <a:r>
              <a:rPr lang="en-US" sz="1800"/>
              <a:t>	     3                5</a:t>
            </a:r>
          </a:p>
          <a:p>
            <a:pPr lvl="1">
              <a:buFontTx/>
              <a:buNone/>
            </a:pPr>
            <a:r>
              <a:rPr lang="en-US" sz="1800"/>
              <a:t>	     4                9</a:t>
            </a:r>
          </a:p>
          <a:p>
            <a:pPr lvl="1">
              <a:buFontTx/>
              <a:buNone/>
            </a:pPr>
            <a:r>
              <a:rPr lang="en-US" sz="1800"/>
              <a:t>	     5              15</a:t>
            </a:r>
          </a:p>
          <a:p>
            <a:pPr lvl="1">
              <a:buFontTx/>
              <a:buNone/>
            </a:pPr>
            <a:r>
              <a:rPr lang="en-US" sz="1800"/>
              <a:t>	     6              23</a:t>
            </a:r>
          </a:p>
          <a:p>
            <a:pPr lvl="1">
              <a:buFontTx/>
              <a:buNone/>
            </a:pPr>
            <a:r>
              <a:rPr lang="en-US" sz="1800"/>
              <a:t>	     7              15</a:t>
            </a:r>
          </a:p>
          <a:p>
            <a:pPr lvl="1">
              <a:buFontTx/>
              <a:buNone/>
            </a:pPr>
            <a:r>
              <a:rPr lang="en-US" sz="1800"/>
              <a:t>	     8              17</a:t>
            </a:r>
          </a:p>
          <a:p>
            <a:pPr lvl="1">
              <a:buFontTx/>
              <a:buNone/>
            </a:pPr>
            <a:r>
              <a:rPr lang="en-US" sz="1800"/>
              <a:t>	     9                9</a:t>
            </a:r>
          </a:p>
          <a:p>
            <a:pPr lvl="1">
              <a:buFontTx/>
              <a:buNone/>
            </a:pPr>
            <a:r>
              <a:rPr lang="en-US" sz="1800"/>
              <a:t>	   10                6</a:t>
            </a:r>
          </a:p>
          <a:p>
            <a:pPr lvl="1"/>
            <a:endParaRPr lang="en-US" sz="1800"/>
          </a:p>
          <a:p>
            <a:pPr lvl="1"/>
            <a:endParaRPr lang="en-US" sz="1800"/>
          </a:p>
          <a:p>
            <a:pPr lvl="3">
              <a:buFontTx/>
              <a:buNone/>
            </a:pPr>
            <a:r>
              <a:rPr lang="en-US" sz="1800"/>
              <a:t>	Rerata   </a:t>
            </a:r>
            <a:r>
              <a:rPr lang="en-US" sz="1800">
                <a:sym typeface="Symbol" pitchFamily="18" charset="2"/>
              </a:rPr>
              <a:t></a:t>
            </a:r>
            <a:r>
              <a:rPr lang="en-US" sz="1800" baseline="-25000">
                <a:sym typeface="Symbol" pitchFamily="18" charset="2"/>
              </a:rPr>
              <a:t>Y</a:t>
            </a:r>
            <a:r>
              <a:rPr lang="en-US" sz="1800">
                <a:sym typeface="Symbol" pitchFamily="18" charset="2"/>
              </a:rPr>
              <a:t> = 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1143000" y="18288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1143000" y="21336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1143000" y="57912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1336</TotalTime>
  <Words>116</Words>
  <Application>Microsoft PowerPoint</Application>
  <PresentationFormat>On-screen Show (4:3)</PresentationFormat>
  <Paragraphs>857</Paragraphs>
  <Slides>52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52</vt:i4>
      </vt:variant>
    </vt:vector>
  </HeadingPairs>
  <TitlesOfParts>
    <vt:vector size="55" baseType="lpstr">
      <vt:lpstr>Flow</vt:lpstr>
      <vt:lpstr>Equation</vt:lpstr>
      <vt:lpstr>Visio</vt:lpstr>
      <vt:lpstr>Statistika Deskriptif</vt:lpstr>
      <vt:lpstr>Slide 2</vt:lpstr>
      <vt:lpstr>Slide 3</vt:lpstr>
      <vt:lpstr>------------------------------------------------------------------------------ Bab 3A ------------------------------------------------------------------------------</vt:lpstr>
      <vt:lpstr>Slide 5</vt:lpstr>
      <vt:lpstr>Slide 6</vt:lpstr>
      <vt:lpstr>------------------------------------------------------------------------------ Bab 3A ------------------------------------------------------------------------------</vt:lpstr>
      <vt:lpstr>------------------------------------------------------------------------------ Bab 3A ------------------------------------------------------------------------------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 </vt:lpstr>
      <vt:lpstr>Slide 49</vt:lpstr>
      <vt:lpstr>Slide 50</vt:lpstr>
      <vt:lpstr>Slide 51</vt:lpstr>
      <vt:lpstr>Slide 52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2B</dc:title>
  <dc:creator>Admin</dc:creator>
  <cp:lastModifiedBy>abe</cp:lastModifiedBy>
  <cp:revision>166</cp:revision>
  <dcterms:created xsi:type="dcterms:W3CDTF">2003-12-26T04:17:31Z</dcterms:created>
  <dcterms:modified xsi:type="dcterms:W3CDTF">2013-03-25T06:21:07Z</dcterms:modified>
</cp:coreProperties>
</file>