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89" r:id="rId4"/>
    <p:sldId id="290" r:id="rId5"/>
    <p:sldId id="291" r:id="rId6"/>
    <p:sldId id="259" r:id="rId7"/>
    <p:sldId id="261" r:id="rId8"/>
    <p:sldId id="262" r:id="rId9"/>
    <p:sldId id="293" r:id="rId10"/>
    <p:sldId id="263" r:id="rId11"/>
    <p:sldId id="264" r:id="rId12"/>
    <p:sldId id="265" r:id="rId13"/>
    <p:sldId id="294" r:id="rId14"/>
    <p:sldId id="292" r:id="rId15"/>
    <p:sldId id="295" r:id="rId16"/>
    <p:sldId id="266" r:id="rId17"/>
    <p:sldId id="267" r:id="rId18"/>
    <p:sldId id="268" r:id="rId19"/>
    <p:sldId id="296" r:id="rId20"/>
    <p:sldId id="274" r:id="rId21"/>
    <p:sldId id="275" r:id="rId22"/>
    <p:sldId id="297" r:id="rId23"/>
    <p:sldId id="298" r:id="rId24"/>
    <p:sldId id="269" r:id="rId25"/>
    <p:sldId id="270" r:id="rId26"/>
    <p:sldId id="271" r:id="rId27"/>
    <p:sldId id="272" r:id="rId28"/>
    <p:sldId id="273" r:id="rId29"/>
    <p:sldId id="276" r:id="rId30"/>
    <p:sldId id="277" r:id="rId31"/>
    <p:sldId id="278" r:id="rId32"/>
    <p:sldId id="279" r:id="rId33"/>
    <p:sldId id="280" r:id="rId34"/>
    <p:sldId id="281" r:id="rId35"/>
    <p:sldId id="287" r:id="rId36"/>
    <p:sldId id="288"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CF0601"/>
    <a:srgbClr val="8F0B1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28" autoAdjust="0"/>
  </p:normalViewPr>
  <p:slideViewPr>
    <p:cSldViewPr>
      <p:cViewPr varScale="1">
        <p:scale>
          <a:sx n="70" d="100"/>
          <a:sy n="70" d="100"/>
        </p:scale>
        <p:origin x="-138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0.wmf"/><Relationship Id="rId7" Type="http://schemas.openxmlformats.org/officeDocument/2006/relationships/image" Target="../media/image54.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5.wmf"/><Relationship Id="rId1" Type="http://schemas.openxmlformats.org/officeDocument/2006/relationships/image" Target="../media/image16.wmf"/><Relationship Id="rId4"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image" Target="../media/image32.wmf"/><Relationship Id="rId3" Type="http://schemas.openxmlformats.org/officeDocument/2006/relationships/image" Target="../media/image22.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B98125C-5FF0-4AF9-91BE-DDDE4007F77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DEAD5E-F46E-4D45-91CA-0FA0DE6A76D2}" type="slidenum">
              <a:rPr lang="en-US"/>
              <a:pPr/>
              <a:t>3</a:t>
            </a:fld>
            <a:endParaRPr lang="en-US"/>
          </a:p>
        </p:txBody>
      </p:sp>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DD1ADA-C432-4CDA-9A31-47896383C416}" type="slidenum">
              <a:rPr lang="en-US"/>
              <a:pPr/>
              <a:t>4</a:t>
            </a:fld>
            <a:endParaRPr lang="en-US"/>
          </a:p>
        </p:txBody>
      </p:sp>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07E90E-4E80-4F0E-8E60-A9072BFCA8FA}" type="slidenum">
              <a:rPr lang="en-US"/>
              <a:pPr/>
              <a:t>5</a:t>
            </a:fld>
            <a:endParaRPr lang="en-US"/>
          </a:p>
        </p:txBody>
      </p:sp>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799228-2B2E-4D71-A62A-EA00CA50205F}" type="slidenum">
              <a:rPr lang="en-US"/>
              <a:pPr/>
              <a:t>25</a:t>
            </a:fld>
            <a:endParaRPr 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a:xfrm>
            <a:off x="914400" y="4343400"/>
            <a:ext cx="5029200" cy="4114800"/>
          </a:xfrm>
        </p:spPr>
        <p:txBody>
          <a:bodyPr/>
          <a:lstStyle/>
          <a:p>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CFE446-EE05-48B6-AA0C-3359C2C0EA31}" type="slidenum">
              <a:rPr lang="en-US"/>
              <a:pPr/>
              <a:t>35</a:t>
            </a:fld>
            <a:endParaRPr lang="en-US"/>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92DCF1F-2370-400D-BD38-71636FFBEAF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96CDE0-8E5F-415B-8A31-DF7B4F8FA33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6224F6-2483-4D98-BD04-0779A83AC52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id-ID"/>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quarter" idx="2"/>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half" idx="3"/>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5704627C-A080-471A-BE71-8FF5C25631EA}"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738724DF-2EAD-401D-83D0-37193A326F11}"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id-ID"/>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a:xfrm>
            <a:off x="457200" y="6245225"/>
            <a:ext cx="2133600" cy="476250"/>
          </a:xfrm>
        </p:spPr>
        <p:txBody>
          <a:bodyPr/>
          <a:lstStyle>
            <a:lvl1pPr>
              <a:defRPr/>
            </a:lvl1pPr>
          </a:lstStyle>
          <a:p>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67FE48A1-C203-471C-BA54-BAAAE2569C8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9159E6-7A0B-4DD5-B274-4E17E11C930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D47DA4-7D26-4BA0-81A2-E5F897E7247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56FAAD-7802-433A-BEA8-E0D78BBBE15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9300252-5150-449F-8D68-ED7FCDD1983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D6161C3-3437-4452-8010-28070A8F802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2CDCD0C-2A74-4971-BE03-BEF42B59B52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399E4A-BBFA-4D02-A7D9-9B107BB912A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6BA0997-F6EB-47B4-8D0B-DD8190071F1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8DBB387-D1C8-459B-9989-4FCD72B448A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file:///D:/PhsH/media/content/main/graphics/illustr/ch15/fig15_12.gif" TargetMode="External"/><Relationship Id="rId5" Type="http://schemas.openxmlformats.org/officeDocument/2006/relationships/image" Target="../media/image1.png"/><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file:///D:/PhsH/media/content/main/graphics/illustr/ch15/fig15_13c.gif" TargetMode="External"/><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oleObject" Target="../embeddings/oleObject28.bin"/><Relationship Id="rId3" Type="http://schemas.openxmlformats.org/officeDocument/2006/relationships/oleObject" Target="../embeddings/oleObject18.bin"/><Relationship Id="rId7" Type="http://schemas.openxmlformats.org/officeDocument/2006/relationships/oleObject" Target="../embeddings/oleObject22.bin"/><Relationship Id="rId12" Type="http://schemas.openxmlformats.org/officeDocument/2006/relationships/oleObject" Target="../embeddings/oleObject27.bin"/><Relationship Id="rId2" Type="http://schemas.openxmlformats.org/officeDocument/2006/relationships/slideLayout" Target="../slideLayouts/slideLayout14.xml"/><Relationship Id="rId1" Type="http://schemas.openxmlformats.org/officeDocument/2006/relationships/vmlDrawing" Target="../drawings/vmlDrawing7.vml"/><Relationship Id="rId6" Type="http://schemas.openxmlformats.org/officeDocument/2006/relationships/oleObject" Target="../embeddings/oleObject21.bin"/><Relationship Id="rId11" Type="http://schemas.openxmlformats.org/officeDocument/2006/relationships/oleObject" Target="../embeddings/oleObject26.bin"/><Relationship Id="rId5" Type="http://schemas.openxmlformats.org/officeDocument/2006/relationships/oleObject" Target="../embeddings/oleObject20.bin"/><Relationship Id="rId15" Type="http://schemas.openxmlformats.org/officeDocument/2006/relationships/oleObject" Target="../embeddings/oleObject30.bin"/><Relationship Id="rId10" Type="http://schemas.openxmlformats.org/officeDocument/2006/relationships/oleObject" Target="../embeddings/oleObject25.bin"/><Relationship Id="rId4" Type="http://schemas.openxmlformats.org/officeDocument/2006/relationships/oleObject" Target="../embeddings/oleObject19.bin"/><Relationship Id="rId9" Type="http://schemas.openxmlformats.org/officeDocument/2006/relationships/oleObject" Target="../embeddings/oleObject24.bin"/><Relationship Id="rId14"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oleObject" Target="../embeddings/oleObject34.bin"/><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36.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47.bin"/><Relationship Id="rId4" Type="http://schemas.openxmlformats.org/officeDocument/2006/relationships/oleObject" Target="../embeddings/oleObject46.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51.bin"/><Relationship Id="rId5" Type="http://schemas.openxmlformats.org/officeDocument/2006/relationships/oleObject" Target="../embeddings/oleObject50.bin"/><Relationship Id="rId4" Type="http://schemas.openxmlformats.org/officeDocument/2006/relationships/oleObject" Target="../embeddings/oleObject49.bin"/><Relationship Id="rId9" Type="http://schemas.openxmlformats.org/officeDocument/2006/relationships/oleObject" Target="../embeddings/oleObject54.bin"/></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oleObject" Target="../embeddings/oleObject57.bin"/><Relationship Id="rId4" Type="http://schemas.openxmlformats.org/officeDocument/2006/relationships/oleObject" Target="../embeddings/oleObject56.bin"/></Relationships>
</file>

<file path=ppt/slides/_rels/slide35.xml.rels><?xml version="1.0" encoding="UTF-8" standalone="yes"?>
<Relationships xmlns="http://schemas.openxmlformats.org/package/2006/relationships"><Relationship Id="rId3" Type="http://schemas.openxmlformats.org/officeDocument/2006/relationships/image" Target="../media/image5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9.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file:///D:/PhsH/media/content/main/graphics/illustr/ch15/fig15_12.gi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1.png"/><Relationship Id="rId7"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file:///D:/PhsH/media/content/main/graphics/illustr/ch15/fig15_12.gi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en-US"/>
              <a:t>HUKUM KEDUA</a:t>
            </a:r>
            <a:br>
              <a:rPr lang="en-US"/>
            </a:br>
            <a:r>
              <a:rPr lang="en-US"/>
              <a:t>TERMODINAMIKA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228600"/>
            <a:ext cx="8229600" cy="1143000"/>
          </a:xfrm>
        </p:spPr>
        <p:txBody>
          <a:bodyPr/>
          <a:lstStyle/>
          <a:p>
            <a:r>
              <a:rPr lang="en-US"/>
              <a:t>    Mesin Kalor ….</a:t>
            </a:r>
            <a:endParaRPr lang="en-US" sz="4000"/>
          </a:p>
        </p:txBody>
      </p:sp>
      <p:sp>
        <p:nvSpPr>
          <p:cNvPr id="10243" name="Rectangle 3"/>
          <p:cNvSpPr>
            <a:spLocks noGrp="1" noChangeArrowheads="1"/>
          </p:cNvSpPr>
          <p:nvPr>
            <p:ph type="body" idx="1"/>
          </p:nvPr>
        </p:nvSpPr>
        <p:spPr>
          <a:xfrm>
            <a:off x="990600" y="609600"/>
            <a:ext cx="7162800" cy="4686300"/>
          </a:xfrm>
        </p:spPr>
        <p:txBody>
          <a:bodyPr/>
          <a:lstStyle/>
          <a:p>
            <a:r>
              <a:rPr lang="en-US" sz="2400"/>
              <a:t>Untuk menghasilkan efisiensi yang tinggi, sebuah mesin kalor harus menghasilkan jumlah kerja yang besar dan kalor input yang kecil. Karenanya, </a:t>
            </a:r>
            <a:r>
              <a:rPr lang="en-US" sz="2400" i="1"/>
              <a:t>efisiensi, e, dari suatu mesin kalor </a:t>
            </a:r>
            <a:r>
              <a:rPr lang="en-US" sz="2400"/>
              <a:t>didefinisikan sebagai perbandingan antara kerja yang dilakukan oleh mesin </a:t>
            </a:r>
            <a:r>
              <a:rPr lang="en-US" sz="2400" i="1"/>
              <a:t>W</a:t>
            </a:r>
            <a:r>
              <a:rPr lang="en-US" sz="2400"/>
              <a:t> dengan kalor input </a:t>
            </a:r>
            <a:r>
              <a:rPr lang="en-US" sz="2400" i="1"/>
              <a:t>Q</a:t>
            </a:r>
            <a:r>
              <a:rPr lang="en-US" sz="2400" baseline="-30000"/>
              <a:t>H</a:t>
            </a:r>
            <a:r>
              <a:rPr lang="en-US" sz="2400"/>
              <a:t>: </a:t>
            </a:r>
          </a:p>
          <a:p>
            <a:pPr>
              <a:buFontTx/>
              <a:buNone/>
            </a:pPr>
            <a:r>
              <a:rPr lang="en-US"/>
              <a:t>                                                     (1)</a:t>
            </a:r>
          </a:p>
          <a:p>
            <a:endParaRPr lang="en-US" sz="2400"/>
          </a:p>
          <a:p>
            <a:r>
              <a:rPr lang="en-US" sz="2400"/>
              <a:t>Jika kalor input semuanya dikonversikan menjadi kerja, maka mesin akan mempunyai </a:t>
            </a:r>
            <a:r>
              <a:rPr lang="en-US" sz="2400" i="1"/>
              <a:t>efisiensi</a:t>
            </a:r>
            <a:r>
              <a:rPr lang="en-US" sz="2400"/>
              <a:t> 1.00, karena </a:t>
            </a:r>
            <a:r>
              <a:rPr lang="en-US" sz="2400" i="1"/>
              <a:t>W = Q</a:t>
            </a:r>
            <a:r>
              <a:rPr lang="en-US" sz="2400" baseline="-30000"/>
              <a:t>H</a:t>
            </a:r>
            <a:r>
              <a:rPr lang="en-US" sz="2400"/>
              <a:t>; dikatakan mesin ini memiliki </a:t>
            </a:r>
            <a:r>
              <a:rPr lang="en-US" sz="2400" i="1"/>
              <a:t>efisiensi</a:t>
            </a:r>
            <a:r>
              <a:rPr lang="en-US" sz="2400"/>
              <a:t> 100%, idealnya demikian.</a:t>
            </a:r>
            <a:br>
              <a:rPr lang="en-US" sz="2400"/>
            </a:br>
            <a:r>
              <a:rPr lang="en-US" sz="2400"/>
              <a:t>Tetapi hal tersebut tidak mungkin Q</a:t>
            </a:r>
            <a:r>
              <a:rPr lang="en-US" sz="2400" baseline="-25000"/>
              <a:t>C</a:t>
            </a:r>
            <a:r>
              <a:rPr lang="en-US" sz="2400"/>
              <a:t> tidak sama dengan nol</a:t>
            </a:r>
          </a:p>
        </p:txBody>
      </p:sp>
      <p:graphicFrame>
        <p:nvGraphicFramePr>
          <p:cNvPr id="10244" name="Object 4"/>
          <p:cNvGraphicFramePr>
            <a:graphicFrameLocks noChangeAspect="1"/>
          </p:cNvGraphicFramePr>
          <p:nvPr/>
        </p:nvGraphicFramePr>
        <p:xfrm>
          <a:off x="2743200" y="3200400"/>
          <a:ext cx="3570288" cy="831850"/>
        </p:xfrm>
        <a:graphic>
          <a:graphicData uri="http://schemas.openxmlformats.org/presentationml/2006/ole">
            <p:oleObj spid="_x0000_s10244" name="Equation" r:id="rId3" imgW="185400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linds(horizontal)">
                                      <p:cBhvr>
                                        <p:cTn id="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Mesin Kalor</a:t>
            </a:r>
          </a:p>
        </p:txBody>
      </p:sp>
      <p:sp>
        <p:nvSpPr>
          <p:cNvPr id="11267" name="Rectangle 3"/>
          <p:cNvSpPr>
            <a:spLocks noGrp="1" noChangeArrowheads="1"/>
          </p:cNvSpPr>
          <p:nvPr>
            <p:ph type="body" sz="half" idx="1"/>
          </p:nvPr>
        </p:nvSpPr>
        <p:spPr>
          <a:xfrm>
            <a:off x="457200" y="1600200"/>
            <a:ext cx="4419600" cy="2667000"/>
          </a:xfrm>
        </p:spPr>
        <p:txBody>
          <a:bodyPr/>
          <a:lstStyle/>
          <a:p>
            <a:pPr algn="just">
              <a:lnSpc>
                <a:spcPct val="80000"/>
              </a:lnSpc>
            </a:pPr>
            <a:r>
              <a:rPr lang="en-US" sz="1800"/>
              <a:t>Sebuah mesin, harus mengikuti prinsip konservasi energi. Sebagian dari kalor input </a:t>
            </a:r>
            <a:r>
              <a:rPr lang="en-US" sz="1800" i="1"/>
              <a:t>Q</a:t>
            </a:r>
            <a:r>
              <a:rPr lang="en-US" sz="1800" baseline="-30000"/>
              <a:t>H</a:t>
            </a:r>
            <a:r>
              <a:rPr lang="en-US" sz="1800"/>
              <a:t> diubah menjadi kerja </a:t>
            </a:r>
            <a:r>
              <a:rPr lang="en-US" sz="1800" i="1"/>
              <a:t>W</a:t>
            </a:r>
            <a:r>
              <a:rPr lang="en-US" sz="1800"/>
              <a:t>, dan sisanya </a:t>
            </a:r>
            <a:r>
              <a:rPr lang="en-US" sz="1800" i="1"/>
              <a:t>Q</a:t>
            </a:r>
            <a:r>
              <a:rPr lang="en-US" sz="1800" baseline="-30000"/>
              <a:t>C</a:t>
            </a:r>
            <a:r>
              <a:rPr lang="en-US" sz="1800"/>
              <a:t> dibuang ke cold reservoir. Jika tidak ada lagi kehilangan energi dalam mesin, maka prinsip konservasi energi:</a:t>
            </a:r>
          </a:p>
          <a:p>
            <a:pPr lvl="4">
              <a:lnSpc>
                <a:spcPct val="80000"/>
              </a:lnSpc>
              <a:buFontTx/>
              <a:buNone/>
            </a:pPr>
            <a:r>
              <a:rPr lang="en-US" sz="1800" b="1" i="1">
                <a:solidFill>
                  <a:schemeClr val="tx2"/>
                </a:solidFill>
                <a:latin typeface="Times New Roman" pitchFamily="18" charset="0"/>
                <a:cs typeface="Times New Roman" pitchFamily="18" charset="0"/>
              </a:rPr>
              <a:t>Q</a:t>
            </a:r>
            <a:r>
              <a:rPr lang="en-US" sz="1800" b="1" baseline="-30000">
                <a:solidFill>
                  <a:schemeClr val="tx2"/>
                </a:solidFill>
                <a:latin typeface="Times New Roman" pitchFamily="18" charset="0"/>
                <a:cs typeface="Times New Roman" pitchFamily="18" charset="0"/>
              </a:rPr>
              <a:t>H</a:t>
            </a:r>
            <a:r>
              <a:rPr lang="en-US" sz="1800" b="1">
                <a:solidFill>
                  <a:schemeClr val="tx2"/>
                </a:solidFill>
                <a:latin typeface="Times New Roman" pitchFamily="18" charset="0"/>
                <a:cs typeface="Times New Roman" pitchFamily="18" charset="0"/>
              </a:rPr>
              <a:t> = </a:t>
            </a:r>
            <a:r>
              <a:rPr lang="en-US" sz="1800" b="1" i="1">
                <a:solidFill>
                  <a:schemeClr val="tx2"/>
                </a:solidFill>
                <a:latin typeface="Times New Roman" pitchFamily="18" charset="0"/>
                <a:cs typeface="Times New Roman" pitchFamily="18" charset="0"/>
              </a:rPr>
              <a:t>W + Q</a:t>
            </a:r>
            <a:r>
              <a:rPr lang="en-US" sz="1800" b="1" baseline="-30000">
                <a:solidFill>
                  <a:schemeClr val="tx2"/>
                </a:solidFill>
                <a:latin typeface="Times New Roman" pitchFamily="18" charset="0"/>
                <a:cs typeface="Times New Roman" pitchFamily="18" charset="0"/>
              </a:rPr>
              <a:t>C</a:t>
            </a:r>
          </a:p>
          <a:p>
            <a:pPr lvl="4">
              <a:lnSpc>
                <a:spcPct val="80000"/>
              </a:lnSpc>
              <a:buFontTx/>
              <a:buNone/>
            </a:pPr>
            <a:r>
              <a:rPr lang="en-US" sz="1800" baseline="-30000">
                <a:latin typeface="Times New Roman" pitchFamily="18" charset="0"/>
                <a:cs typeface="Times New Roman" pitchFamily="18" charset="0"/>
              </a:rPr>
              <a:t>			</a:t>
            </a:r>
            <a:r>
              <a:rPr lang="en-US" sz="1800"/>
              <a:t>		</a:t>
            </a:r>
          </a:p>
        </p:txBody>
      </p:sp>
      <p:graphicFrame>
        <p:nvGraphicFramePr>
          <p:cNvPr id="11270" name="Object 6"/>
          <p:cNvGraphicFramePr>
            <a:graphicFrameLocks noChangeAspect="1"/>
          </p:cNvGraphicFramePr>
          <p:nvPr>
            <p:ph sz="quarter" idx="2"/>
          </p:nvPr>
        </p:nvGraphicFramePr>
        <p:xfrm>
          <a:off x="6419850" y="2476500"/>
          <a:ext cx="495300" cy="431800"/>
        </p:xfrm>
        <a:graphic>
          <a:graphicData uri="http://schemas.openxmlformats.org/presentationml/2006/ole">
            <p:oleObj spid="_x0000_s11270" name="Equation" r:id="rId3" imgW="495000" imgH="431640" progId="Equation.3">
              <p:embed/>
            </p:oleObj>
          </a:graphicData>
        </a:graphic>
      </p:graphicFrame>
      <p:graphicFrame>
        <p:nvGraphicFramePr>
          <p:cNvPr id="11268" name="Object 4"/>
          <p:cNvGraphicFramePr>
            <a:graphicFrameLocks noChangeAspect="1"/>
          </p:cNvGraphicFramePr>
          <p:nvPr/>
        </p:nvGraphicFramePr>
        <p:xfrm>
          <a:off x="1752600" y="5410200"/>
          <a:ext cx="2759075" cy="876300"/>
        </p:xfrm>
        <a:graphic>
          <a:graphicData uri="http://schemas.openxmlformats.org/presentationml/2006/ole">
            <p:oleObj spid="_x0000_s11268" name="Equation" r:id="rId4" imgW="1358640" imgH="431640" progId="Equation.3">
              <p:embed/>
            </p:oleObj>
          </a:graphicData>
        </a:graphic>
      </p:graphicFrame>
      <p:pic>
        <p:nvPicPr>
          <p:cNvPr id="11269" name="Picture 5" descr="file:///D:/PhsH/media/content/main/graphics/illustr/ch15/fig15_12.gif"/>
          <p:cNvPicPr>
            <a:picLocks noChangeAspect="1" noChangeArrowheads="1"/>
          </p:cNvPicPr>
          <p:nvPr/>
        </p:nvPicPr>
        <p:blipFill>
          <a:blip r:embed="rId5" r:link="rId6"/>
          <a:srcRect/>
          <a:stretch>
            <a:fillRect/>
          </a:stretch>
        </p:blipFill>
        <p:spPr bwMode="auto">
          <a:xfrm>
            <a:off x="5943600" y="1600200"/>
            <a:ext cx="2649538" cy="3994150"/>
          </a:xfrm>
          <a:prstGeom prst="rect">
            <a:avLst/>
          </a:prstGeom>
          <a:noFill/>
        </p:spPr>
      </p:pic>
      <p:graphicFrame>
        <p:nvGraphicFramePr>
          <p:cNvPr id="11272" name="Object 8"/>
          <p:cNvGraphicFramePr>
            <a:graphicFrameLocks noChangeAspect="1"/>
          </p:cNvGraphicFramePr>
          <p:nvPr>
            <p:ph sz="quarter" idx="3"/>
          </p:nvPr>
        </p:nvGraphicFramePr>
        <p:xfrm>
          <a:off x="2057400" y="3733800"/>
          <a:ext cx="1679575" cy="465138"/>
        </p:xfrm>
        <a:graphic>
          <a:graphicData uri="http://schemas.openxmlformats.org/presentationml/2006/ole">
            <p:oleObj spid="_x0000_s11272" name="Equation" r:id="rId7" imgW="825480" imgH="228600" progId="Equation.3">
              <p:embed/>
            </p:oleObj>
          </a:graphicData>
        </a:graphic>
      </p:graphicFrame>
      <p:graphicFrame>
        <p:nvGraphicFramePr>
          <p:cNvPr id="11274" name="Object 10"/>
          <p:cNvGraphicFramePr>
            <a:graphicFrameLocks noChangeAspect="1"/>
          </p:cNvGraphicFramePr>
          <p:nvPr/>
        </p:nvGraphicFramePr>
        <p:xfrm>
          <a:off x="2438400" y="4343400"/>
          <a:ext cx="952500" cy="831850"/>
        </p:xfrm>
        <a:graphic>
          <a:graphicData uri="http://schemas.openxmlformats.org/presentationml/2006/ole">
            <p:oleObj spid="_x0000_s11274" name="Equation" r:id="rId8" imgW="49500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7" dur="500"/>
                                        <p:tgtEl>
                                          <p:spTgt spid="11267">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267">
                                            <p:txEl>
                                              <p:pRg st="1" end="1"/>
                                            </p:txEl>
                                          </p:spTgt>
                                        </p:tgtEl>
                                        <p:attrNameLst>
                                          <p:attrName>style.visibility</p:attrName>
                                        </p:attrNameLst>
                                      </p:cBhvr>
                                      <p:to>
                                        <p:strVal val="visible"/>
                                      </p:to>
                                    </p:set>
                                    <p:animEffect transition="in" filter="blinds(horizontal)">
                                      <p:cBhvr>
                                        <p:cTn id="10" dur="500"/>
                                        <p:tgtEl>
                                          <p:spTgt spid="11267">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Effect transition="in" filter="blinds(horizontal)">
                                      <p:cBhvr>
                                        <p:cTn id="13" dur="500"/>
                                        <p:tgtEl>
                                          <p:spTgt spid="1126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1272"/>
                                        </p:tgtEl>
                                        <p:attrNameLst>
                                          <p:attrName>style.visibility</p:attrName>
                                        </p:attrNameLst>
                                      </p:cBhvr>
                                      <p:to>
                                        <p:strVal val="visible"/>
                                      </p:to>
                                    </p:set>
                                    <p:animEffect transition="in" filter="blinds(horizontal)">
                                      <p:cBhvr>
                                        <p:cTn id="18" dur="500"/>
                                        <p:tgtEl>
                                          <p:spTgt spid="1127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274"/>
                                        </p:tgtEl>
                                        <p:attrNameLst>
                                          <p:attrName>style.visibility</p:attrName>
                                        </p:attrNameLst>
                                      </p:cBhvr>
                                      <p:to>
                                        <p:strVal val="visible"/>
                                      </p:to>
                                    </p:set>
                                    <p:animEffect transition="in" filter="blinds(horizontal)">
                                      <p:cBhvr>
                                        <p:cTn id="23" dur="500"/>
                                        <p:tgtEl>
                                          <p:spTgt spid="1127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1268"/>
                                        </p:tgtEl>
                                        <p:attrNameLst>
                                          <p:attrName>style.visibility</p:attrName>
                                        </p:attrNameLst>
                                      </p:cBhvr>
                                      <p:to>
                                        <p:strVal val="visible"/>
                                      </p:to>
                                    </p:set>
                                    <p:animEffect transition="in" filter="blinds(horizontal)">
                                      <p:cBhvr>
                                        <p:cTn id="28"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274638"/>
            <a:ext cx="8686800" cy="1173162"/>
          </a:xfrm>
        </p:spPr>
        <p:txBody>
          <a:bodyPr/>
          <a:lstStyle/>
          <a:p>
            <a:r>
              <a:rPr lang="en-US" sz="3200"/>
              <a:t/>
            </a:r>
            <a:br>
              <a:rPr lang="en-US" sz="3200"/>
            </a:br>
            <a:r>
              <a:rPr lang="en-US" sz="3200"/>
              <a:t>Contoh 1: </a:t>
            </a:r>
            <a:r>
              <a:rPr lang="en-US" sz="3200" b="1">
                <a:cs typeface="Arial" charset="0"/>
              </a:rPr>
              <a:t>An Automobile Engine</a:t>
            </a:r>
          </a:p>
        </p:txBody>
      </p:sp>
      <p:sp>
        <p:nvSpPr>
          <p:cNvPr id="12291" name="Rectangle 3"/>
          <p:cNvSpPr>
            <a:spLocks noGrp="1" noChangeArrowheads="1"/>
          </p:cNvSpPr>
          <p:nvPr>
            <p:ph type="body" idx="1"/>
          </p:nvPr>
        </p:nvSpPr>
        <p:spPr/>
        <p:txBody>
          <a:bodyPr/>
          <a:lstStyle/>
          <a:p>
            <a:r>
              <a:rPr lang="en-US" sz="2400">
                <a:cs typeface="Arial" charset="0"/>
              </a:rPr>
              <a:t>Sebuah mesin mobil memiliki efisiensi  22.0% dan menghasilkan kerja sebesar 2510 J. Hitung jumlah kalor yang dibuang oleh mesin itu.</a:t>
            </a:r>
          </a:p>
          <a:p>
            <a:endParaRPr lang="en-US" sz="2400">
              <a:cs typeface="Arial" charset="0"/>
            </a:endParaRPr>
          </a:p>
          <a:p>
            <a:r>
              <a:rPr lang="en-US" sz="2400">
                <a:solidFill>
                  <a:schemeClr val="tx2"/>
                </a:solidFill>
                <a:cs typeface="Arial" charset="0"/>
              </a:rPr>
              <a:t>Solusi</a:t>
            </a:r>
          </a:p>
          <a:p>
            <a:pPr>
              <a:buFontTx/>
              <a:buNone/>
            </a:pPr>
            <a:r>
              <a:rPr lang="en-US" sz="2400">
                <a:cs typeface="Arial" charset="0"/>
              </a:rPr>
              <a:t>    </a:t>
            </a:r>
          </a:p>
          <a:p>
            <a:pPr>
              <a:buFontTx/>
              <a:buNone/>
            </a:pPr>
            <a:endParaRPr lang="en-US" sz="2400">
              <a:cs typeface="Arial" charset="0"/>
            </a:endParaRPr>
          </a:p>
        </p:txBody>
      </p:sp>
      <p:graphicFrame>
        <p:nvGraphicFramePr>
          <p:cNvPr id="12292" name="Object 4"/>
          <p:cNvGraphicFramePr>
            <a:graphicFrameLocks noChangeAspect="1"/>
          </p:cNvGraphicFramePr>
          <p:nvPr/>
        </p:nvGraphicFramePr>
        <p:xfrm>
          <a:off x="1066800" y="3962400"/>
          <a:ext cx="6170613" cy="846138"/>
        </p:xfrm>
        <a:graphic>
          <a:graphicData uri="http://schemas.openxmlformats.org/presentationml/2006/ole">
            <p:oleObj spid="_x0000_s12292" name="Equation" r:id="rId3" imgW="314928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2" dur="500"/>
                                        <p:tgtEl>
                                          <p:spTgt spid="1229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Effect transition="in" filter="blinds(horizontal)">
                                      <p:cBhvr>
                                        <p:cTn id="17" dur="500"/>
                                        <p:tgtEl>
                                          <p:spTgt spid="1229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292"/>
                                        </p:tgtEl>
                                        <p:attrNameLst>
                                          <p:attrName>style.visibility</p:attrName>
                                        </p:attrNameLst>
                                      </p:cBhvr>
                                      <p:to>
                                        <p:strVal val="visible"/>
                                      </p:to>
                                    </p:set>
                                    <p:animEffect transition="in" filter="blinds(horizontal)">
                                      <p:cBhvr>
                                        <p:cTn id="22"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id-ID"/>
              <a:t>Proses mesin bakar</a:t>
            </a:r>
            <a:endParaRPr lang="en-GB"/>
          </a:p>
        </p:txBody>
      </p:sp>
      <p:sp>
        <p:nvSpPr>
          <p:cNvPr id="64515" name="Rectangle 3"/>
          <p:cNvSpPr>
            <a:spLocks noGrp="1" noChangeArrowheads="1"/>
          </p:cNvSpPr>
          <p:nvPr>
            <p:ph type="body" idx="1"/>
          </p:nvPr>
        </p:nvSpPr>
        <p:spPr/>
        <p:txBody>
          <a:bodyPr/>
          <a:lstStyle/>
          <a:p>
            <a:endParaRPr lang="en-GB"/>
          </a:p>
        </p:txBody>
      </p:sp>
      <p:pic>
        <p:nvPicPr>
          <p:cNvPr id="64516" name="Picture 4" descr="figure%204-05"/>
          <p:cNvPicPr>
            <a:picLocks noChangeAspect="1" noChangeArrowheads="1"/>
          </p:cNvPicPr>
          <p:nvPr/>
        </p:nvPicPr>
        <p:blipFill>
          <a:blip r:embed="rId2"/>
          <a:srcRect/>
          <a:stretch>
            <a:fillRect/>
          </a:stretch>
        </p:blipFill>
        <p:spPr bwMode="auto">
          <a:xfrm>
            <a:off x="304800" y="1341438"/>
            <a:ext cx="8534400" cy="4608512"/>
          </a:xfrm>
          <a:prstGeom prst="rect">
            <a:avLst/>
          </a:prstGeom>
          <a:noFill/>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46" name="Group 2"/>
          <p:cNvGrpSpPr>
            <a:grpSpLocks/>
          </p:cNvGrpSpPr>
          <p:nvPr/>
        </p:nvGrpSpPr>
        <p:grpSpPr bwMode="auto">
          <a:xfrm>
            <a:off x="6400800" y="1828800"/>
            <a:ext cx="2174875" cy="3432175"/>
            <a:chOff x="4052" y="112"/>
            <a:chExt cx="1370" cy="2162"/>
          </a:xfrm>
        </p:grpSpPr>
        <p:grpSp>
          <p:nvGrpSpPr>
            <p:cNvPr id="57347" name="Group 3"/>
            <p:cNvGrpSpPr>
              <a:grpSpLocks/>
            </p:cNvGrpSpPr>
            <p:nvPr/>
          </p:nvGrpSpPr>
          <p:grpSpPr bwMode="auto">
            <a:xfrm>
              <a:off x="4086" y="408"/>
              <a:ext cx="1336" cy="1866"/>
              <a:chOff x="3288" y="1122"/>
              <a:chExt cx="1336" cy="1866"/>
            </a:xfrm>
          </p:grpSpPr>
          <p:sp>
            <p:nvSpPr>
              <p:cNvPr id="57348" name="Rectangle 4"/>
              <p:cNvSpPr>
                <a:spLocks noChangeArrowheads="1"/>
              </p:cNvSpPr>
              <p:nvPr/>
            </p:nvSpPr>
            <p:spPr bwMode="auto">
              <a:xfrm>
                <a:off x="3288" y="1122"/>
                <a:ext cx="1044" cy="300"/>
              </a:xfrm>
              <a:prstGeom prst="rect">
                <a:avLst/>
              </a:prstGeom>
              <a:solidFill>
                <a:srgbClr val="FF0066"/>
              </a:solidFill>
              <a:ln w="12700">
                <a:solidFill>
                  <a:schemeClr val="bg2"/>
                </a:solidFill>
                <a:miter lim="800000"/>
                <a:headEnd/>
                <a:tailEnd/>
              </a:ln>
              <a:effectLst/>
            </p:spPr>
            <p:txBody>
              <a:bodyPr wrap="none" anchor="ctr">
                <a:spAutoFit/>
              </a:bodyPr>
              <a:lstStyle/>
              <a:p>
                <a:endParaRPr lang="id-ID"/>
              </a:p>
            </p:txBody>
          </p:sp>
          <p:sp>
            <p:nvSpPr>
              <p:cNvPr id="57349" name="Rectangle 5"/>
              <p:cNvSpPr>
                <a:spLocks noChangeArrowheads="1"/>
              </p:cNvSpPr>
              <p:nvPr/>
            </p:nvSpPr>
            <p:spPr bwMode="auto">
              <a:xfrm>
                <a:off x="3294" y="2688"/>
                <a:ext cx="1044" cy="300"/>
              </a:xfrm>
              <a:prstGeom prst="rect">
                <a:avLst/>
              </a:prstGeom>
              <a:solidFill>
                <a:schemeClr val="accent2"/>
              </a:solidFill>
              <a:ln w="12700">
                <a:solidFill>
                  <a:schemeClr val="bg2"/>
                </a:solidFill>
                <a:miter lim="800000"/>
                <a:headEnd/>
                <a:tailEnd/>
              </a:ln>
              <a:effectLst/>
            </p:spPr>
            <p:txBody>
              <a:bodyPr wrap="none" anchor="ctr">
                <a:spAutoFit/>
              </a:bodyPr>
              <a:lstStyle/>
              <a:p>
                <a:endParaRPr lang="id-ID"/>
              </a:p>
            </p:txBody>
          </p:sp>
          <p:sp>
            <p:nvSpPr>
              <p:cNvPr id="57350" name="Text Box 6"/>
              <p:cNvSpPr txBox="1">
                <a:spLocks noChangeArrowheads="1"/>
              </p:cNvSpPr>
              <p:nvPr/>
            </p:nvSpPr>
            <p:spPr bwMode="auto">
              <a:xfrm>
                <a:off x="3590" y="1152"/>
                <a:ext cx="440" cy="214"/>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latin typeface="Comic Sans MS" pitchFamily="66" charset="0"/>
                  </a:rPr>
                  <a:t>T</a:t>
                </a:r>
                <a:r>
                  <a:rPr lang="en-US" baseline="-25000">
                    <a:latin typeface="Comic Sans MS" pitchFamily="66" charset="0"/>
                  </a:rPr>
                  <a:t>H</a:t>
                </a:r>
                <a:endParaRPr lang="en-US">
                  <a:latin typeface="Comic Sans MS" pitchFamily="66" charset="0"/>
                </a:endParaRPr>
              </a:p>
            </p:txBody>
          </p:sp>
          <p:sp>
            <p:nvSpPr>
              <p:cNvPr id="57351" name="Text Box 7"/>
              <p:cNvSpPr txBox="1">
                <a:spLocks noChangeArrowheads="1"/>
              </p:cNvSpPr>
              <p:nvPr/>
            </p:nvSpPr>
            <p:spPr bwMode="auto">
              <a:xfrm>
                <a:off x="3602" y="2736"/>
                <a:ext cx="440" cy="214"/>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rgbClr val="0000E8"/>
                    </a:solidFill>
                    <a:latin typeface="Comic Sans MS" pitchFamily="66" charset="0"/>
                  </a:rPr>
                  <a:t>T</a:t>
                </a:r>
                <a:r>
                  <a:rPr lang="en-US" baseline="-25000">
                    <a:solidFill>
                      <a:srgbClr val="0000E8"/>
                    </a:solidFill>
                    <a:latin typeface="Comic Sans MS" pitchFamily="66" charset="0"/>
                  </a:rPr>
                  <a:t>C</a:t>
                </a:r>
                <a:endParaRPr lang="en-US">
                  <a:solidFill>
                    <a:srgbClr val="0000E8"/>
                  </a:solidFill>
                  <a:latin typeface="Comic Sans MS" pitchFamily="66" charset="0"/>
                </a:endParaRPr>
              </a:p>
            </p:txBody>
          </p:sp>
          <p:sp>
            <p:nvSpPr>
              <p:cNvPr id="57352" name="Oval 8"/>
              <p:cNvSpPr>
                <a:spLocks noChangeArrowheads="1"/>
              </p:cNvSpPr>
              <p:nvPr/>
            </p:nvSpPr>
            <p:spPr bwMode="auto">
              <a:xfrm>
                <a:off x="3546" y="1800"/>
                <a:ext cx="486" cy="504"/>
              </a:xfrm>
              <a:prstGeom prst="ellipse">
                <a:avLst/>
              </a:prstGeom>
              <a:solidFill>
                <a:schemeClr val="accent1"/>
              </a:solidFill>
              <a:ln w="12700">
                <a:solidFill>
                  <a:schemeClr val="bg2"/>
                </a:solidFill>
                <a:round/>
                <a:headEnd/>
                <a:tailEnd/>
              </a:ln>
              <a:effectLst/>
            </p:spPr>
            <p:txBody>
              <a:bodyPr wrap="none" anchor="ctr">
                <a:spAutoFit/>
              </a:bodyPr>
              <a:lstStyle/>
              <a:p>
                <a:endParaRPr lang="id-ID"/>
              </a:p>
            </p:txBody>
          </p:sp>
          <p:sp>
            <p:nvSpPr>
              <p:cNvPr id="57353" name="AutoShape 9"/>
              <p:cNvSpPr>
                <a:spLocks noChangeArrowheads="1"/>
              </p:cNvSpPr>
              <p:nvPr/>
            </p:nvSpPr>
            <p:spPr bwMode="auto">
              <a:xfrm flipV="1">
                <a:off x="3636" y="1416"/>
                <a:ext cx="306" cy="390"/>
              </a:xfrm>
              <a:prstGeom prst="downArrow">
                <a:avLst>
                  <a:gd name="adj1" fmla="val 50000"/>
                  <a:gd name="adj2" fmla="val 31863"/>
                </a:avLst>
              </a:prstGeom>
              <a:solidFill>
                <a:schemeClr val="tx2"/>
              </a:solidFill>
              <a:ln w="12700">
                <a:solidFill>
                  <a:schemeClr val="bg2"/>
                </a:solidFill>
                <a:miter lim="800000"/>
                <a:headEnd/>
                <a:tailEnd/>
              </a:ln>
              <a:effectLst/>
            </p:spPr>
            <p:txBody>
              <a:bodyPr anchor="ctr">
                <a:spAutoFit/>
              </a:bodyPr>
              <a:lstStyle/>
              <a:p>
                <a:endParaRPr lang="id-ID"/>
              </a:p>
            </p:txBody>
          </p:sp>
          <p:sp>
            <p:nvSpPr>
              <p:cNvPr id="57354" name="AutoShape 10"/>
              <p:cNvSpPr>
                <a:spLocks noChangeArrowheads="1"/>
              </p:cNvSpPr>
              <p:nvPr/>
            </p:nvSpPr>
            <p:spPr bwMode="auto">
              <a:xfrm flipV="1">
                <a:off x="3696" y="2298"/>
                <a:ext cx="186" cy="390"/>
              </a:xfrm>
              <a:prstGeom prst="downArrow">
                <a:avLst>
                  <a:gd name="adj1" fmla="val 50000"/>
                  <a:gd name="adj2" fmla="val 52419"/>
                </a:avLst>
              </a:prstGeom>
              <a:solidFill>
                <a:schemeClr val="tx2"/>
              </a:solidFill>
              <a:ln w="12700">
                <a:solidFill>
                  <a:schemeClr val="bg2"/>
                </a:solidFill>
                <a:miter lim="800000"/>
                <a:headEnd/>
                <a:tailEnd/>
              </a:ln>
              <a:effectLst/>
            </p:spPr>
            <p:txBody>
              <a:bodyPr anchor="ctr">
                <a:spAutoFit/>
              </a:bodyPr>
              <a:lstStyle/>
              <a:p>
                <a:endParaRPr lang="id-ID"/>
              </a:p>
            </p:txBody>
          </p:sp>
          <p:sp>
            <p:nvSpPr>
              <p:cNvPr id="57355" name="AutoShape 11"/>
              <p:cNvSpPr>
                <a:spLocks noChangeArrowheads="1"/>
              </p:cNvSpPr>
              <p:nvPr/>
            </p:nvSpPr>
            <p:spPr bwMode="auto">
              <a:xfrm flipH="1">
                <a:off x="4020" y="1956"/>
                <a:ext cx="552" cy="162"/>
              </a:xfrm>
              <a:prstGeom prst="rightArrow">
                <a:avLst>
                  <a:gd name="adj1" fmla="val 50000"/>
                  <a:gd name="adj2" fmla="val 85185"/>
                </a:avLst>
              </a:prstGeom>
              <a:solidFill>
                <a:schemeClr val="tx2"/>
              </a:solidFill>
              <a:ln w="12700">
                <a:solidFill>
                  <a:schemeClr val="bg2"/>
                </a:solidFill>
                <a:miter lim="800000"/>
                <a:headEnd/>
                <a:tailEnd/>
              </a:ln>
              <a:effectLst/>
            </p:spPr>
            <p:txBody>
              <a:bodyPr wrap="none" anchor="ctr">
                <a:spAutoFit/>
              </a:bodyPr>
              <a:lstStyle/>
              <a:p>
                <a:endParaRPr lang="id-ID"/>
              </a:p>
            </p:txBody>
          </p:sp>
          <p:sp>
            <p:nvSpPr>
              <p:cNvPr id="57356" name="Text Box 12"/>
              <p:cNvSpPr txBox="1">
                <a:spLocks noChangeArrowheads="1"/>
              </p:cNvSpPr>
              <p:nvPr/>
            </p:nvSpPr>
            <p:spPr bwMode="auto">
              <a:xfrm>
                <a:off x="3356" y="1518"/>
                <a:ext cx="440" cy="214"/>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Q</a:t>
                </a:r>
                <a:r>
                  <a:rPr lang="en-US" baseline="-25000">
                    <a:solidFill>
                      <a:schemeClr val="tx2"/>
                    </a:solidFill>
                    <a:latin typeface="Comic Sans MS" pitchFamily="66" charset="0"/>
                  </a:rPr>
                  <a:t>H</a:t>
                </a:r>
                <a:endParaRPr lang="en-US">
                  <a:solidFill>
                    <a:schemeClr val="tx2"/>
                  </a:solidFill>
                  <a:latin typeface="Comic Sans MS" pitchFamily="66" charset="0"/>
                </a:endParaRPr>
              </a:p>
            </p:txBody>
          </p:sp>
          <p:sp>
            <p:nvSpPr>
              <p:cNvPr id="57357" name="Text Box 13"/>
              <p:cNvSpPr txBox="1">
                <a:spLocks noChangeArrowheads="1"/>
              </p:cNvSpPr>
              <p:nvPr/>
            </p:nvSpPr>
            <p:spPr bwMode="auto">
              <a:xfrm>
                <a:off x="3422" y="2352"/>
                <a:ext cx="440" cy="214"/>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Q</a:t>
                </a:r>
                <a:r>
                  <a:rPr lang="en-US" baseline="-25000">
                    <a:solidFill>
                      <a:schemeClr val="tx2"/>
                    </a:solidFill>
                    <a:latin typeface="Comic Sans MS" pitchFamily="66" charset="0"/>
                  </a:rPr>
                  <a:t>C</a:t>
                </a:r>
                <a:endParaRPr lang="en-US">
                  <a:solidFill>
                    <a:schemeClr val="tx2"/>
                  </a:solidFill>
                  <a:latin typeface="Comic Sans MS" pitchFamily="66" charset="0"/>
                </a:endParaRPr>
              </a:p>
            </p:txBody>
          </p:sp>
          <p:sp>
            <p:nvSpPr>
              <p:cNvPr id="57358" name="Text Box 14"/>
              <p:cNvSpPr txBox="1">
                <a:spLocks noChangeArrowheads="1"/>
              </p:cNvSpPr>
              <p:nvPr/>
            </p:nvSpPr>
            <p:spPr bwMode="auto">
              <a:xfrm>
                <a:off x="4184" y="2094"/>
                <a:ext cx="440" cy="214"/>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W</a:t>
                </a:r>
              </a:p>
            </p:txBody>
          </p:sp>
        </p:grpSp>
        <p:sp>
          <p:nvSpPr>
            <p:cNvPr id="57359" name="Text Box 15"/>
            <p:cNvSpPr txBox="1">
              <a:spLocks noChangeArrowheads="1"/>
            </p:cNvSpPr>
            <p:nvPr/>
          </p:nvSpPr>
          <p:spPr bwMode="auto">
            <a:xfrm>
              <a:off x="4052" y="112"/>
              <a:ext cx="1238" cy="214"/>
            </a:xfrm>
            <a:prstGeom prst="rect">
              <a:avLst/>
            </a:prstGeom>
            <a:noFill/>
            <a:ln w="12700">
              <a:noFill/>
              <a:miter lim="800000"/>
              <a:headEnd/>
              <a:tailEnd/>
            </a:ln>
            <a:effectLst/>
          </p:spPr>
          <p:txBody>
            <a:bodyPr wrap="none">
              <a:spAutoFit/>
            </a:bodyPr>
            <a:lstStyle/>
            <a:p>
              <a:pPr eaLnBrk="0" hangingPunct="0">
                <a:lnSpc>
                  <a:spcPct val="90000"/>
                </a:lnSpc>
                <a:spcBef>
                  <a:spcPct val="30000"/>
                </a:spcBef>
                <a:buClr>
                  <a:schemeClr val="accent1"/>
                </a:buClr>
                <a:buSzPct val="75000"/>
                <a:buFont typeface="Monotype Sorts" pitchFamily="2" charset="2"/>
                <a:buNone/>
              </a:pPr>
              <a:r>
                <a:rPr lang="en-US">
                  <a:latin typeface="Comic Sans MS" pitchFamily="66" charset="0"/>
                </a:rPr>
                <a:t>REFRIGERATOR</a:t>
              </a:r>
            </a:p>
          </p:txBody>
        </p:sp>
      </p:grpSp>
      <p:sp>
        <p:nvSpPr>
          <p:cNvPr id="57360" name="Text Box 16"/>
          <p:cNvSpPr txBox="1">
            <a:spLocks noChangeArrowheads="1"/>
          </p:cNvSpPr>
          <p:nvPr/>
        </p:nvSpPr>
        <p:spPr bwMode="auto">
          <a:xfrm>
            <a:off x="6403975" y="4806950"/>
            <a:ext cx="184150" cy="339725"/>
          </a:xfrm>
          <a:prstGeom prst="rect">
            <a:avLst/>
          </a:prstGeom>
          <a:noFill/>
          <a:ln w="12700">
            <a:noFill/>
            <a:miter lim="800000"/>
            <a:headEnd/>
            <a:tailEnd/>
          </a:ln>
          <a:effectLst/>
        </p:spPr>
        <p:txBody>
          <a:bodyPr wrap="none">
            <a:spAutoFit/>
          </a:bodyPr>
          <a:lstStyle/>
          <a:p>
            <a:pPr eaLnBrk="0" hangingPunct="0">
              <a:lnSpc>
                <a:spcPct val="90000"/>
              </a:lnSpc>
              <a:spcBef>
                <a:spcPct val="30000"/>
              </a:spcBef>
              <a:buClr>
                <a:schemeClr val="accent1"/>
              </a:buClr>
              <a:buSzPct val="75000"/>
              <a:buFont typeface="Monotype Sorts" pitchFamily="2" charset="2"/>
              <a:buNone/>
            </a:pPr>
            <a:endParaRPr lang="id-ID">
              <a:latin typeface="Comic Sans MS" pitchFamily="66" charset="0"/>
            </a:endParaRPr>
          </a:p>
        </p:txBody>
      </p:sp>
      <p:sp>
        <p:nvSpPr>
          <p:cNvPr id="57361" name="Text Box 17"/>
          <p:cNvSpPr txBox="1">
            <a:spLocks noChangeArrowheads="1"/>
          </p:cNvSpPr>
          <p:nvPr/>
        </p:nvSpPr>
        <p:spPr bwMode="auto">
          <a:xfrm>
            <a:off x="5013325" y="5295900"/>
            <a:ext cx="2841625" cy="339725"/>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endParaRPr lang="id-ID">
              <a:solidFill>
                <a:schemeClr val="tx2"/>
              </a:solidFill>
              <a:latin typeface="Comic Sans MS" pitchFamily="66" charset="0"/>
            </a:endParaRPr>
          </a:p>
        </p:txBody>
      </p:sp>
      <p:sp>
        <p:nvSpPr>
          <p:cNvPr id="57362" name="Text Box 18"/>
          <p:cNvSpPr txBox="1">
            <a:spLocks noChangeArrowheads="1"/>
          </p:cNvSpPr>
          <p:nvPr/>
        </p:nvSpPr>
        <p:spPr bwMode="auto">
          <a:xfrm>
            <a:off x="1066800" y="228600"/>
            <a:ext cx="7435850" cy="2303463"/>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sz="2400">
                <a:solidFill>
                  <a:schemeClr val="tx2"/>
                </a:solidFill>
                <a:latin typeface="Comic Sans MS" pitchFamily="66" charset="0"/>
              </a:rPr>
              <a:t>Pendingin (refrigerator): sebuah mesin kalor yang beroperasi secara terbalik. Refrigerator menarik panas dari tempat dingin (di dalam pendingin) dan melepaskan panas ke tempat yang lebih hangat. </a:t>
            </a:r>
          </a:p>
          <a:p>
            <a:pPr eaLnBrk="0" hangingPunct="0">
              <a:lnSpc>
                <a:spcPct val="90000"/>
              </a:lnSpc>
              <a:spcBef>
                <a:spcPct val="50000"/>
              </a:spcBef>
              <a:buClr>
                <a:schemeClr val="accent1"/>
              </a:buClr>
              <a:buSzPct val="75000"/>
              <a:buFont typeface="Monotype Sorts" pitchFamily="2" charset="2"/>
              <a:buNone/>
            </a:pPr>
            <a:endParaRPr lang="en-US" sz="2400">
              <a:latin typeface="Comic Sans MS" pitchFamily="66" charset="0"/>
            </a:endParaRPr>
          </a:p>
          <a:p>
            <a:pPr eaLnBrk="0" hangingPunct="0">
              <a:lnSpc>
                <a:spcPct val="90000"/>
              </a:lnSpc>
              <a:spcBef>
                <a:spcPct val="50000"/>
              </a:spcBef>
              <a:buClr>
                <a:schemeClr val="accent1"/>
              </a:buClr>
              <a:buSzPct val="75000"/>
              <a:buFont typeface="Monotype Sorts" pitchFamily="2" charset="2"/>
              <a:buNone/>
            </a:pPr>
            <a:endParaRPr lang="en-US">
              <a:solidFill>
                <a:schemeClr val="tx2"/>
              </a:solidFill>
              <a:latin typeface="Comic Sans MS" pitchFamily="66" charset="0"/>
            </a:endParaRPr>
          </a:p>
        </p:txBody>
      </p:sp>
      <p:graphicFrame>
        <p:nvGraphicFramePr>
          <p:cNvPr id="57364" name="Object 20"/>
          <p:cNvGraphicFramePr>
            <a:graphicFrameLocks noChangeAspect="1"/>
          </p:cNvGraphicFramePr>
          <p:nvPr/>
        </p:nvGraphicFramePr>
        <p:xfrm>
          <a:off x="1143000" y="2209800"/>
          <a:ext cx="2500313" cy="542925"/>
        </p:xfrm>
        <a:graphic>
          <a:graphicData uri="http://schemas.openxmlformats.org/presentationml/2006/ole">
            <p:oleObj spid="_x0000_s57364" name="Equation" r:id="rId3" imgW="1054080" imgH="228600" progId="Equation.3">
              <p:embed/>
            </p:oleObj>
          </a:graphicData>
        </a:graphic>
      </p:graphicFrame>
      <p:graphicFrame>
        <p:nvGraphicFramePr>
          <p:cNvPr id="57365" name="Object 21"/>
          <p:cNvGraphicFramePr>
            <a:graphicFrameLocks noChangeAspect="1"/>
          </p:cNvGraphicFramePr>
          <p:nvPr/>
        </p:nvGraphicFramePr>
        <p:xfrm>
          <a:off x="1143000" y="3200400"/>
          <a:ext cx="2514600" cy="542925"/>
        </p:xfrm>
        <a:graphic>
          <a:graphicData uri="http://schemas.openxmlformats.org/presentationml/2006/ole">
            <p:oleObj spid="_x0000_s57365" name="Equation" r:id="rId4" imgW="965160" imgH="228600" progId="Equation.3">
              <p:embed/>
            </p:oleObj>
          </a:graphicData>
        </a:graphic>
      </p:graphicFrame>
      <p:graphicFrame>
        <p:nvGraphicFramePr>
          <p:cNvPr id="57366" name="Object 22"/>
          <p:cNvGraphicFramePr>
            <a:graphicFrameLocks noChangeAspect="1"/>
          </p:cNvGraphicFramePr>
          <p:nvPr/>
        </p:nvGraphicFramePr>
        <p:xfrm>
          <a:off x="1143000" y="3962400"/>
          <a:ext cx="2447925" cy="603250"/>
        </p:xfrm>
        <a:graphic>
          <a:graphicData uri="http://schemas.openxmlformats.org/presentationml/2006/ole">
            <p:oleObj spid="_x0000_s57366" name="Equation" r:id="rId5" imgW="93960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362"/>
                                        </p:tgtEl>
                                        <p:attrNameLst>
                                          <p:attrName>style.visibility</p:attrName>
                                        </p:attrNameLst>
                                      </p:cBhvr>
                                      <p:to>
                                        <p:strVal val="visible"/>
                                      </p:to>
                                    </p:set>
                                    <p:animEffect transition="in" filter="blinds(horizontal)">
                                      <p:cBhvr>
                                        <p:cTn id="7" dur="500"/>
                                        <p:tgtEl>
                                          <p:spTgt spid="5736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7346"/>
                                        </p:tgtEl>
                                        <p:attrNameLst>
                                          <p:attrName>style.visibility</p:attrName>
                                        </p:attrNameLst>
                                      </p:cBhvr>
                                      <p:to>
                                        <p:strVal val="visible"/>
                                      </p:to>
                                    </p:set>
                                    <p:animEffect transition="in" filter="blinds(horizontal)">
                                      <p:cBhvr>
                                        <p:cTn id="12" dur="500"/>
                                        <p:tgtEl>
                                          <p:spTgt spid="5734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7364"/>
                                        </p:tgtEl>
                                        <p:attrNameLst>
                                          <p:attrName>style.visibility</p:attrName>
                                        </p:attrNameLst>
                                      </p:cBhvr>
                                      <p:to>
                                        <p:strVal val="visible"/>
                                      </p:to>
                                    </p:set>
                                    <p:animEffect transition="in" filter="blinds(horizontal)">
                                      <p:cBhvr>
                                        <p:cTn id="17" dur="500"/>
                                        <p:tgtEl>
                                          <p:spTgt spid="5736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7365"/>
                                        </p:tgtEl>
                                        <p:attrNameLst>
                                          <p:attrName>style.visibility</p:attrName>
                                        </p:attrNameLst>
                                      </p:cBhvr>
                                      <p:to>
                                        <p:strVal val="visible"/>
                                      </p:to>
                                    </p:set>
                                    <p:animEffect transition="in" filter="blinds(horizontal)">
                                      <p:cBhvr>
                                        <p:cTn id="22" dur="500"/>
                                        <p:tgtEl>
                                          <p:spTgt spid="5736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7366"/>
                                        </p:tgtEl>
                                        <p:attrNameLst>
                                          <p:attrName>style.visibility</p:attrName>
                                        </p:attrNameLst>
                                      </p:cBhvr>
                                      <p:to>
                                        <p:strVal val="visible"/>
                                      </p:to>
                                    </p:set>
                                    <p:animEffect transition="in" filter="blinds(horizontal)">
                                      <p:cBhvr>
                                        <p:cTn id="27" dur="500"/>
                                        <p:tgtEl>
                                          <p:spTgt spid="57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6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540" name="Group 4"/>
          <p:cNvGrpSpPr>
            <a:grpSpLocks/>
          </p:cNvGrpSpPr>
          <p:nvPr/>
        </p:nvGrpSpPr>
        <p:grpSpPr bwMode="auto">
          <a:xfrm>
            <a:off x="5943600" y="609600"/>
            <a:ext cx="2590800" cy="3733800"/>
            <a:chOff x="4052" y="112"/>
            <a:chExt cx="1370" cy="2162"/>
          </a:xfrm>
        </p:grpSpPr>
        <p:grpSp>
          <p:nvGrpSpPr>
            <p:cNvPr id="65541" name="Group 5"/>
            <p:cNvGrpSpPr>
              <a:grpSpLocks/>
            </p:cNvGrpSpPr>
            <p:nvPr/>
          </p:nvGrpSpPr>
          <p:grpSpPr bwMode="auto">
            <a:xfrm>
              <a:off x="4086" y="408"/>
              <a:ext cx="1336" cy="1866"/>
              <a:chOff x="3288" y="1122"/>
              <a:chExt cx="1336" cy="1866"/>
            </a:xfrm>
          </p:grpSpPr>
          <p:sp>
            <p:nvSpPr>
              <p:cNvPr id="65542" name="Rectangle 6"/>
              <p:cNvSpPr>
                <a:spLocks noChangeArrowheads="1"/>
              </p:cNvSpPr>
              <p:nvPr/>
            </p:nvSpPr>
            <p:spPr bwMode="auto">
              <a:xfrm>
                <a:off x="3288" y="1122"/>
                <a:ext cx="1044" cy="300"/>
              </a:xfrm>
              <a:prstGeom prst="rect">
                <a:avLst/>
              </a:prstGeom>
              <a:solidFill>
                <a:srgbClr val="FF0066"/>
              </a:solidFill>
              <a:ln w="12700">
                <a:solidFill>
                  <a:schemeClr val="bg2"/>
                </a:solidFill>
                <a:miter lim="800000"/>
                <a:headEnd/>
                <a:tailEnd/>
              </a:ln>
              <a:effectLst/>
            </p:spPr>
            <p:txBody>
              <a:bodyPr wrap="none" anchor="ctr">
                <a:spAutoFit/>
              </a:bodyPr>
              <a:lstStyle/>
              <a:p>
                <a:endParaRPr lang="id-ID"/>
              </a:p>
            </p:txBody>
          </p:sp>
          <p:sp>
            <p:nvSpPr>
              <p:cNvPr id="65543" name="Rectangle 7"/>
              <p:cNvSpPr>
                <a:spLocks noChangeArrowheads="1"/>
              </p:cNvSpPr>
              <p:nvPr/>
            </p:nvSpPr>
            <p:spPr bwMode="auto">
              <a:xfrm>
                <a:off x="3294" y="2688"/>
                <a:ext cx="1044" cy="300"/>
              </a:xfrm>
              <a:prstGeom prst="rect">
                <a:avLst/>
              </a:prstGeom>
              <a:solidFill>
                <a:schemeClr val="accent2"/>
              </a:solidFill>
              <a:ln w="12700">
                <a:solidFill>
                  <a:schemeClr val="bg2"/>
                </a:solidFill>
                <a:miter lim="800000"/>
                <a:headEnd/>
                <a:tailEnd/>
              </a:ln>
              <a:effectLst/>
            </p:spPr>
            <p:txBody>
              <a:bodyPr wrap="none" anchor="ctr">
                <a:spAutoFit/>
              </a:bodyPr>
              <a:lstStyle/>
              <a:p>
                <a:endParaRPr lang="id-ID"/>
              </a:p>
            </p:txBody>
          </p:sp>
          <p:sp>
            <p:nvSpPr>
              <p:cNvPr id="65544" name="Text Box 8"/>
              <p:cNvSpPr txBox="1">
                <a:spLocks noChangeArrowheads="1"/>
              </p:cNvSpPr>
              <p:nvPr/>
            </p:nvSpPr>
            <p:spPr bwMode="auto">
              <a:xfrm>
                <a:off x="3590" y="1152"/>
                <a:ext cx="440" cy="197"/>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latin typeface="Comic Sans MS" pitchFamily="66" charset="0"/>
                  </a:rPr>
                  <a:t>T</a:t>
                </a:r>
                <a:r>
                  <a:rPr lang="en-US" baseline="-25000">
                    <a:latin typeface="Comic Sans MS" pitchFamily="66" charset="0"/>
                  </a:rPr>
                  <a:t>H</a:t>
                </a:r>
                <a:endParaRPr lang="en-US">
                  <a:latin typeface="Comic Sans MS" pitchFamily="66" charset="0"/>
                </a:endParaRPr>
              </a:p>
            </p:txBody>
          </p:sp>
          <p:sp>
            <p:nvSpPr>
              <p:cNvPr id="65545" name="Text Box 9"/>
              <p:cNvSpPr txBox="1">
                <a:spLocks noChangeArrowheads="1"/>
              </p:cNvSpPr>
              <p:nvPr/>
            </p:nvSpPr>
            <p:spPr bwMode="auto">
              <a:xfrm>
                <a:off x="3602" y="2736"/>
                <a:ext cx="440" cy="197"/>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rgbClr val="0000E8"/>
                    </a:solidFill>
                    <a:latin typeface="Comic Sans MS" pitchFamily="66" charset="0"/>
                  </a:rPr>
                  <a:t>T</a:t>
                </a:r>
                <a:r>
                  <a:rPr lang="en-US" baseline="-25000">
                    <a:solidFill>
                      <a:srgbClr val="0000E8"/>
                    </a:solidFill>
                    <a:latin typeface="Comic Sans MS" pitchFamily="66" charset="0"/>
                  </a:rPr>
                  <a:t>C</a:t>
                </a:r>
                <a:endParaRPr lang="en-US">
                  <a:solidFill>
                    <a:srgbClr val="0000E8"/>
                  </a:solidFill>
                  <a:latin typeface="Comic Sans MS" pitchFamily="66" charset="0"/>
                </a:endParaRPr>
              </a:p>
            </p:txBody>
          </p:sp>
          <p:sp>
            <p:nvSpPr>
              <p:cNvPr id="65546" name="Oval 10"/>
              <p:cNvSpPr>
                <a:spLocks noChangeArrowheads="1"/>
              </p:cNvSpPr>
              <p:nvPr/>
            </p:nvSpPr>
            <p:spPr bwMode="auto">
              <a:xfrm>
                <a:off x="3546" y="1800"/>
                <a:ext cx="486" cy="504"/>
              </a:xfrm>
              <a:prstGeom prst="ellipse">
                <a:avLst/>
              </a:prstGeom>
              <a:solidFill>
                <a:schemeClr val="accent1"/>
              </a:solidFill>
              <a:ln w="12700">
                <a:solidFill>
                  <a:schemeClr val="bg2"/>
                </a:solidFill>
                <a:round/>
                <a:headEnd/>
                <a:tailEnd/>
              </a:ln>
              <a:effectLst/>
            </p:spPr>
            <p:txBody>
              <a:bodyPr wrap="none" anchor="ctr">
                <a:spAutoFit/>
              </a:bodyPr>
              <a:lstStyle/>
              <a:p>
                <a:endParaRPr lang="id-ID"/>
              </a:p>
            </p:txBody>
          </p:sp>
          <p:sp>
            <p:nvSpPr>
              <p:cNvPr id="65547" name="AutoShape 11"/>
              <p:cNvSpPr>
                <a:spLocks noChangeArrowheads="1"/>
              </p:cNvSpPr>
              <p:nvPr/>
            </p:nvSpPr>
            <p:spPr bwMode="auto">
              <a:xfrm flipV="1">
                <a:off x="3636" y="1416"/>
                <a:ext cx="306" cy="390"/>
              </a:xfrm>
              <a:prstGeom prst="downArrow">
                <a:avLst>
                  <a:gd name="adj1" fmla="val 50000"/>
                  <a:gd name="adj2" fmla="val 31863"/>
                </a:avLst>
              </a:prstGeom>
              <a:solidFill>
                <a:schemeClr val="tx2"/>
              </a:solidFill>
              <a:ln w="12700">
                <a:solidFill>
                  <a:schemeClr val="bg2"/>
                </a:solidFill>
                <a:miter lim="800000"/>
                <a:headEnd/>
                <a:tailEnd/>
              </a:ln>
              <a:effectLst/>
            </p:spPr>
            <p:txBody>
              <a:bodyPr anchor="ctr">
                <a:spAutoFit/>
              </a:bodyPr>
              <a:lstStyle/>
              <a:p>
                <a:endParaRPr lang="id-ID"/>
              </a:p>
            </p:txBody>
          </p:sp>
          <p:sp>
            <p:nvSpPr>
              <p:cNvPr id="65548" name="AutoShape 12"/>
              <p:cNvSpPr>
                <a:spLocks noChangeArrowheads="1"/>
              </p:cNvSpPr>
              <p:nvPr/>
            </p:nvSpPr>
            <p:spPr bwMode="auto">
              <a:xfrm flipV="1">
                <a:off x="3696" y="2298"/>
                <a:ext cx="186" cy="390"/>
              </a:xfrm>
              <a:prstGeom prst="downArrow">
                <a:avLst>
                  <a:gd name="adj1" fmla="val 50000"/>
                  <a:gd name="adj2" fmla="val 52419"/>
                </a:avLst>
              </a:prstGeom>
              <a:solidFill>
                <a:schemeClr val="tx2"/>
              </a:solidFill>
              <a:ln w="12700">
                <a:solidFill>
                  <a:schemeClr val="bg2"/>
                </a:solidFill>
                <a:miter lim="800000"/>
                <a:headEnd/>
                <a:tailEnd/>
              </a:ln>
              <a:effectLst/>
            </p:spPr>
            <p:txBody>
              <a:bodyPr anchor="ctr">
                <a:spAutoFit/>
              </a:bodyPr>
              <a:lstStyle/>
              <a:p>
                <a:endParaRPr lang="id-ID"/>
              </a:p>
            </p:txBody>
          </p:sp>
          <p:sp>
            <p:nvSpPr>
              <p:cNvPr id="65549" name="AutoShape 13"/>
              <p:cNvSpPr>
                <a:spLocks noChangeArrowheads="1"/>
              </p:cNvSpPr>
              <p:nvPr/>
            </p:nvSpPr>
            <p:spPr bwMode="auto">
              <a:xfrm flipH="1">
                <a:off x="4020" y="1956"/>
                <a:ext cx="552" cy="162"/>
              </a:xfrm>
              <a:prstGeom prst="rightArrow">
                <a:avLst>
                  <a:gd name="adj1" fmla="val 50000"/>
                  <a:gd name="adj2" fmla="val 85185"/>
                </a:avLst>
              </a:prstGeom>
              <a:solidFill>
                <a:schemeClr val="tx2"/>
              </a:solidFill>
              <a:ln w="12700">
                <a:solidFill>
                  <a:schemeClr val="bg2"/>
                </a:solidFill>
                <a:miter lim="800000"/>
                <a:headEnd/>
                <a:tailEnd/>
              </a:ln>
              <a:effectLst/>
            </p:spPr>
            <p:txBody>
              <a:bodyPr wrap="none" anchor="ctr">
                <a:spAutoFit/>
              </a:bodyPr>
              <a:lstStyle/>
              <a:p>
                <a:endParaRPr lang="id-ID"/>
              </a:p>
            </p:txBody>
          </p:sp>
          <p:sp>
            <p:nvSpPr>
              <p:cNvPr id="65550" name="Text Box 14"/>
              <p:cNvSpPr txBox="1">
                <a:spLocks noChangeArrowheads="1"/>
              </p:cNvSpPr>
              <p:nvPr/>
            </p:nvSpPr>
            <p:spPr bwMode="auto">
              <a:xfrm>
                <a:off x="3356" y="1518"/>
                <a:ext cx="440" cy="197"/>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Q</a:t>
                </a:r>
                <a:r>
                  <a:rPr lang="en-US" baseline="-25000">
                    <a:solidFill>
                      <a:schemeClr val="tx2"/>
                    </a:solidFill>
                    <a:latin typeface="Comic Sans MS" pitchFamily="66" charset="0"/>
                  </a:rPr>
                  <a:t>H</a:t>
                </a:r>
                <a:endParaRPr lang="en-US">
                  <a:solidFill>
                    <a:schemeClr val="tx2"/>
                  </a:solidFill>
                  <a:latin typeface="Comic Sans MS" pitchFamily="66" charset="0"/>
                </a:endParaRPr>
              </a:p>
            </p:txBody>
          </p:sp>
          <p:sp>
            <p:nvSpPr>
              <p:cNvPr id="65551" name="Text Box 15"/>
              <p:cNvSpPr txBox="1">
                <a:spLocks noChangeArrowheads="1"/>
              </p:cNvSpPr>
              <p:nvPr/>
            </p:nvSpPr>
            <p:spPr bwMode="auto">
              <a:xfrm>
                <a:off x="3422" y="2352"/>
                <a:ext cx="440" cy="197"/>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Q</a:t>
                </a:r>
                <a:r>
                  <a:rPr lang="en-US" baseline="-25000">
                    <a:solidFill>
                      <a:schemeClr val="tx2"/>
                    </a:solidFill>
                    <a:latin typeface="Comic Sans MS" pitchFamily="66" charset="0"/>
                  </a:rPr>
                  <a:t>C</a:t>
                </a:r>
                <a:endParaRPr lang="en-US">
                  <a:solidFill>
                    <a:schemeClr val="tx2"/>
                  </a:solidFill>
                  <a:latin typeface="Comic Sans MS" pitchFamily="66" charset="0"/>
                </a:endParaRPr>
              </a:p>
            </p:txBody>
          </p:sp>
          <p:sp>
            <p:nvSpPr>
              <p:cNvPr id="65552" name="Text Box 16"/>
              <p:cNvSpPr txBox="1">
                <a:spLocks noChangeArrowheads="1"/>
              </p:cNvSpPr>
              <p:nvPr/>
            </p:nvSpPr>
            <p:spPr bwMode="auto">
              <a:xfrm>
                <a:off x="4184" y="2094"/>
                <a:ext cx="440" cy="196"/>
              </a:xfrm>
              <a:prstGeom prst="rect">
                <a:avLst/>
              </a:prstGeom>
              <a:noFill/>
              <a:ln w="12700">
                <a:noFill/>
                <a:miter lim="800000"/>
                <a:headEnd/>
                <a:tailEnd/>
              </a:ln>
              <a:effectLst/>
            </p:spPr>
            <p:txBody>
              <a:bodyPr>
                <a:spAutoFit/>
              </a:bodyPr>
              <a:lstStyle/>
              <a:p>
                <a:pPr eaLnBrk="0" hangingPunct="0">
                  <a:lnSpc>
                    <a:spcPct val="90000"/>
                  </a:lnSpc>
                  <a:spcBef>
                    <a:spcPct val="50000"/>
                  </a:spcBef>
                  <a:buClr>
                    <a:schemeClr val="accent1"/>
                  </a:buClr>
                  <a:buSzPct val="75000"/>
                  <a:buFont typeface="Monotype Sorts" pitchFamily="2" charset="2"/>
                  <a:buNone/>
                </a:pPr>
                <a:r>
                  <a:rPr lang="en-US">
                    <a:solidFill>
                      <a:schemeClr val="tx2"/>
                    </a:solidFill>
                    <a:latin typeface="Comic Sans MS" pitchFamily="66" charset="0"/>
                  </a:rPr>
                  <a:t>W</a:t>
                </a:r>
              </a:p>
            </p:txBody>
          </p:sp>
        </p:grpSp>
        <p:sp>
          <p:nvSpPr>
            <p:cNvPr id="65553" name="Text Box 17"/>
            <p:cNvSpPr txBox="1">
              <a:spLocks noChangeArrowheads="1"/>
            </p:cNvSpPr>
            <p:nvPr/>
          </p:nvSpPr>
          <p:spPr bwMode="auto">
            <a:xfrm>
              <a:off x="4052" y="112"/>
              <a:ext cx="1039" cy="197"/>
            </a:xfrm>
            <a:prstGeom prst="rect">
              <a:avLst/>
            </a:prstGeom>
            <a:noFill/>
            <a:ln w="12700">
              <a:noFill/>
              <a:miter lim="800000"/>
              <a:headEnd/>
              <a:tailEnd/>
            </a:ln>
            <a:effectLst/>
          </p:spPr>
          <p:txBody>
            <a:bodyPr wrap="none">
              <a:spAutoFit/>
            </a:bodyPr>
            <a:lstStyle/>
            <a:p>
              <a:pPr eaLnBrk="0" hangingPunct="0">
                <a:lnSpc>
                  <a:spcPct val="90000"/>
                </a:lnSpc>
                <a:spcBef>
                  <a:spcPct val="30000"/>
                </a:spcBef>
                <a:buClr>
                  <a:schemeClr val="accent1"/>
                </a:buClr>
                <a:buSzPct val="75000"/>
                <a:buFont typeface="Monotype Sorts" pitchFamily="2" charset="2"/>
                <a:buNone/>
              </a:pPr>
              <a:r>
                <a:rPr lang="en-US">
                  <a:latin typeface="Comic Sans MS" pitchFamily="66" charset="0"/>
                </a:rPr>
                <a:t>REFRIGERATOR</a:t>
              </a:r>
            </a:p>
          </p:txBody>
        </p:sp>
      </p:grpSp>
      <p:graphicFrame>
        <p:nvGraphicFramePr>
          <p:cNvPr id="65554" name="Object 18"/>
          <p:cNvGraphicFramePr>
            <a:graphicFrameLocks noChangeAspect="1"/>
          </p:cNvGraphicFramePr>
          <p:nvPr/>
        </p:nvGraphicFramePr>
        <p:xfrm>
          <a:off x="533400" y="4572000"/>
          <a:ext cx="708025" cy="1143000"/>
        </p:xfrm>
        <a:graphic>
          <a:graphicData uri="http://schemas.openxmlformats.org/presentationml/2006/ole">
            <p:oleObj spid="_x0000_s65554" name="Equation" r:id="rId3" imgW="291960" imgH="469800" progId="Equation.3">
              <p:embed/>
            </p:oleObj>
          </a:graphicData>
        </a:graphic>
      </p:graphicFrame>
      <p:graphicFrame>
        <p:nvGraphicFramePr>
          <p:cNvPr id="65555" name="Object 19"/>
          <p:cNvGraphicFramePr>
            <a:graphicFrameLocks noChangeAspect="1"/>
          </p:cNvGraphicFramePr>
          <p:nvPr/>
        </p:nvGraphicFramePr>
        <p:xfrm>
          <a:off x="914400" y="1447800"/>
          <a:ext cx="2447925" cy="603250"/>
        </p:xfrm>
        <a:graphic>
          <a:graphicData uri="http://schemas.openxmlformats.org/presentationml/2006/ole">
            <p:oleObj spid="_x0000_s65555" name="Equation" r:id="rId4" imgW="939600" imgH="253800" progId="Equation.3">
              <p:embed/>
            </p:oleObj>
          </a:graphicData>
        </a:graphic>
      </p:graphicFrame>
      <p:sp>
        <p:nvSpPr>
          <p:cNvPr id="65556" name="Rectangle 20"/>
          <p:cNvSpPr>
            <a:spLocks noChangeArrowheads="1"/>
          </p:cNvSpPr>
          <p:nvPr/>
        </p:nvSpPr>
        <p:spPr bwMode="auto">
          <a:xfrm>
            <a:off x="228600" y="2286000"/>
            <a:ext cx="5410200" cy="533400"/>
          </a:xfrm>
          <a:prstGeom prst="rect">
            <a:avLst/>
          </a:prstGeom>
          <a:noFill/>
          <a:ln w="9525">
            <a:solidFill>
              <a:srgbClr val="CF0601"/>
            </a:solidFill>
            <a:miter lim="800000"/>
            <a:headEnd/>
            <a:tailEnd/>
          </a:ln>
          <a:effectLst/>
        </p:spPr>
        <p:txBody>
          <a:bodyPr wrap="none" anchor="ctr"/>
          <a:lstStyle/>
          <a:p>
            <a:pPr algn="ctr"/>
            <a:r>
              <a:rPr lang="en-US"/>
              <a:t>Persamaan di atas merupakan hubungan nilai-mutlak</a:t>
            </a:r>
          </a:p>
          <a:p>
            <a:pPr algn="ctr"/>
            <a:r>
              <a:rPr lang="en-US"/>
              <a:t>yang berlaku untuk mesin kalor dan pendingin</a:t>
            </a:r>
          </a:p>
        </p:txBody>
      </p:sp>
      <p:sp>
        <p:nvSpPr>
          <p:cNvPr id="65557" name="Rectangle 21"/>
          <p:cNvSpPr>
            <a:spLocks noChangeArrowheads="1"/>
          </p:cNvSpPr>
          <p:nvPr/>
        </p:nvSpPr>
        <p:spPr bwMode="auto">
          <a:xfrm>
            <a:off x="304800" y="2971800"/>
            <a:ext cx="5257800" cy="1447800"/>
          </a:xfrm>
          <a:prstGeom prst="rect">
            <a:avLst/>
          </a:prstGeom>
          <a:noFill/>
          <a:ln w="9525">
            <a:solidFill>
              <a:srgbClr val="CF0601"/>
            </a:solidFill>
            <a:miter lim="800000"/>
            <a:headEnd/>
            <a:tailEnd/>
          </a:ln>
          <a:effectLst/>
        </p:spPr>
        <p:txBody>
          <a:bodyPr wrap="none" anchor="ctr"/>
          <a:lstStyle/>
          <a:p>
            <a:pPr algn="ctr"/>
            <a:r>
              <a:rPr lang="en-US"/>
              <a:t>Siklus pendingin terbaik adalah yang memindahkan</a:t>
            </a:r>
          </a:p>
          <a:p>
            <a:pPr algn="ctr"/>
            <a:r>
              <a:rPr lang="en-US"/>
              <a:t>Kalor Q</a:t>
            </a:r>
            <a:r>
              <a:rPr lang="en-US" baseline="-25000"/>
              <a:t>C</a:t>
            </a:r>
            <a:r>
              <a:rPr lang="en-US"/>
              <a:t> terbanyak dari dalam pendingin dengan </a:t>
            </a:r>
          </a:p>
          <a:p>
            <a:pPr algn="ctr"/>
            <a:r>
              <a:rPr lang="en-US"/>
              <a:t>Kerja mekanik W sedikit mungkin</a:t>
            </a:r>
          </a:p>
        </p:txBody>
      </p:sp>
      <p:graphicFrame>
        <p:nvGraphicFramePr>
          <p:cNvPr id="65558" name="Object 22"/>
          <p:cNvGraphicFramePr>
            <a:graphicFrameLocks noChangeAspect="1"/>
          </p:cNvGraphicFramePr>
          <p:nvPr/>
        </p:nvGraphicFramePr>
        <p:xfrm>
          <a:off x="1295400" y="381000"/>
          <a:ext cx="1600200" cy="666750"/>
        </p:xfrm>
        <a:graphic>
          <a:graphicData uri="http://schemas.openxmlformats.org/presentationml/2006/ole">
            <p:oleObj spid="_x0000_s65558" name="Equation" r:id="rId5" imgW="609480" imgH="253800" progId="Equation.3">
              <p:embed/>
            </p:oleObj>
          </a:graphicData>
        </a:graphic>
      </p:graphicFrame>
      <p:sp>
        <p:nvSpPr>
          <p:cNvPr id="65559" name="Rectangle 23"/>
          <p:cNvSpPr>
            <a:spLocks noChangeArrowheads="1"/>
          </p:cNvSpPr>
          <p:nvPr/>
        </p:nvSpPr>
        <p:spPr bwMode="auto">
          <a:xfrm>
            <a:off x="1752600" y="4800600"/>
            <a:ext cx="6172200" cy="762000"/>
          </a:xfrm>
          <a:prstGeom prst="rect">
            <a:avLst/>
          </a:prstGeom>
          <a:noFill/>
          <a:ln w="9525">
            <a:solidFill>
              <a:srgbClr val="CF0601"/>
            </a:solidFill>
            <a:miter lim="800000"/>
            <a:headEnd/>
            <a:tailEnd/>
          </a:ln>
          <a:effectLst/>
        </p:spPr>
        <p:txBody>
          <a:bodyPr wrap="none" anchor="ctr"/>
          <a:lstStyle/>
          <a:p>
            <a:pPr algn="ctr"/>
            <a:r>
              <a:rPr lang="en-US"/>
              <a:t>Semakin besar rasio ini maka semakin baik pendinginnya</a:t>
            </a:r>
          </a:p>
          <a:p>
            <a:pPr algn="ctr"/>
            <a:r>
              <a:rPr lang="en-US"/>
              <a:t>Rasio ini disebut koefisien kinerja </a:t>
            </a:r>
            <a:r>
              <a:rPr lang="en-US" i="1"/>
              <a:t>(coeficient of performance)</a:t>
            </a:r>
          </a:p>
          <a:p>
            <a:pPr algn="ctr"/>
            <a:endParaRPr lang="en-US"/>
          </a:p>
        </p:txBody>
      </p:sp>
      <p:graphicFrame>
        <p:nvGraphicFramePr>
          <p:cNvPr id="65560" name="Object 24"/>
          <p:cNvGraphicFramePr>
            <a:graphicFrameLocks noChangeAspect="1"/>
          </p:cNvGraphicFramePr>
          <p:nvPr/>
        </p:nvGraphicFramePr>
        <p:xfrm>
          <a:off x="2209800" y="5791200"/>
          <a:ext cx="2419350" cy="847725"/>
        </p:xfrm>
        <a:graphic>
          <a:graphicData uri="http://schemas.openxmlformats.org/presentationml/2006/ole">
            <p:oleObj spid="_x0000_s65560" name="Equation" r:id="rId6" imgW="1346040" imgH="469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5558"/>
                                        </p:tgtEl>
                                        <p:attrNameLst>
                                          <p:attrName>style.visibility</p:attrName>
                                        </p:attrNameLst>
                                      </p:cBhvr>
                                      <p:to>
                                        <p:strVal val="visible"/>
                                      </p:to>
                                    </p:set>
                                    <p:animEffect transition="in" filter="blinds(horizontal)">
                                      <p:cBhvr>
                                        <p:cTn id="7" dur="500"/>
                                        <p:tgtEl>
                                          <p:spTgt spid="6555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5555"/>
                                        </p:tgtEl>
                                        <p:attrNameLst>
                                          <p:attrName>style.visibility</p:attrName>
                                        </p:attrNameLst>
                                      </p:cBhvr>
                                      <p:to>
                                        <p:strVal val="visible"/>
                                      </p:to>
                                    </p:set>
                                    <p:animEffect transition="in" filter="blinds(horizontal)">
                                      <p:cBhvr>
                                        <p:cTn id="12" dur="500"/>
                                        <p:tgtEl>
                                          <p:spTgt spid="6555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5556"/>
                                        </p:tgtEl>
                                        <p:attrNameLst>
                                          <p:attrName>style.visibility</p:attrName>
                                        </p:attrNameLst>
                                      </p:cBhvr>
                                      <p:to>
                                        <p:strVal val="visible"/>
                                      </p:to>
                                    </p:set>
                                    <p:animEffect transition="in" filter="blinds(horizontal)">
                                      <p:cBhvr>
                                        <p:cTn id="17" dur="500"/>
                                        <p:tgtEl>
                                          <p:spTgt spid="6555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5557"/>
                                        </p:tgtEl>
                                        <p:attrNameLst>
                                          <p:attrName>style.visibility</p:attrName>
                                        </p:attrNameLst>
                                      </p:cBhvr>
                                      <p:to>
                                        <p:strVal val="visible"/>
                                      </p:to>
                                    </p:set>
                                    <p:animEffect transition="in" filter="blinds(horizontal)">
                                      <p:cBhvr>
                                        <p:cTn id="22" dur="500"/>
                                        <p:tgtEl>
                                          <p:spTgt spid="6555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5554"/>
                                        </p:tgtEl>
                                        <p:attrNameLst>
                                          <p:attrName>style.visibility</p:attrName>
                                        </p:attrNameLst>
                                      </p:cBhvr>
                                      <p:to>
                                        <p:strVal val="visible"/>
                                      </p:to>
                                    </p:set>
                                    <p:animEffect transition="in" filter="blinds(horizontal)">
                                      <p:cBhvr>
                                        <p:cTn id="27" dur="500"/>
                                        <p:tgtEl>
                                          <p:spTgt spid="6555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5559"/>
                                        </p:tgtEl>
                                        <p:attrNameLst>
                                          <p:attrName>style.visibility</p:attrName>
                                        </p:attrNameLst>
                                      </p:cBhvr>
                                      <p:to>
                                        <p:strVal val="visible"/>
                                      </p:to>
                                    </p:set>
                                    <p:animEffect transition="in" filter="blinds(horizontal)">
                                      <p:cBhvr>
                                        <p:cTn id="32" dur="500"/>
                                        <p:tgtEl>
                                          <p:spTgt spid="6555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5560"/>
                                        </p:tgtEl>
                                        <p:attrNameLst>
                                          <p:attrName>style.visibility</p:attrName>
                                        </p:attrNameLst>
                                      </p:cBhvr>
                                      <p:to>
                                        <p:strVal val="visible"/>
                                      </p:to>
                                    </p:set>
                                    <p:animEffect transition="in" filter="blinds(horizontal)">
                                      <p:cBhvr>
                                        <p:cTn id="37" dur="500"/>
                                        <p:tgtEl>
                                          <p:spTgt spid="65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6" grpId="0" animBg="1"/>
      <p:bldP spid="65557" grpId="0" animBg="1"/>
      <p:bldP spid="6555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885825"/>
          </a:xfrm>
        </p:spPr>
        <p:txBody>
          <a:bodyPr/>
          <a:lstStyle/>
          <a:p>
            <a:r>
              <a:rPr lang="en-US">
                <a:cs typeface="Arial" charset="0"/>
              </a:rPr>
              <a:t>Prinsip Carnot dan  Mesin Carnot</a:t>
            </a:r>
            <a:endParaRPr lang="en-US" b="1">
              <a:cs typeface="Arial" charset="0"/>
            </a:endParaRPr>
          </a:p>
        </p:txBody>
      </p:sp>
      <p:sp>
        <p:nvSpPr>
          <p:cNvPr id="13315" name="Rectangle 3"/>
          <p:cNvSpPr>
            <a:spLocks noGrp="1" noChangeArrowheads="1"/>
          </p:cNvSpPr>
          <p:nvPr>
            <p:ph type="body" idx="1"/>
          </p:nvPr>
        </p:nvSpPr>
        <p:spPr>
          <a:xfrm>
            <a:off x="457200" y="1600200"/>
            <a:ext cx="8229600" cy="4800600"/>
          </a:xfrm>
        </p:spPr>
        <p:txBody>
          <a:bodyPr/>
          <a:lstStyle/>
          <a:p>
            <a:pPr>
              <a:lnSpc>
                <a:spcPct val="80000"/>
              </a:lnSpc>
            </a:pPr>
            <a:r>
              <a:rPr lang="en-US" sz="2400"/>
              <a:t>Bagaimana membuat mesin kalor beroperasi dengan efisiensi maksimum?</a:t>
            </a:r>
          </a:p>
          <a:p>
            <a:pPr>
              <a:lnSpc>
                <a:spcPct val="80000"/>
              </a:lnSpc>
            </a:pPr>
            <a:r>
              <a:rPr lang="en-US" sz="2400"/>
              <a:t>Insinyur Prancis </a:t>
            </a:r>
            <a:r>
              <a:rPr lang="en-US" sz="2400">
                <a:solidFill>
                  <a:schemeClr val="tx2"/>
                </a:solidFill>
              </a:rPr>
              <a:t>Sadi Carnot</a:t>
            </a:r>
            <a:r>
              <a:rPr lang="en-US" sz="2400"/>
              <a:t> (1796–1832) mengusulkan bahwa sebuah mesin kalor akan memiliki efisiensi maksimum jika proses-proses dalam mesin adalah reversibel (dapat balik). </a:t>
            </a:r>
          </a:p>
          <a:p>
            <a:pPr>
              <a:lnSpc>
                <a:spcPct val="80000"/>
              </a:lnSpc>
            </a:pPr>
            <a:r>
              <a:rPr lang="en-US" sz="2400" i="1">
                <a:solidFill>
                  <a:schemeClr val="tx2"/>
                </a:solidFill>
              </a:rPr>
              <a:t>Suatu proses reversibel adalah suatu keadaan dimana kedua sistem dan lingkungannya dapat kembali ke keadaan semula, sama persis seperti sebelum terjadinya proses.</a:t>
            </a:r>
          </a:p>
          <a:p>
            <a:pPr>
              <a:lnSpc>
                <a:spcPct val="80000"/>
              </a:lnSpc>
            </a:pPr>
            <a:r>
              <a:rPr lang="en-US" sz="2400"/>
              <a:t>Tujuan dari mesin kalor adalah perubahan panas menjadi kerja dengan efisiensi sebesar mungkin.</a:t>
            </a:r>
          </a:p>
          <a:p>
            <a:pPr>
              <a:lnSpc>
                <a:spcPct val="80000"/>
              </a:lnSpc>
            </a:pPr>
            <a:r>
              <a:rPr lang="en-US" sz="2400"/>
              <a:t>Selama perpindahan panas dalam mesin carnot tidak boleh ada perbedaan suhu yang cukup besar.</a:t>
            </a:r>
          </a:p>
          <a:p>
            <a:pPr>
              <a:lnSpc>
                <a:spcPct val="80000"/>
              </a:lnSpc>
              <a:buFontTx/>
              <a:buNone/>
            </a:pPr>
            <a:r>
              <a:rPr lang="en-US" sz="2400" b="1" i="1"/>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cs typeface="Arial" charset="0"/>
              </a:rPr>
              <a:t>Prinsip Carnot dan  Mesin Carnot…</a:t>
            </a:r>
          </a:p>
        </p:txBody>
      </p:sp>
      <p:sp>
        <p:nvSpPr>
          <p:cNvPr id="14339" name="Rectangle 3"/>
          <p:cNvSpPr>
            <a:spLocks noGrp="1" noChangeArrowheads="1"/>
          </p:cNvSpPr>
          <p:nvPr>
            <p:ph type="body" idx="1"/>
          </p:nvPr>
        </p:nvSpPr>
        <p:spPr/>
        <p:txBody>
          <a:bodyPr/>
          <a:lstStyle/>
          <a:p>
            <a:pPr>
              <a:buFontTx/>
              <a:buNone/>
            </a:pPr>
            <a:r>
              <a:rPr lang="en-US" b="1">
                <a:solidFill>
                  <a:schemeClr val="tx2"/>
                </a:solidFill>
                <a:cs typeface="Arial" charset="0"/>
              </a:rPr>
              <a:t>    </a:t>
            </a:r>
            <a:r>
              <a:rPr lang="en-US" sz="2400" b="1">
                <a:solidFill>
                  <a:schemeClr val="tx2"/>
                </a:solidFill>
                <a:cs typeface="Arial" charset="0"/>
              </a:rPr>
              <a:t>Prinsip Carnot</a:t>
            </a:r>
            <a:r>
              <a:rPr lang="en-US" sz="2400">
                <a:solidFill>
                  <a:schemeClr val="tx2"/>
                </a:solidFill>
                <a:cs typeface="Arial" charset="0"/>
              </a:rPr>
              <a:t> </a:t>
            </a:r>
            <a:r>
              <a:rPr lang="en-US" sz="2400" b="1">
                <a:solidFill>
                  <a:schemeClr val="tx2"/>
                </a:solidFill>
                <a:cs typeface="Arial" charset="0"/>
              </a:rPr>
              <a:t>: Sebuah alternatif penyataan Hukum II Termodinamika</a:t>
            </a:r>
            <a:r>
              <a:rPr lang="en-US" sz="2400"/>
              <a:t/>
            </a:r>
            <a:br>
              <a:rPr lang="en-US" sz="2400"/>
            </a:br>
            <a:endParaRPr lang="en-US" sz="2400"/>
          </a:p>
          <a:p>
            <a:pPr>
              <a:buFontTx/>
              <a:buNone/>
            </a:pPr>
            <a:r>
              <a:rPr lang="en-US" sz="2400"/>
              <a:t>   Tidak ada mesin ireversibel yang beroperasi antara dua reservoir pada suhu konstan dapat mempunyai efisiensi yang lebih besar dari sebuah mesin reversibel yang beroperasi antara temperatur yang sama. Selanjutnya, semua mesin reversibel yang beroperasi antara temperatur yang sama memiliki efisiensi yang sama.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cs typeface="Arial" charset="0"/>
              </a:rPr>
              <a:t>Prinsip Carnot dan  Mesin Carnot</a:t>
            </a:r>
            <a:r>
              <a:rPr lang="en-US">
                <a:solidFill>
                  <a:srgbClr val="009999"/>
                </a:solidFill>
                <a:cs typeface="Arial" charset="0"/>
              </a:rPr>
              <a:t> </a:t>
            </a:r>
            <a:r>
              <a:rPr lang="en-US">
                <a:cs typeface="Arial" charset="0"/>
              </a:rPr>
              <a:t>…</a:t>
            </a:r>
          </a:p>
        </p:txBody>
      </p:sp>
      <p:sp>
        <p:nvSpPr>
          <p:cNvPr id="15363" name="Rectangle 3"/>
          <p:cNvSpPr>
            <a:spLocks noGrp="1" noChangeArrowheads="1"/>
          </p:cNvSpPr>
          <p:nvPr>
            <p:ph type="body" idx="1"/>
          </p:nvPr>
        </p:nvSpPr>
        <p:spPr>
          <a:xfrm>
            <a:off x="152400" y="1738313"/>
            <a:ext cx="3300413" cy="4114800"/>
          </a:xfrm>
        </p:spPr>
        <p:txBody>
          <a:bodyPr/>
          <a:lstStyle/>
          <a:p>
            <a:pPr>
              <a:lnSpc>
                <a:spcPct val="80000"/>
              </a:lnSpc>
              <a:buFontTx/>
              <a:buNone/>
            </a:pPr>
            <a:r>
              <a:rPr lang="en-US"/>
              <a:t>   </a:t>
            </a:r>
            <a:r>
              <a:rPr lang="en-US" sz="2000"/>
              <a:t>Tidak ada mesin nyata yang beroperasi secara reversibel. Akan tetapi, ide mesin reversibel memberikan standard yang berguna untuk menilai performansi mesin nyata. Gambar ini menunjukkan sebuah mesin yang disebut, </a:t>
            </a:r>
            <a:r>
              <a:rPr lang="en-US" sz="2000" i="1">
                <a:solidFill>
                  <a:schemeClr val="tx2"/>
                </a:solidFill>
              </a:rPr>
              <a:t>Mesin Carnot</a:t>
            </a:r>
            <a:r>
              <a:rPr lang="en-US" sz="2000" b="1" i="1"/>
              <a:t>,</a:t>
            </a:r>
            <a:r>
              <a:rPr lang="en-US" sz="2000"/>
              <a:t> yang secara khusus berguna sebagai model ideal. </a:t>
            </a:r>
          </a:p>
        </p:txBody>
      </p:sp>
      <p:sp>
        <p:nvSpPr>
          <p:cNvPr id="15364" name="Rectangle 4"/>
          <p:cNvSpPr>
            <a:spLocks noChangeArrowheads="1"/>
          </p:cNvSpPr>
          <p:nvPr/>
        </p:nvSpPr>
        <p:spPr bwMode="auto">
          <a:xfrm>
            <a:off x="1971675" y="2095500"/>
            <a:ext cx="9144000" cy="0"/>
          </a:xfrm>
          <a:prstGeom prst="rect">
            <a:avLst/>
          </a:prstGeom>
          <a:noFill/>
          <a:ln w="12700">
            <a:noFill/>
            <a:miter lim="800000"/>
            <a:headEnd/>
            <a:tailEnd/>
          </a:ln>
          <a:effectLst/>
        </p:spPr>
        <p:txBody>
          <a:bodyPr>
            <a:spAutoFit/>
          </a:bodyPr>
          <a:lstStyle/>
          <a:p>
            <a:endParaRPr lang="id-ID"/>
          </a:p>
        </p:txBody>
      </p:sp>
      <p:pic>
        <p:nvPicPr>
          <p:cNvPr id="15365" name="Picture 5" descr="file:///D:/PhsH/media/content/main/graphics/illustr/ch15/fig15_13c.gif"/>
          <p:cNvPicPr>
            <a:picLocks noChangeAspect="1" noChangeArrowheads="1"/>
          </p:cNvPicPr>
          <p:nvPr/>
        </p:nvPicPr>
        <p:blipFill>
          <a:blip r:embed="rId2" r:link="rId3"/>
          <a:srcRect/>
          <a:stretch>
            <a:fillRect/>
          </a:stretch>
        </p:blipFill>
        <p:spPr bwMode="auto">
          <a:xfrm>
            <a:off x="3543300" y="1881188"/>
            <a:ext cx="2057400" cy="3095625"/>
          </a:xfrm>
          <a:prstGeom prst="rect">
            <a:avLst/>
          </a:prstGeom>
          <a:noFill/>
        </p:spPr>
      </p:pic>
      <p:sp>
        <p:nvSpPr>
          <p:cNvPr id="15366" name="Text Box 6"/>
          <p:cNvSpPr txBox="1">
            <a:spLocks noChangeArrowheads="1"/>
          </p:cNvSpPr>
          <p:nvPr/>
        </p:nvSpPr>
        <p:spPr bwMode="auto">
          <a:xfrm>
            <a:off x="5743575" y="1928813"/>
            <a:ext cx="2828925" cy="4062412"/>
          </a:xfrm>
          <a:prstGeom prst="rect">
            <a:avLst/>
          </a:prstGeom>
          <a:noFill/>
          <a:ln w="12700">
            <a:noFill/>
            <a:miter lim="800000"/>
            <a:headEnd/>
            <a:tailEnd/>
          </a:ln>
          <a:effectLst/>
        </p:spPr>
        <p:txBody>
          <a:bodyPr>
            <a:spAutoFit/>
          </a:bodyPr>
          <a:lstStyle/>
          <a:p>
            <a:pPr marL="285750" indent="-285750" eaLnBrk="0" hangingPunct="0">
              <a:lnSpc>
                <a:spcPct val="80000"/>
              </a:lnSpc>
              <a:spcBef>
                <a:spcPct val="30000"/>
              </a:spcBef>
              <a:buClr>
                <a:schemeClr val="accent1"/>
              </a:buClr>
              <a:buSzPct val="75000"/>
              <a:buFont typeface="Monotype Sorts" pitchFamily="2" charset="2"/>
              <a:buChar char="l"/>
            </a:pPr>
            <a:r>
              <a:rPr lang="en-US" sz="2000"/>
              <a:t>Suatu sifat penting dari mesin Carnot adalah b</a:t>
            </a:r>
            <a:r>
              <a:rPr lang="en-US" sz="2000">
                <a:solidFill>
                  <a:srgbClr val="009900"/>
                </a:solidFill>
              </a:rPr>
              <a:t>ahwa</a:t>
            </a:r>
            <a:r>
              <a:rPr lang="en-US" sz="2000"/>
              <a:t> semua kalor input </a:t>
            </a:r>
            <a:r>
              <a:rPr lang="en-US" sz="2000" i="1"/>
              <a:t>Q</a:t>
            </a:r>
            <a:r>
              <a:rPr lang="en-US" sz="2000" baseline="-30000"/>
              <a:t>H</a:t>
            </a:r>
            <a:r>
              <a:rPr lang="en-US" sz="2000"/>
              <a:t> berasal dari suatu hot reservoir </a:t>
            </a:r>
            <a:r>
              <a:rPr lang="en-US" sz="2000" i="1"/>
              <a:t>pada satu temperatur tunggal</a:t>
            </a:r>
            <a:r>
              <a:rPr lang="en-US" sz="2000"/>
              <a:t> </a:t>
            </a:r>
            <a:r>
              <a:rPr lang="en-US" sz="2000" i="1"/>
              <a:t>T</a:t>
            </a:r>
            <a:r>
              <a:rPr lang="en-US" sz="2000" baseline="-30000"/>
              <a:t>H</a:t>
            </a:r>
            <a:r>
              <a:rPr lang="en-US" sz="2000"/>
              <a:t> dan semua kalor yang dibuang </a:t>
            </a:r>
            <a:r>
              <a:rPr lang="en-US" sz="2000" i="1"/>
              <a:t>Q</a:t>
            </a:r>
            <a:r>
              <a:rPr lang="en-US" sz="2000" baseline="-30000"/>
              <a:t>C</a:t>
            </a:r>
            <a:r>
              <a:rPr lang="en-US" sz="2000"/>
              <a:t> pergi menuju suatu cold reservoir </a:t>
            </a:r>
            <a:r>
              <a:rPr lang="en-US" sz="2000" i="1"/>
              <a:t>pada satu temperatur tunggal</a:t>
            </a:r>
            <a:r>
              <a:rPr lang="en-US" sz="2000"/>
              <a:t> </a:t>
            </a:r>
            <a:r>
              <a:rPr lang="en-US" sz="2000" i="1"/>
              <a:t>T</a:t>
            </a:r>
            <a:r>
              <a:rPr lang="en-US" sz="2000" baseline="-30000"/>
              <a:t>C</a:t>
            </a:r>
            <a:r>
              <a:rPr lang="en-US" sz="1600"/>
              <a:t>.</a:t>
            </a:r>
          </a:p>
          <a:p>
            <a:pPr marL="285750" indent="-285750" eaLnBrk="0" hangingPunct="0">
              <a:spcBef>
                <a:spcPct val="50000"/>
              </a:spcBef>
            </a:pPr>
            <a:endParaRPr lang="en-US" sz="2400">
              <a:latin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blinds(horizontal)">
                                      <p:cBhvr>
                                        <p:cTn id="12"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P spid="1536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p:txBody>
          <a:bodyPr/>
          <a:lstStyle/>
          <a:p>
            <a:r>
              <a:rPr lang="en-US"/>
              <a:t>Ciri-ciri siklus carnot</a:t>
            </a:r>
          </a:p>
        </p:txBody>
      </p:sp>
      <p:sp>
        <p:nvSpPr>
          <p:cNvPr id="66565" name="Rectangle 5"/>
          <p:cNvSpPr>
            <a:spLocks noGrp="1" noChangeArrowheads="1"/>
          </p:cNvSpPr>
          <p:nvPr>
            <p:ph type="body" idx="1"/>
          </p:nvPr>
        </p:nvSpPr>
        <p:spPr/>
        <p:txBody>
          <a:bodyPr/>
          <a:lstStyle/>
          <a:p>
            <a:pPr>
              <a:buFontTx/>
              <a:buNone/>
            </a:pPr>
            <a:endParaRPr lang="en-US" sz="2800"/>
          </a:p>
          <a:p>
            <a:r>
              <a:rPr lang="en-US" sz="2800"/>
              <a:t>Setiap proses yang melibatkan perpindahan panas haruslah isotermal baik pada T</a:t>
            </a:r>
            <a:r>
              <a:rPr lang="en-US" sz="2800" baseline="-25000"/>
              <a:t>H</a:t>
            </a:r>
            <a:r>
              <a:rPr lang="en-US" sz="2800"/>
              <a:t> maupun pada T</a:t>
            </a:r>
            <a:r>
              <a:rPr lang="en-US" sz="2800" baseline="-25000"/>
              <a:t>C.</a:t>
            </a:r>
          </a:p>
          <a:p>
            <a:r>
              <a:rPr lang="en-US" sz="2800"/>
              <a:t>Setiap proses yang mengalami perubahan suhu tidak terjadi perpindahan panas (proses adiabatik)</a:t>
            </a:r>
          </a:p>
          <a:p>
            <a:r>
              <a:rPr lang="en-US" sz="2800"/>
              <a:t>Siklus carnot terdiri dari dua proses isotermal reversibel dan dua proses adiabatik reversibel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Arah Proses Termodinamik</a:t>
            </a:r>
          </a:p>
        </p:txBody>
      </p:sp>
      <p:sp>
        <p:nvSpPr>
          <p:cNvPr id="4099" name="Rectangle 3"/>
          <p:cNvSpPr>
            <a:spLocks noGrp="1" noChangeArrowheads="1"/>
          </p:cNvSpPr>
          <p:nvPr>
            <p:ph type="body" idx="1"/>
          </p:nvPr>
        </p:nvSpPr>
        <p:spPr/>
        <p:txBody>
          <a:bodyPr/>
          <a:lstStyle/>
          <a:p>
            <a:pPr algn="just">
              <a:lnSpc>
                <a:spcPct val="80000"/>
              </a:lnSpc>
            </a:pPr>
            <a:r>
              <a:rPr lang="en-US" sz="2400"/>
              <a:t>Proses termodinamik yang berlanggsung secara alami seluruhnya disebut proses ireversibel </a:t>
            </a:r>
            <a:r>
              <a:rPr lang="en-US" sz="2400" i="1"/>
              <a:t>(irreversibel process). </a:t>
            </a:r>
            <a:r>
              <a:rPr lang="en-US" sz="2400"/>
              <a:t>Proses tersebut berlanggsung secara spontan pada satu arah tetapi tidak pada arah sebaliknya. Contohnya kalor berpindah dari benda yang bersuhu tinggi ke benda yang bersuhu rendah.</a:t>
            </a:r>
          </a:p>
          <a:p>
            <a:pPr algn="just">
              <a:lnSpc>
                <a:spcPct val="80000"/>
              </a:lnSpc>
              <a:buFontTx/>
              <a:buNone/>
            </a:pPr>
            <a:endParaRPr lang="en-US" sz="2400"/>
          </a:p>
          <a:p>
            <a:pPr algn="just">
              <a:lnSpc>
                <a:spcPct val="80000"/>
              </a:lnSpc>
            </a:pPr>
            <a:r>
              <a:rPr lang="en-US" sz="2400"/>
              <a:t>Proses reversibel adalah proses termodinamik yang dapat berlanggsung secara bolak-balik. Sebuah sistem yang mengalami idealisasi proses reversibel selalu mendekati keadaan kesetimbangan termodinamika antara sistem itu sendiri dan lingkungannya. Proses reversibel merupakan </a:t>
            </a:r>
            <a:r>
              <a:rPr lang="en-US" sz="2400" i="1"/>
              <a:t>proses seperti-kesetimbangan</a:t>
            </a:r>
            <a:r>
              <a:rPr lang="en-US" sz="2400"/>
              <a:t> </a:t>
            </a:r>
            <a:r>
              <a:rPr lang="en-US" sz="2400" i="1"/>
              <a:t>(quasi equilibrium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0" y="123825"/>
            <a:ext cx="8364538" cy="962025"/>
          </a:xfrm>
          <a:noFill/>
          <a:ln/>
          <a:effectLst>
            <a:outerShdw dist="107763" dir="2700000" algn="ctr" rotWithShape="0">
              <a:schemeClr val="bg2"/>
            </a:outerShdw>
          </a:effectLst>
        </p:spPr>
        <p:txBody>
          <a:bodyPr lIns="90488" tIns="44450" rIns="90488" bIns="44450"/>
          <a:lstStyle/>
          <a:p>
            <a:r>
              <a:rPr lang="en-US" sz="3600"/>
              <a:t>Application of 2</a:t>
            </a:r>
            <a:r>
              <a:rPr lang="en-US" sz="3600" baseline="40000"/>
              <a:t>nd</a:t>
            </a:r>
            <a:r>
              <a:rPr lang="en-US" sz="3600"/>
              <a:t> law to energy conversion systems</a:t>
            </a:r>
          </a:p>
        </p:txBody>
      </p:sp>
      <p:grpSp>
        <p:nvGrpSpPr>
          <p:cNvPr id="23555" name="Group 3"/>
          <p:cNvGrpSpPr>
            <a:grpSpLocks/>
          </p:cNvGrpSpPr>
          <p:nvPr/>
        </p:nvGrpSpPr>
        <p:grpSpPr bwMode="auto">
          <a:xfrm>
            <a:off x="4914900" y="3914775"/>
            <a:ext cx="3014663" cy="1122363"/>
            <a:chOff x="2322" y="3288"/>
            <a:chExt cx="1424" cy="943"/>
          </a:xfrm>
        </p:grpSpPr>
        <p:sp>
          <p:nvSpPr>
            <p:cNvPr id="23556" name="Freeform 4"/>
            <p:cNvSpPr>
              <a:spLocks/>
            </p:cNvSpPr>
            <p:nvPr/>
          </p:nvSpPr>
          <p:spPr bwMode="auto">
            <a:xfrm>
              <a:off x="2461" y="3417"/>
              <a:ext cx="1056" cy="684"/>
            </a:xfrm>
            <a:custGeom>
              <a:avLst/>
              <a:gdLst/>
              <a:ahLst/>
              <a:cxnLst>
                <a:cxn ang="0">
                  <a:pos x="1055" y="0"/>
                </a:cxn>
                <a:cxn ang="0">
                  <a:pos x="0" y="0"/>
                </a:cxn>
                <a:cxn ang="0">
                  <a:pos x="0" y="683"/>
                </a:cxn>
                <a:cxn ang="0">
                  <a:pos x="1055" y="683"/>
                </a:cxn>
                <a:cxn ang="0">
                  <a:pos x="1055" y="594"/>
                </a:cxn>
                <a:cxn ang="0">
                  <a:pos x="106" y="594"/>
                </a:cxn>
                <a:cxn ang="0">
                  <a:pos x="106" y="89"/>
                </a:cxn>
                <a:cxn ang="0">
                  <a:pos x="1055" y="89"/>
                </a:cxn>
                <a:cxn ang="0">
                  <a:pos x="1055" y="0"/>
                </a:cxn>
              </a:cxnLst>
              <a:rect l="0" t="0" r="r" b="b"/>
              <a:pathLst>
                <a:path w="1056" h="684">
                  <a:moveTo>
                    <a:pt x="1055" y="0"/>
                  </a:moveTo>
                  <a:lnTo>
                    <a:pt x="0" y="0"/>
                  </a:lnTo>
                  <a:lnTo>
                    <a:pt x="0" y="683"/>
                  </a:lnTo>
                  <a:lnTo>
                    <a:pt x="1055" y="683"/>
                  </a:lnTo>
                  <a:lnTo>
                    <a:pt x="1055" y="594"/>
                  </a:lnTo>
                  <a:lnTo>
                    <a:pt x="106" y="594"/>
                  </a:lnTo>
                  <a:lnTo>
                    <a:pt x="106" y="89"/>
                  </a:lnTo>
                  <a:lnTo>
                    <a:pt x="1055" y="89"/>
                  </a:lnTo>
                  <a:lnTo>
                    <a:pt x="1055" y="0"/>
                  </a:lnTo>
                </a:path>
              </a:pathLst>
            </a:custGeom>
            <a:solidFill>
              <a:srgbClr val="919191"/>
            </a:solidFill>
            <a:ln w="25400" cap="rnd" cmpd="sng">
              <a:solidFill>
                <a:schemeClr val="bg2"/>
              </a:solidFill>
              <a:prstDash val="solid"/>
              <a:round/>
              <a:headEnd type="none" w="med" len="med"/>
              <a:tailEnd type="none" w="med" len="med"/>
            </a:ln>
            <a:effectLst/>
          </p:spPr>
          <p:txBody>
            <a:bodyPr/>
            <a:lstStyle/>
            <a:p>
              <a:endParaRPr lang="id-ID"/>
            </a:p>
          </p:txBody>
        </p:sp>
        <p:sp>
          <p:nvSpPr>
            <p:cNvPr id="23557" name="Rectangle 5"/>
            <p:cNvSpPr>
              <a:spLocks noChangeArrowheads="1"/>
            </p:cNvSpPr>
            <p:nvPr/>
          </p:nvSpPr>
          <p:spPr bwMode="auto">
            <a:xfrm>
              <a:off x="2586" y="3526"/>
              <a:ext cx="692" cy="466"/>
            </a:xfrm>
            <a:prstGeom prst="rect">
              <a:avLst/>
            </a:prstGeom>
            <a:solidFill>
              <a:srgbClr val="A2C1FE"/>
            </a:solidFill>
            <a:ln w="12700">
              <a:solidFill>
                <a:srgbClr val="A2C1FE"/>
              </a:solidFill>
              <a:miter lim="800000"/>
              <a:headEnd/>
              <a:tailEnd/>
            </a:ln>
            <a:effectLst/>
          </p:spPr>
          <p:txBody>
            <a:bodyPr wrap="none" anchor="ctr"/>
            <a:lstStyle/>
            <a:p>
              <a:endParaRPr lang="id-ID"/>
            </a:p>
          </p:txBody>
        </p:sp>
        <p:grpSp>
          <p:nvGrpSpPr>
            <p:cNvPr id="23558" name="Group 6"/>
            <p:cNvGrpSpPr>
              <a:grpSpLocks/>
            </p:cNvGrpSpPr>
            <p:nvPr/>
          </p:nvGrpSpPr>
          <p:grpSpPr bwMode="auto">
            <a:xfrm>
              <a:off x="3277" y="3518"/>
              <a:ext cx="151" cy="492"/>
              <a:chOff x="3277" y="3518"/>
              <a:chExt cx="151" cy="492"/>
            </a:xfrm>
          </p:grpSpPr>
          <p:sp>
            <p:nvSpPr>
              <p:cNvPr id="23559" name="Rectangle 7"/>
              <p:cNvSpPr>
                <a:spLocks noChangeArrowheads="1"/>
              </p:cNvSpPr>
              <p:nvPr/>
            </p:nvSpPr>
            <p:spPr bwMode="auto">
              <a:xfrm>
                <a:off x="3293" y="3518"/>
                <a:ext cx="119" cy="488"/>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560" name="Line 8"/>
              <p:cNvSpPr>
                <a:spLocks noChangeShapeType="1"/>
              </p:cNvSpPr>
              <p:nvPr/>
            </p:nvSpPr>
            <p:spPr bwMode="auto">
              <a:xfrm flipH="1">
                <a:off x="3277" y="3536"/>
                <a:ext cx="151" cy="0"/>
              </a:xfrm>
              <a:prstGeom prst="line">
                <a:avLst/>
              </a:prstGeom>
              <a:noFill/>
              <a:ln w="25400">
                <a:solidFill>
                  <a:schemeClr val="bg2"/>
                </a:solidFill>
                <a:round/>
                <a:headEnd/>
                <a:tailEnd/>
              </a:ln>
              <a:effectLst/>
            </p:spPr>
            <p:txBody>
              <a:bodyPr wrap="none" anchor="ctr"/>
              <a:lstStyle/>
              <a:p>
                <a:endParaRPr lang="id-ID"/>
              </a:p>
            </p:txBody>
          </p:sp>
          <p:sp>
            <p:nvSpPr>
              <p:cNvPr id="23561" name="Line 9"/>
              <p:cNvSpPr>
                <a:spLocks noChangeShapeType="1"/>
              </p:cNvSpPr>
              <p:nvPr/>
            </p:nvSpPr>
            <p:spPr bwMode="auto">
              <a:xfrm flipH="1">
                <a:off x="3277" y="3573"/>
                <a:ext cx="151" cy="0"/>
              </a:xfrm>
              <a:prstGeom prst="line">
                <a:avLst/>
              </a:prstGeom>
              <a:noFill/>
              <a:ln w="25400">
                <a:solidFill>
                  <a:schemeClr val="bg2"/>
                </a:solidFill>
                <a:round/>
                <a:headEnd/>
                <a:tailEnd/>
              </a:ln>
              <a:effectLst/>
            </p:spPr>
            <p:txBody>
              <a:bodyPr wrap="none" anchor="ctr"/>
              <a:lstStyle/>
              <a:p>
                <a:endParaRPr lang="id-ID"/>
              </a:p>
            </p:txBody>
          </p:sp>
          <p:sp>
            <p:nvSpPr>
              <p:cNvPr id="23562" name="Line 10"/>
              <p:cNvSpPr>
                <a:spLocks noChangeShapeType="1"/>
              </p:cNvSpPr>
              <p:nvPr/>
            </p:nvSpPr>
            <p:spPr bwMode="auto">
              <a:xfrm flipH="1">
                <a:off x="3277" y="3756"/>
                <a:ext cx="151" cy="0"/>
              </a:xfrm>
              <a:prstGeom prst="line">
                <a:avLst/>
              </a:prstGeom>
              <a:noFill/>
              <a:ln w="25400">
                <a:solidFill>
                  <a:schemeClr val="bg2"/>
                </a:solidFill>
                <a:round/>
                <a:headEnd/>
                <a:tailEnd/>
              </a:ln>
              <a:effectLst/>
            </p:spPr>
            <p:txBody>
              <a:bodyPr wrap="none" anchor="ctr"/>
              <a:lstStyle/>
              <a:p>
                <a:endParaRPr lang="id-ID"/>
              </a:p>
            </p:txBody>
          </p:sp>
          <p:sp>
            <p:nvSpPr>
              <p:cNvPr id="23563" name="Line 11"/>
              <p:cNvSpPr>
                <a:spLocks noChangeShapeType="1"/>
              </p:cNvSpPr>
              <p:nvPr/>
            </p:nvSpPr>
            <p:spPr bwMode="auto">
              <a:xfrm flipH="1">
                <a:off x="3277" y="3519"/>
                <a:ext cx="151" cy="0"/>
              </a:xfrm>
              <a:prstGeom prst="line">
                <a:avLst/>
              </a:prstGeom>
              <a:noFill/>
              <a:ln w="25400">
                <a:solidFill>
                  <a:schemeClr val="bg2"/>
                </a:solidFill>
                <a:round/>
                <a:headEnd/>
                <a:tailEnd/>
              </a:ln>
              <a:effectLst/>
            </p:spPr>
            <p:txBody>
              <a:bodyPr wrap="none" anchor="ctr"/>
              <a:lstStyle/>
              <a:p>
                <a:endParaRPr lang="id-ID"/>
              </a:p>
            </p:txBody>
          </p:sp>
          <p:sp>
            <p:nvSpPr>
              <p:cNvPr id="23564" name="Line 12"/>
              <p:cNvSpPr>
                <a:spLocks noChangeShapeType="1"/>
              </p:cNvSpPr>
              <p:nvPr/>
            </p:nvSpPr>
            <p:spPr bwMode="auto">
              <a:xfrm flipH="1">
                <a:off x="3280" y="3650"/>
                <a:ext cx="145" cy="0"/>
              </a:xfrm>
              <a:prstGeom prst="line">
                <a:avLst/>
              </a:prstGeom>
              <a:noFill/>
              <a:ln w="25400">
                <a:solidFill>
                  <a:schemeClr val="bg2"/>
                </a:solidFill>
                <a:round/>
                <a:headEnd/>
                <a:tailEnd/>
              </a:ln>
              <a:effectLst/>
            </p:spPr>
            <p:txBody>
              <a:bodyPr wrap="none" anchor="ctr"/>
              <a:lstStyle/>
              <a:p>
                <a:endParaRPr lang="id-ID"/>
              </a:p>
            </p:txBody>
          </p:sp>
          <p:grpSp>
            <p:nvGrpSpPr>
              <p:cNvPr id="23565" name="Group 13"/>
              <p:cNvGrpSpPr>
                <a:grpSpLocks/>
              </p:cNvGrpSpPr>
              <p:nvPr/>
            </p:nvGrpSpPr>
            <p:grpSpPr bwMode="auto">
              <a:xfrm>
                <a:off x="3293" y="3871"/>
                <a:ext cx="120" cy="139"/>
                <a:chOff x="3293" y="3871"/>
                <a:chExt cx="120" cy="139"/>
              </a:xfrm>
            </p:grpSpPr>
            <p:sp>
              <p:nvSpPr>
                <p:cNvPr id="23566" name="Line 14"/>
                <p:cNvSpPr>
                  <a:spLocks noChangeShapeType="1"/>
                </p:cNvSpPr>
                <p:nvPr/>
              </p:nvSpPr>
              <p:spPr bwMode="auto">
                <a:xfrm flipV="1">
                  <a:off x="3293" y="3976"/>
                  <a:ext cx="120" cy="17"/>
                </a:xfrm>
                <a:prstGeom prst="line">
                  <a:avLst/>
                </a:prstGeom>
                <a:noFill/>
                <a:ln w="25400">
                  <a:solidFill>
                    <a:schemeClr val="bg2"/>
                  </a:solidFill>
                  <a:round/>
                  <a:headEnd/>
                  <a:tailEnd/>
                </a:ln>
                <a:effectLst/>
              </p:spPr>
              <p:txBody>
                <a:bodyPr wrap="none" anchor="ctr"/>
                <a:lstStyle/>
                <a:p>
                  <a:endParaRPr lang="id-ID"/>
                </a:p>
              </p:txBody>
            </p:sp>
            <p:sp>
              <p:nvSpPr>
                <p:cNvPr id="23567" name="Line 15"/>
                <p:cNvSpPr>
                  <a:spLocks noChangeShapeType="1"/>
                </p:cNvSpPr>
                <p:nvPr/>
              </p:nvSpPr>
              <p:spPr bwMode="auto">
                <a:xfrm>
                  <a:off x="3293" y="3948"/>
                  <a:ext cx="119" cy="0"/>
                </a:xfrm>
                <a:prstGeom prst="line">
                  <a:avLst/>
                </a:prstGeom>
                <a:noFill/>
                <a:ln w="25400">
                  <a:solidFill>
                    <a:schemeClr val="bg2"/>
                  </a:solidFill>
                  <a:round/>
                  <a:headEnd/>
                  <a:tailEnd/>
                </a:ln>
                <a:effectLst/>
              </p:spPr>
              <p:txBody>
                <a:bodyPr wrap="none" anchor="ctr"/>
                <a:lstStyle/>
                <a:p>
                  <a:endParaRPr lang="id-ID"/>
                </a:p>
              </p:txBody>
            </p:sp>
            <p:sp>
              <p:nvSpPr>
                <p:cNvPr id="23568" name="Line 16"/>
                <p:cNvSpPr>
                  <a:spLocks noChangeShapeType="1"/>
                </p:cNvSpPr>
                <p:nvPr/>
              </p:nvSpPr>
              <p:spPr bwMode="auto">
                <a:xfrm flipV="1">
                  <a:off x="3293" y="3993"/>
                  <a:ext cx="119" cy="17"/>
                </a:xfrm>
                <a:prstGeom prst="line">
                  <a:avLst/>
                </a:prstGeom>
                <a:noFill/>
                <a:ln w="25400">
                  <a:solidFill>
                    <a:schemeClr val="bg2"/>
                  </a:solidFill>
                  <a:round/>
                  <a:headEnd/>
                  <a:tailEnd/>
                </a:ln>
                <a:effectLst/>
              </p:spPr>
              <p:txBody>
                <a:bodyPr wrap="none" anchor="ctr"/>
                <a:lstStyle/>
                <a:p>
                  <a:endParaRPr lang="id-ID"/>
                </a:p>
              </p:txBody>
            </p:sp>
            <p:sp>
              <p:nvSpPr>
                <p:cNvPr id="23569" name="Line 17"/>
                <p:cNvSpPr>
                  <a:spLocks noChangeShapeType="1"/>
                </p:cNvSpPr>
                <p:nvPr/>
              </p:nvSpPr>
              <p:spPr bwMode="auto">
                <a:xfrm>
                  <a:off x="3296" y="3871"/>
                  <a:ext cx="113" cy="0"/>
                </a:xfrm>
                <a:prstGeom prst="line">
                  <a:avLst/>
                </a:prstGeom>
                <a:noFill/>
                <a:ln w="25400">
                  <a:solidFill>
                    <a:schemeClr val="bg2"/>
                  </a:solidFill>
                  <a:round/>
                  <a:headEnd/>
                  <a:tailEnd/>
                </a:ln>
                <a:effectLst/>
              </p:spPr>
              <p:txBody>
                <a:bodyPr wrap="none" anchor="ctr"/>
                <a:lstStyle/>
                <a:p>
                  <a:endParaRPr lang="id-ID"/>
                </a:p>
              </p:txBody>
            </p:sp>
          </p:grpSp>
        </p:grpSp>
        <p:grpSp>
          <p:nvGrpSpPr>
            <p:cNvPr id="23570" name="Group 18"/>
            <p:cNvGrpSpPr>
              <a:grpSpLocks/>
            </p:cNvGrpSpPr>
            <p:nvPr/>
          </p:nvGrpSpPr>
          <p:grpSpPr bwMode="auto">
            <a:xfrm>
              <a:off x="3417" y="3648"/>
              <a:ext cx="89" cy="257"/>
              <a:chOff x="3417" y="3648"/>
              <a:chExt cx="89" cy="257"/>
            </a:xfrm>
          </p:grpSpPr>
          <p:sp>
            <p:nvSpPr>
              <p:cNvPr id="23571" name="Rectangle 19"/>
              <p:cNvSpPr>
                <a:spLocks noChangeArrowheads="1"/>
              </p:cNvSpPr>
              <p:nvPr/>
            </p:nvSpPr>
            <p:spPr bwMode="auto">
              <a:xfrm>
                <a:off x="3433" y="3648"/>
                <a:ext cx="57" cy="257"/>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572" name="Line 20"/>
              <p:cNvSpPr>
                <a:spLocks noChangeShapeType="1"/>
              </p:cNvSpPr>
              <p:nvPr/>
            </p:nvSpPr>
            <p:spPr bwMode="auto">
              <a:xfrm>
                <a:off x="3461" y="3648"/>
                <a:ext cx="0" cy="253"/>
              </a:xfrm>
              <a:prstGeom prst="line">
                <a:avLst/>
              </a:prstGeom>
              <a:noFill/>
              <a:ln w="25400">
                <a:solidFill>
                  <a:schemeClr val="bg2"/>
                </a:solidFill>
                <a:round/>
                <a:headEnd/>
                <a:tailEnd/>
              </a:ln>
              <a:effectLst/>
            </p:spPr>
            <p:txBody>
              <a:bodyPr wrap="none" anchor="ctr"/>
              <a:lstStyle/>
              <a:p>
                <a:endParaRPr lang="id-ID"/>
              </a:p>
            </p:txBody>
          </p:sp>
          <p:sp>
            <p:nvSpPr>
              <p:cNvPr id="23573" name="Line 21"/>
              <p:cNvSpPr>
                <a:spLocks noChangeShapeType="1"/>
              </p:cNvSpPr>
              <p:nvPr/>
            </p:nvSpPr>
            <p:spPr bwMode="auto">
              <a:xfrm flipH="1">
                <a:off x="3417" y="3696"/>
                <a:ext cx="89" cy="0"/>
              </a:xfrm>
              <a:prstGeom prst="line">
                <a:avLst/>
              </a:prstGeom>
              <a:noFill/>
              <a:ln w="25400">
                <a:solidFill>
                  <a:schemeClr val="bg2"/>
                </a:solidFill>
                <a:round/>
                <a:headEnd/>
                <a:tailEnd/>
              </a:ln>
              <a:effectLst/>
            </p:spPr>
            <p:txBody>
              <a:bodyPr wrap="none" anchor="ctr"/>
              <a:lstStyle/>
              <a:p>
                <a:endParaRPr lang="id-ID"/>
              </a:p>
            </p:txBody>
          </p:sp>
          <p:sp>
            <p:nvSpPr>
              <p:cNvPr id="23574" name="Line 22"/>
              <p:cNvSpPr>
                <a:spLocks noChangeShapeType="1"/>
              </p:cNvSpPr>
              <p:nvPr/>
            </p:nvSpPr>
            <p:spPr bwMode="auto">
              <a:xfrm flipH="1">
                <a:off x="3421" y="3778"/>
                <a:ext cx="85" cy="0"/>
              </a:xfrm>
              <a:prstGeom prst="line">
                <a:avLst/>
              </a:prstGeom>
              <a:noFill/>
              <a:ln w="25400">
                <a:solidFill>
                  <a:schemeClr val="bg2"/>
                </a:solidFill>
                <a:round/>
                <a:headEnd/>
                <a:tailEnd/>
              </a:ln>
              <a:effectLst/>
            </p:spPr>
            <p:txBody>
              <a:bodyPr wrap="none" anchor="ctr"/>
              <a:lstStyle/>
              <a:p>
                <a:endParaRPr lang="id-ID"/>
              </a:p>
            </p:txBody>
          </p:sp>
          <p:sp>
            <p:nvSpPr>
              <p:cNvPr id="23575" name="Line 23"/>
              <p:cNvSpPr>
                <a:spLocks noChangeShapeType="1"/>
              </p:cNvSpPr>
              <p:nvPr/>
            </p:nvSpPr>
            <p:spPr bwMode="auto">
              <a:xfrm flipH="1">
                <a:off x="3417" y="3843"/>
                <a:ext cx="85" cy="0"/>
              </a:xfrm>
              <a:prstGeom prst="line">
                <a:avLst/>
              </a:prstGeom>
              <a:noFill/>
              <a:ln w="25400">
                <a:solidFill>
                  <a:schemeClr val="bg2"/>
                </a:solidFill>
                <a:round/>
                <a:headEnd/>
                <a:tailEnd/>
              </a:ln>
              <a:effectLst/>
            </p:spPr>
            <p:txBody>
              <a:bodyPr wrap="none" anchor="ctr"/>
              <a:lstStyle/>
              <a:p>
                <a:endParaRPr lang="id-ID"/>
              </a:p>
            </p:txBody>
          </p:sp>
        </p:grpSp>
        <p:sp>
          <p:nvSpPr>
            <p:cNvPr id="23576" name="AutoShape 24"/>
            <p:cNvSpPr>
              <a:spLocks noChangeArrowheads="1"/>
            </p:cNvSpPr>
            <p:nvPr/>
          </p:nvSpPr>
          <p:spPr bwMode="auto">
            <a:xfrm>
              <a:off x="3427" y="3691"/>
              <a:ext cx="319" cy="144"/>
            </a:xfrm>
            <a:prstGeom prst="rightArrow">
              <a:avLst>
                <a:gd name="adj1" fmla="val 50000"/>
                <a:gd name="adj2" fmla="val 110774"/>
              </a:avLst>
            </a:prstGeom>
            <a:solidFill>
              <a:schemeClr val="tx2"/>
            </a:solidFill>
            <a:ln w="12700">
              <a:solidFill>
                <a:schemeClr val="tx1"/>
              </a:solidFill>
              <a:miter lim="800000"/>
              <a:headEnd/>
              <a:tailEnd/>
            </a:ln>
            <a:effectLst/>
          </p:spPr>
          <p:txBody>
            <a:bodyPr wrap="none" anchor="ctr"/>
            <a:lstStyle/>
            <a:p>
              <a:endParaRPr lang="id-ID"/>
            </a:p>
          </p:txBody>
        </p:sp>
        <p:sp>
          <p:nvSpPr>
            <p:cNvPr id="23577" name="Freeform 25" descr="Wide upward diagonal"/>
            <p:cNvSpPr>
              <a:spLocks/>
            </p:cNvSpPr>
            <p:nvPr/>
          </p:nvSpPr>
          <p:spPr bwMode="auto">
            <a:xfrm>
              <a:off x="2322" y="3288"/>
              <a:ext cx="1291" cy="943"/>
            </a:xfrm>
            <a:custGeom>
              <a:avLst/>
              <a:gdLst/>
              <a:ahLst/>
              <a:cxnLst>
                <a:cxn ang="0">
                  <a:pos x="1290" y="0"/>
                </a:cxn>
                <a:cxn ang="0">
                  <a:pos x="0" y="0"/>
                </a:cxn>
                <a:cxn ang="0">
                  <a:pos x="0" y="942"/>
                </a:cxn>
                <a:cxn ang="0">
                  <a:pos x="1290" y="942"/>
                </a:cxn>
                <a:cxn ang="0">
                  <a:pos x="1290" y="819"/>
                </a:cxn>
                <a:cxn ang="0">
                  <a:pos x="129" y="819"/>
                </a:cxn>
                <a:cxn ang="0">
                  <a:pos x="129" y="123"/>
                </a:cxn>
                <a:cxn ang="0">
                  <a:pos x="1290" y="123"/>
                </a:cxn>
                <a:cxn ang="0">
                  <a:pos x="1290" y="0"/>
                </a:cxn>
              </a:cxnLst>
              <a:rect l="0" t="0" r="r" b="b"/>
              <a:pathLst>
                <a:path w="1291" h="943">
                  <a:moveTo>
                    <a:pt x="1290" y="0"/>
                  </a:moveTo>
                  <a:lnTo>
                    <a:pt x="0" y="0"/>
                  </a:lnTo>
                  <a:lnTo>
                    <a:pt x="0" y="942"/>
                  </a:lnTo>
                  <a:lnTo>
                    <a:pt x="1290" y="942"/>
                  </a:lnTo>
                  <a:lnTo>
                    <a:pt x="1290" y="819"/>
                  </a:lnTo>
                  <a:lnTo>
                    <a:pt x="129" y="819"/>
                  </a:lnTo>
                  <a:lnTo>
                    <a:pt x="129" y="123"/>
                  </a:lnTo>
                  <a:lnTo>
                    <a:pt x="1290" y="123"/>
                  </a:lnTo>
                  <a:lnTo>
                    <a:pt x="1290" y="0"/>
                  </a:lnTo>
                </a:path>
              </a:pathLst>
            </a:custGeom>
            <a:pattFill prst="wdUpDiag">
              <a:fgClr>
                <a:srgbClr val="919191"/>
              </a:fgClr>
              <a:bgClr>
                <a:schemeClr val="bg1"/>
              </a:bgClr>
            </a:pattFill>
            <a:ln w="12700" cap="rnd" cmpd="sng">
              <a:noFill/>
              <a:prstDash val="solid"/>
              <a:round/>
              <a:headEnd type="none" w="med" len="med"/>
              <a:tailEnd type="none" w="med" len="med"/>
            </a:ln>
            <a:effectLst/>
          </p:spPr>
          <p:txBody>
            <a:bodyPr/>
            <a:lstStyle/>
            <a:p>
              <a:endParaRPr lang="id-ID"/>
            </a:p>
          </p:txBody>
        </p:sp>
      </p:grpSp>
      <p:grpSp>
        <p:nvGrpSpPr>
          <p:cNvPr id="23578" name="Group 26"/>
          <p:cNvGrpSpPr>
            <a:grpSpLocks/>
          </p:cNvGrpSpPr>
          <p:nvPr/>
        </p:nvGrpSpPr>
        <p:grpSpPr bwMode="auto">
          <a:xfrm>
            <a:off x="749300" y="3914775"/>
            <a:ext cx="2732088" cy="1122363"/>
            <a:chOff x="354" y="3288"/>
            <a:chExt cx="1291" cy="943"/>
          </a:xfrm>
        </p:grpSpPr>
        <p:sp>
          <p:nvSpPr>
            <p:cNvPr id="23579" name="Freeform 27"/>
            <p:cNvSpPr>
              <a:spLocks/>
            </p:cNvSpPr>
            <p:nvPr/>
          </p:nvSpPr>
          <p:spPr bwMode="auto">
            <a:xfrm>
              <a:off x="499" y="3417"/>
              <a:ext cx="1056" cy="684"/>
            </a:xfrm>
            <a:custGeom>
              <a:avLst/>
              <a:gdLst/>
              <a:ahLst/>
              <a:cxnLst>
                <a:cxn ang="0">
                  <a:pos x="1055" y="0"/>
                </a:cxn>
                <a:cxn ang="0">
                  <a:pos x="0" y="0"/>
                </a:cxn>
                <a:cxn ang="0">
                  <a:pos x="0" y="683"/>
                </a:cxn>
                <a:cxn ang="0">
                  <a:pos x="1055" y="683"/>
                </a:cxn>
                <a:cxn ang="0">
                  <a:pos x="1055" y="594"/>
                </a:cxn>
                <a:cxn ang="0">
                  <a:pos x="106" y="594"/>
                </a:cxn>
                <a:cxn ang="0">
                  <a:pos x="106" y="89"/>
                </a:cxn>
                <a:cxn ang="0">
                  <a:pos x="1055" y="89"/>
                </a:cxn>
                <a:cxn ang="0">
                  <a:pos x="1055" y="0"/>
                </a:cxn>
              </a:cxnLst>
              <a:rect l="0" t="0" r="r" b="b"/>
              <a:pathLst>
                <a:path w="1056" h="684">
                  <a:moveTo>
                    <a:pt x="1055" y="0"/>
                  </a:moveTo>
                  <a:lnTo>
                    <a:pt x="0" y="0"/>
                  </a:lnTo>
                  <a:lnTo>
                    <a:pt x="0" y="683"/>
                  </a:lnTo>
                  <a:lnTo>
                    <a:pt x="1055" y="683"/>
                  </a:lnTo>
                  <a:lnTo>
                    <a:pt x="1055" y="594"/>
                  </a:lnTo>
                  <a:lnTo>
                    <a:pt x="106" y="594"/>
                  </a:lnTo>
                  <a:lnTo>
                    <a:pt x="106" y="89"/>
                  </a:lnTo>
                  <a:lnTo>
                    <a:pt x="1055" y="89"/>
                  </a:lnTo>
                  <a:lnTo>
                    <a:pt x="1055" y="0"/>
                  </a:lnTo>
                </a:path>
              </a:pathLst>
            </a:custGeom>
            <a:solidFill>
              <a:srgbClr val="919191"/>
            </a:solidFill>
            <a:ln w="25400" cap="rnd" cmpd="sng">
              <a:solidFill>
                <a:schemeClr val="bg2"/>
              </a:solidFill>
              <a:prstDash val="solid"/>
              <a:round/>
              <a:headEnd type="none" w="med" len="med"/>
              <a:tailEnd type="none" w="med" len="med"/>
            </a:ln>
            <a:effectLst/>
          </p:spPr>
          <p:txBody>
            <a:bodyPr/>
            <a:lstStyle/>
            <a:p>
              <a:endParaRPr lang="id-ID"/>
            </a:p>
          </p:txBody>
        </p:sp>
        <p:grpSp>
          <p:nvGrpSpPr>
            <p:cNvPr id="23580" name="Group 28"/>
            <p:cNvGrpSpPr>
              <a:grpSpLocks/>
            </p:cNvGrpSpPr>
            <p:nvPr/>
          </p:nvGrpSpPr>
          <p:grpSpPr bwMode="auto">
            <a:xfrm>
              <a:off x="743" y="3514"/>
              <a:ext cx="151" cy="493"/>
              <a:chOff x="743" y="3514"/>
              <a:chExt cx="151" cy="493"/>
            </a:xfrm>
          </p:grpSpPr>
          <p:sp>
            <p:nvSpPr>
              <p:cNvPr id="23581" name="Rectangle 29"/>
              <p:cNvSpPr>
                <a:spLocks noChangeArrowheads="1"/>
              </p:cNvSpPr>
              <p:nvPr/>
            </p:nvSpPr>
            <p:spPr bwMode="auto">
              <a:xfrm>
                <a:off x="759" y="3514"/>
                <a:ext cx="119" cy="489"/>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582" name="Line 30"/>
              <p:cNvSpPr>
                <a:spLocks noChangeShapeType="1"/>
              </p:cNvSpPr>
              <p:nvPr/>
            </p:nvSpPr>
            <p:spPr bwMode="auto">
              <a:xfrm flipH="1">
                <a:off x="743" y="3533"/>
                <a:ext cx="151" cy="0"/>
              </a:xfrm>
              <a:prstGeom prst="line">
                <a:avLst/>
              </a:prstGeom>
              <a:noFill/>
              <a:ln w="25400">
                <a:solidFill>
                  <a:schemeClr val="bg2"/>
                </a:solidFill>
                <a:round/>
                <a:headEnd/>
                <a:tailEnd/>
              </a:ln>
              <a:effectLst/>
            </p:spPr>
            <p:txBody>
              <a:bodyPr wrap="none" anchor="ctr"/>
              <a:lstStyle/>
              <a:p>
                <a:endParaRPr lang="id-ID"/>
              </a:p>
            </p:txBody>
          </p:sp>
          <p:sp>
            <p:nvSpPr>
              <p:cNvPr id="23583" name="Line 31"/>
              <p:cNvSpPr>
                <a:spLocks noChangeShapeType="1"/>
              </p:cNvSpPr>
              <p:nvPr/>
            </p:nvSpPr>
            <p:spPr bwMode="auto">
              <a:xfrm flipH="1">
                <a:off x="743" y="3570"/>
                <a:ext cx="151" cy="0"/>
              </a:xfrm>
              <a:prstGeom prst="line">
                <a:avLst/>
              </a:prstGeom>
              <a:noFill/>
              <a:ln w="25400">
                <a:solidFill>
                  <a:schemeClr val="bg2"/>
                </a:solidFill>
                <a:round/>
                <a:headEnd/>
                <a:tailEnd/>
              </a:ln>
              <a:effectLst/>
            </p:spPr>
            <p:txBody>
              <a:bodyPr wrap="none" anchor="ctr"/>
              <a:lstStyle/>
              <a:p>
                <a:endParaRPr lang="id-ID"/>
              </a:p>
            </p:txBody>
          </p:sp>
          <p:sp>
            <p:nvSpPr>
              <p:cNvPr id="23584" name="Line 32"/>
              <p:cNvSpPr>
                <a:spLocks noChangeShapeType="1"/>
              </p:cNvSpPr>
              <p:nvPr/>
            </p:nvSpPr>
            <p:spPr bwMode="auto">
              <a:xfrm flipH="1">
                <a:off x="743" y="3752"/>
                <a:ext cx="151" cy="0"/>
              </a:xfrm>
              <a:prstGeom prst="line">
                <a:avLst/>
              </a:prstGeom>
              <a:noFill/>
              <a:ln w="25400">
                <a:solidFill>
                  <a:schemeClr val="bg2"/>
                </a:solidFill>
                <a:round/>
                <a:headEnd/>
                <a:tailEnd/>
              </a:ln>
              <a:effectLst/>
            </p:spPr>
            <p:txBody>
              <a:bodyPr wrap="none" anchor="ctr"/>
              <a:lstStyle/>
              <a:p>
                <a:endParaRPr lang="id-ID"/>
              </a:p>
            </p:txBody>
          </p:sp>
          <p:sp>
            <p:nvSpPr>
              <p:cNvPr id="23585" name="Line 33"/>
              <p:cNvSpPr>
                <a:spLocks noChangeShapeType="1"/>
              </p:cNvSpPr>
              <p:nvPr/>
            </p:nvSpPr>
            <p:spPr bwMode="auto">
              <a:xfrm flipH="1">
                <a:off x="743" y="3516"/>
                <a:ext cx="151" cy="0"/>
              </a:xfrm>
              <a:prstGeom prst="line">
                <a:avLst/>
              </a:prstGeom>
              <a:noFill/>
              <a:ln w="25400">
                <a:solidFill>
                  <a:schemeClr val="bg2"/>
                </a:solidFill>
                <a:round/>
                <a:headEnd/>
                <a:tailEnd/>
              </a:ln>
              <a:effectLst/>
            </p:spPr>
            <p:txBody>
              <a:bodyPr wrap="none" anchor="ctr"/>
              <a:lstStyle/>
              <a:p>
                <a:endParaRPr lang="id-ID"/>
              </a:p>
            </p:txBody>
          </p:sp>
          <p:sp>
            <p:nvSpPr>
              <p:cNvPr id="23586" name="Line 34"/>
              <p:cNvSpPr>
                <a:spLocks noChangeShapeType="1"/>
              </p:cNvSpPr>
              <p:nvPr/>
            </p:nvSpPr>
            <p:spPr bwMode="auto">
              <a:xfrm flipH="1">
                <a:off x="746" y="3646"/>
                <a:ext cx="145" cy="0"/>
              </a:xfrm>
              <a:prstGeom prst="line">
                <a:avLst/>
              </a:prstGeom>
              <a:noFill/>
              <a:ln w="25400">
                <a:solidFill>
                  <a:schemeClr val="bg2"/>
                </a:solidFill>
                <a:round/>
                <a:headEnd/>
                <a:tailEnd/>
              </a:ln>
              <a:effectLst/>
            </p:spPr>
            <p:txBody>
              <a:bodyPr wrap="none" anchor="ctr"/>
              <a:lstStyle/>
              <a:p>
                <a:endParaRPr lang="id-ID"/>
              </a:p>
            </p:txBody>
          </p:sp>
          <p:grpSp>
            <p:nvGrpSpPr>
              <p:cNvPr id="23587" name="Group 35"/>
              <p:cNvGrpSpPr>
                <a:grpSpLocks/>
              </p:cNvGrpSpPr>
              <p:nvPr/>
            </p:nvGrpSpPr>
            <p:grpSpPr bwMode="auto">
              <a:xfrm>
                <a:off x="759" y="3868"/>
                <a:ext cx="120" cy="139"/>
                <a:chOff x="759" y="3868"/>
                <a:chExt cx="120" cy="139"/>
              </a:xfrm>
            </p:grpSpPr>
            <p:sp>
              <p:nvSpPr>
                <p:cNvPr id="23588" name="Line 36"/>
                <p:cNvSpPr>
                  <a:spLocks noChangeShapeType="1"/>
                </p:cNvSpPr>
                <p:nvPr/>
              </p:nvSpPr>
              <p:spPr bwMode="auto">
                <a:xfrm flipV="1">
                  <a:off x="759" y="3973"/>
                  <a:ext cx="120" cy="17"/>
                </a:xfrm>
                <a:prstGeom prst="line">
                  <a:avLst/>
                </a:prstGeom>
                <a:noFill/>
                <a:ln w="25400">
                  <a:solidFill>
                    <a:schemeClr val="bg2"/>
                  </a:solidFill>
                  <a:round/>
                  <a:headEnd/>
                  <a:tailEnd/>
                </a:ln>
                <a:effectLst/>
              </p:spPr>
              <p:txBody>
                <a:bodyPr wrap="none" anchor="ctr"/>
                <a:lstStyle/>
                <a:p>
                  <a:endParaRPr lang="id-ID"/>
                </a:p>
              </p:txBody>
            </p:sp>
            <p:sp>
              <p:nvSpPr>
                <p:cNvPr id="23589" name="Line 37"/>
                <p:cNvSpPr>
                  <a:spLocks noChangeShapeType="1"/>
                </p:cNvSpPr>
                <p:nvPr/>
              </p:nvSpPr>
              <p:spPr bwMode="auto">
                <a:xfrm flipV="1">
                  <a:off x="759" y="3936"/>
                  <a:ext cx="119" cy="17"/>
                </a:xfrm>
                <a:prstGeom prst="line">
                  <a:avLst/>
                </a:prstGeom>
                <a:noFill/>
                <a:ln w="25400">
                  <a:solidFill>
                    <a:schemeClr val="bg2"/>
                  </a:solidFill>
                  <a:round/>
                  <a:headEnd/>
                  <a:tailEnd/>
                </a:ln>
                <a:effectLst/>
              </p:spPr>
              <p:txBody>
                <a:bodyPr wrap="none" anchor="ctr"/>
                <a:lstStyle/>
                <a:p>
                  <a:endParaRPr lang="id-ID"/>
                </a:p>
              </p:txBody>
            </p:sp>
            <p:sp>
              <p:nvSpPr>
                <p:cNvPr id="23590" name="Line 38"/>
                <p:cNvSpPr>
                  <a:spLocks noChangeShapeType="1"/>
                </p:cNvSpPr>
                <p:nvPr/>
              </p:nvSpPr>
              <p:spPr bwMode="auto">
                <a:xfrm flipV="1">
                  <a:off x="759" y="3990"/>
                  <a:ext cx="119" cy="17"/>
                </a:xfrm>
                <a:prstGeom prst="line">
                  <a:avLst/>
                </a:prstGeom>
                <a:noFill/>
                <a:ln w="25400">
                  <a:solidFill>
                    <a:schemeClr val="bg2"/>
                  </a:solidFill>
                  <a:round/>
                  <a:headEnd/>
                  <a:tailEnd/>
                </a:ln>
                <a:effectLst/>
              </p:spPr>
              <p:txBody>
                <a:bodyPr wrap="none" anchor="ctr"/>
                <a:lstStyle/>
                <a:p>
                  <a:endParaRPr lang="id-ID"/>
                </a:p>
              </p:txBody>
            </p:sp>
            <p:sp>
              <p:nvSpPr>
                <p:cNvPr id="23591" name="Line 39"/>
                <p:cNvSpPr>
                  <a:spLocks noChangeShapeType="1"/>
                </p:cNvSpPr>
                <p:nvPr/>
              </p:nvSpPr>
              <p:spPr bwMode="auto">
                <a:xfrm>
                  <a:off x="762" y="3868"/>
                  <a:ext cx="113" cy="0"/>
                </a:xfrm>
                <a:prstGeom prst="line">
                  <a:avLst/>
                </a:prstGeom>
                <a:noFill/>
                <a:ln w="25400">
                  <a:solidFill>
                    <a:schemeClr val="bg2"/>
                  </a:solidFill>
                  <a:round/>
                  <a:headEnd/>
                  <a:tailEnd/>
                </a:ln>
                <a:effectLst/>
              </p:spPr>
              <p:txBody>
                <a:bodyPr wrap="none" anchor="ctr"/>
                <a:lstStyle/>
                <a:p>
                  <a:endParaRPr lang="id-ID"/>
                </a:p>
              </p:txBody>
            </p:sp>
          </p:grpSp>
        </p:grpSp>
        <p:grpSp>
          <p:nvGrpSpPr>
            <p:cNvPr id="23592" name="Group 40"/>
            <p:cNvGrpSpPr>
              <a:grpSpLocks/>
            </p:cNvGrpSpPr>
            <p:nvPr/>
          </p:nvGrpSpPr>
          <p:grpSpPr bwMode="auto">
            <a:xfrm>
              <a:off x="882" y="3645"/>
              <a:ext cx="90" cy="256"/>
              <a:chOff x="882" y="3645"/>
              <a:chExt cx="90" cy="256"/>
            </a:xfrm>
          </p:grpSpPr>
          <p:sp>
            <p:nvSpPr>
              <p:cNvPr id="23593" name="Rectangle 41"/>
              <p:cNvSpPr>
                <a:spLocks noChangeArrowheads="1"/>
              </p:cNvSpPr>
              <p:nvPr/>
            </p:nvSpPr>
            <p:spPr bwMode="auto">
              <a:xfrm>
                <a:off x="898" y="3645"/>
                <a:ext cx="58" cy="256"/>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594" name="Line 42"/>
              <p:cNvSpPr>
                <a:spLocks noChangeShapeType="1"/>
              </p:cNvSpPr>
              <p:nvPr/>
            </p:nvSpPr>
            <p:spPr bwMode="auto">
              <a:xfrm>
                <a:off x="928" y="3645"/>
                <a:ext cx="0" cy="253"/>
              </a:xfrm>
              <a:prstGeom prst="line">
                <a:avLst/>
              </a:prstGeom>
              <a:noFill/>
              <a:ln w="25400">
                <a:solidFill>
                  <a:schemeClr val="bg2"/>
                </a:solidFill>
                <a:round/>
                <a:headEnd/>
                <a:tailEnd/>
              </a:ln>
              <a:effectLst/>
            </p:spPr>
            <p:txBody>
              <a:bodyPr wrap="none" anchor="ctr"/>
              <a:lstStyle/>
              <a:p>
                <a:endParaRPr lang="id-ID"/>
              </a:p>
            </p:txBody>
          </p:sp>
          <p:sp>
            <p:nvSpPr>
              <p:cNvPr id="23595" name="Line 43"/>
              <p:cNvSpPr>
                <a:spLocks noChangeShapeType="1"/>
              </p:cNvSpPr>
              <p:nvPr/>
            </p:nvSpPr>
            <p:spPr bwMode="auto">
              <a:xfrm flipH="1">
                <a:off x="882" y="3693"/>
                <a:ext cx="90" cy="0"/>
              </a:xfrm>
              <a:prstGeom prst="line">
                <a:avLst/>
              </a:prstGeom>
              <a:noFill/>
              <a:ln w="25400">
                <a:solidFill>
                  <a:schemeClr val="bg2"/>
                </a:solidFill>
                <a:round/>
                <a:headEnd/>
                <a:tailEnd/>
              </a:ln>
              <a:effectLst/>
            </p:spPr>
            <p:txBody>
              <a:bodyPr wrap="none" anchor="ctr"/>
              <a:lstStyle/>
              <a:p>
                <a:endParaRPr lang="id-ID"/>
              </a:p>
            </p:txBody>
          </p:sp>
          <p:sp>
            <p:nvSpPr>
              <p:cNvPr id="23596" name="Line 44"/>
              <p:cNvSpPr>
                <a:spLocks noChangeShapeType="1"/>
              </p:cNvSpPr>
              <p:nvPr/>
            </p:nvSpPr>
            <p:spPr bwMode="auto">
              <a:xfrm flipH="1">
                <a:off x="886" y="3775"/>
                <a:ext cx="86" cy="0"/>
              </a:xfrm>
              <a:prstGeom prst="line">
                <a:avLst/>
              </a:prstGeom>
              <a:noFill/>
              <a:ln w="25400">
                <a:solidFill>
                  <a:schemeClr val="bg2"/>
                </a:solidFill>
                <a:round/>
                <a:headEnd/>
                <a:tailEnd/>
              </a:ln>
              <a:effectLst/>
            </p:spPr>
            <p:txBody>
              <a:bodyPr wrap="none" anchor="ctr"/>
              <a:lstStyle/>
              <a:p>
                <a:endParaRPr lang="id-ID"/>
              </a:p>
            </p:txBody>
          </p:sp>
          <p:sp>
            <p:nvSpPr>
              <p:cNvPr id="23597" name="Line 45"/>
              <p:cNvSpPr>
                <a:spLocks noChangeShapeType="1"/>
              </p:cNvSpPr>
              <p:nvPr/>
            </p:nvSpPr>
            <p:spPr bwMode="auto">
              <a:xfrm flipH="1">
                <a:off x="882" y="3840"/>
                <a:ext cx="86" cy="0"/>
              </a:xfrm>
              <a:prstGeom prst="line">
                <a:avLst/>
              </a:prstGeom>
              <a:noFill/>
              <a:ln w="25400">
                <a:solidFill>
                  <a:schemeClr val="bg2"/>
                </a:solidFill>
                <a:round/>
                <a:headEnd/>
                <a:tailEnd/>
              </a:ln>
              <a:effectLst/>
            </p:spPr>
            <p:txBody>
              <a:bodyPr wrap="none" anchor="ctr"/>
              <a:lstStyle/>
              <a:p>
                <a:endParaRPr lang="id-ID"/>
              </a:p>
            </p:txBody>
          </p:sp>
        </p:grpSp>
        <p:sp>
          <p:nvSpPr>
            <p:cNvPr id="23598" name="Rectangle 46"/>
            <p:cNvSpPr>
              <a:spLocks noChangeArrowheads="1"/>
            </p:cNvSpPr>
            <p:nvPr/>
          </p:nvSpPr>
          <p:spPr bwMode="auto">
            <a:xfrm>
              <a:off x="624" y="3522"/>
              <a:ext cx="116" cy="480"/>
            </a:xfrm>
            <a:prstGeom prst="rect">
              <a:avLst/>
            </a:prstGeom>
            <a:solidFill>
              <a:srgbClr val="A2C1FE"/>
            </a:solidFill>
            <a:ln w="12700">
              <a:solidFill>
                <a:srgbClr val="A2C1FE"/>
              </a:solidFill>
              <a:miter lim="800000"/>
              <a:headEnd/>
              <a:tailEnd/>
            </a:ln>
            <a:effectLst/>
          </p:spPr>
          <p:txBody>
            <a:bodyPr wrap="none" anchor="ctr"/>
            <a:lstStyle/>
            <a:p>
              <a:endParaRPr lang="id-ID"/>
            </a:p>
          </p:txBody>
        </p:sp>
        <p:sp>
          <p:nvSpPr>
            <p:cNvPr id="23599" name="AutoShape 47"/>
            <p:cNvSpPr>
              <a:spLocks noChangeArrowheads="1"/>
            </p:cNvSpPr>
            <p:nvPr/>
          </p:nvSpPr>
          <p:spPr bwMode="auto">
            <a:xfrm flipH="1">
              <a:off x="900" y="3690"/>
              <a:ext cx="319" cy="146"/>
            </a:xfrm>
            <a:prstGeom prst="rightArrow">
              <a:avLst>
                <a:gd name="adj1" fmla="val 50000"/>
                <a:gd name="adj2" fmla="val 109257"/>
              </a:avLst>
            </a:prstGeom>
            <a:solidFill>
              <a:schemeClr val="tx2"/>
            </a:solidFill>
            <a:ln w="12700">
              <a:solidFill>
                <a:schemeClr val="tx1"/>
              </a:solidFill>
              <a:miter lim="800000"/>
              <a:headEnd/>
              <a:tailEnd/>
            </a:ln>
            <a:effectLst/>
          </p:spPr>
          <p:txBody>
            <a:bodyPr wrap="none" anchor="ctr"/>
            <a:lstStyle/>
            <a:p>
              <a:endParaRPr lang="id-ID"/>
            </a:p>
          </p:txBody>
        </p:sp>
        <p:sp>
          <p:nvSpPr>
            <p:cNvPr id="23600" name="Freeform 48" descr="Wide upward diagonal"/>
            <p:cNvSpPr>
              <a:spLocks/>
            </p:cNvSpPr>
            <p:nvPr/>
          </p:nvSpPr>
          <p:spPr bwMode="auto">
            <a:xfrm>
              <a:off x="354" y="3288"/>
              <a:ext cx="1291" cy="943"/>
            </a:xfrm>
            <a:custGeom>
              <a:avLst/>
              <a:gdLst/>
              <a:ahLst/>
              <a:cxnLst>
                <a:cxn ang="0">
                  <a:pos x="1290" y="0"/>
                </a:cxn>
                <a:cxn ang="0">
                  <a:pos x="0" y="0"/>
                </a:cxn>
                <a:cxn ang="0">
                  <a:pos x="0" y="942"/>
                </a:cxn>
                <a:cxn ang="0">
                  <a:pos x="1290" y="942"/>
                </a:cxn>
                <a:cxn ang="0">
                  <a:pos x="1290" y="819"/>
                </a:cxn>
                <a:cxn ang="0">
                  <a:pos x="129" y="819"/>
                </a:cxn>
                <a:cxn ang="0">
                  <a:pos x="129" y="123"/>
                </a:cxn>
                <a:cxn ang="0">
                  <a:pos x="1290" y="123"/>
                </a:cxn>
                <a:cxn ang="0">
                  <a:pos x="1290" y="0"/>
                </a:cxn>
              </a:cxnLst>
              <a:rect l="0" t="0" r="r" b="b"/>
              <a:pathLst>
                <a:path w="1291" h="943">
                  <a:moveTo>
                    <a:pt x="1290" y="0"/>
                  </a:moveTo>
                  <a:lnTo>
                    <a:pt x="0" y="0"/>
                  </a:lnTo>
                  <a:lnTo>
                    <a:pt x="0" y="942"/>
                  </a:lnTo>
                  <a:lnTo>
                    <a:pt x="1290" y="942"/>
                  </a:lnTo>
                  <a:lnTo>
                    <a:pt x="1290" y="819"/>
                  </a:lnTo>
                  <a:lnTo>
                    <a:pt x="129" y="819"/>
                  </a:lnTo>
                  <a:lnTo>
                    <a:pt x="129" y="123"/>
                  </a:lnTo>
                  <a:lnTo>
                    <a:pt x="1290" y="123"/>
                  </a:lnTo>
                  <a:lnTo>
                    <a:pt x="1290" y="0"/>
                  </a:lnTo>
                </a:path>
              </a:pathLst>
            </a:custGeom>
            <a:pattFill prst="wdUpDiag">
              <a:fgClr>
                <a:srgbClr val="919191"/>
              </a:fgClr>
              <a:bgClr>
                <a:schemeClr val="bg1"/>
              </a:bgClr>
            </a:pattFill>
            <a:ln w="12700" cap="rnd" cmpd="sng">
              <a:noFill/>
              <a:prstDash val="solid"/>
              <a:round/>
              <a:headEnd type="none" w="med" len="med"/>
              <a:tailEnd type="none" w="med" len="med"/>
            </a:ln>
            <a:effectLst/>
          </p:spPr>
          <p:txBody>
            <a:bodyPr/>
            <a:lstStyle/>
            <a:p>
              <a:endParaRPr lang="id-ID"/>
            </a:p>
          </p:txBody>
        </p:sp>
      </p:grpSp>
      <p:grpSp>
        <p:nvGrpSpPr>
          <p:cNvPr id="23601" name="Group 49"/>
          <p:cNvGrpSpPr>
            <a:grpSpLocks/>
          </p:cNvGrpSpPr>
          <p:nvPr/>
        </p:nvGrpSpPr>
        <p:grpSpPr bwMode="auto">
          <a:xfrm>
            <a:off x="3062288" y="2114550"/>
            <a:ext cx="2536825" cy="1462088"/>
            <a:chOff x="1447" y="1786"/>
            <a:chExt cx="1198" cy="1229"/>
          </a:xfrm>
        </p:grpSpPr>
        <p:sp>
          <p:nvSpPr>
            <p:cNvPr id="23602" name="Rectangle 50"/>
            <p:cNvSpPr>
              <a:spLocks noChangeArrowheads="1"/>
            </p:cNvSpPr>
            <p:nvPr/>
          </p:nvSpPr>
          <p:spPr bwMode="auto">
            <a:xfrm>
              <a:off x="1447" y="1786"/>
              <a:ext cx="1198" cy="442"/>
            </a:xfrm>
            <a:prstGeom prst="rect">
              <a:avLst/>
            </a:prstGeom>
            <a:solidFill>
              <a:srgbClr val="FC0128"/>
            </a:solidFill>
            <a:ln w="12700">
              <a:solidFill>
                <a:schemeClr val="tx1"/>
              </a:solidFill>
              <a:miter lim="800000"/>
              <a:headEnd/>
              <a:tailEnd/>
            </a:ln>
            <a:effectLst/>
          </p:spPr>
          <p:txBody>
            <a:bodyPr wrap="none" anchor="ctr"/>
            <a:lstStyle/>
            <a:p>
              <a:endParaRPr lang="id-ID"/>
            </a:p>
          </p:txBody>
        </p:sp>
        <p:grpSp>
          <p:nvGrpSpPr>
            <p:cNvPr id="23603" name="Group 51"/>
            <p:cNvGrpSpPr>
              <a:grpSpLocks/>
            </p:cNvGrpSpPr>
            <p:nvPr/>
          </p:nvGrpSpPr>
          <p:grpSpPr bwMode="auto">
            <a:xfrm>
              <a:off x="1504" y="2201"/>
              <a:ext cx="1056" cy="814"/>
              <a:chOff x="1504" y="2201"/>
              <a:chExt cx="1056" cy="814"/>
            </a:xfrm>
          </p:grpSpPr>
          <p:sp>
            <p:nvSpPr>
              <p:cNvPr id="23604" name="Freeform 52"/>
              <p:cNvSpPr>
                <a:spLocks/>
              </p:cNvSpPr>
              <p:nvPr/>
            </p:nvSpPr>
            <p:spPr bwMode="auto">
              <a:xfrm>
                <a:off x="1504" y="2331"/>
                <a:ext cx="1056" cy="684"/>
              </a:xfrm>
              <a:custGeom>
                <a:avLst/>
                <a:gdLst/>
                <a:ahLst/>
                <a:cxnLst>
                  <a:cxn ang="0">
                    <a:pos x="1055" y="0"/>
                  </a:cxn>
                  <a:cxn ang="0">
                    <a:pos x="0" y="0"/>
                  </a:cxn>
                  <a:cxn ang="0">
                    <a:pos x="0" y="683"/>
                  </a:cxn>
                  <a:cxn ang="0">
                    <a:pos x="1055" y="683"/>
                  </a:cxn>
                  <a:cxn ang="0">
                    <a:pos x="1055" y="594"/>
                  </a:cxn>
                  <a:cxn ang="0">
                    <a:pos x="106" y="594"/>
                  </a:cxn>
                  <a:cxn ang="0">
                    <a:pos x="106" y="89"/>
                  </a:cxn>
                  <a:cxn ang="0">
                    <a:pos x="1055" y="89"/>
                  </a:cxn>
                  <a:cxn ang="0">
                    <a:pos x="1055" y="0"/>
                  </a:cxn>
                </a:cxnLst>
                <a:rect l="0" t="0" r="r" b="b"/>
                <a:pathLst>
                  <a:path w="1056" h="684">
                    <a:moveTo>
                      <a:pt x="1055" y="0"/>
                    </a:moveTo>
                    <a:lnTo>
                      <a:pt x="0" y="0"/>
                    </a:lnTo>
                    <a:lnTo>
                      <a:pt x="0" y="683"/>
                    </a:lnTo>
                    <a:lnTo>
                      <a:pt x="1055" y="683"/>
                    </a:lnTo>
                    <a:lnTo>
                      <a:pt x="1055" y="594"/>
                    </a:lnTo>
                    <a:lnTo>
                      <a:pt x="106" y="594"/>
                    </a:lnTo>
                    <a:lnTo>
                      <a:pt x="106" y="89"/>
                    </a:lnTo>
                    <a:lnTo>
                      <a:pt x="1055" y="89"/>
                    </a:lnTo>
                    <a:lnTo>
                      <a:pt x="1055" y="0"/>
                    </a:lnTo>
                  </a:path>
                </a:pathLst>
              </a:custGeom>
              <a:solidFill>
                <a:srgbClr val="919191"/>
              </a:solidFill>
              <a:ln w="25400" cap="rnd" cmpd="sng">
                <a:solidFill>
                  <a:schemeClr val="bg2"/>
                </a:solidFill>
                <a:prstDash val="solid"/>
                <a:round/>
                <a:headEnd type="none" w="med" len="med"/>
                <a:tailEnd type="none" w="med" len="med"/>
              </a:ln>
              <a:effectLst/>
            </p:spPr>
            <p:txBody>
              <a:bodyPr/>
              <a:lstStyle/>
              <a:p>
                <a:endParaRPr lang="id-ID"/>
              </a:p>
            </p:txBody>
          </p:sp>
          <p:grpSp>
            <p:nvGrpSpPr>
              <p:cNvPr id="23605" name="Group 53"/>
              <p:cNvGrpSpPr>
                <a:grpSpLocks/>
              </p:cNvGrpSpPr>
              <p:nvPr/>
            </p:nvGrpSpPr>
            <p:grpSpPr bwMode="auto">
              <a:xfrm>
                <a:off x="1994" y="2428"/>
                <a:ext cx="151" cy="493"/>
                <a:chOff x="1994" y="2428"/>
                <a:chExt cx="151" cy="493"/>
              </a:xfrm>
            </p:grpSpPr>
            <p:sp>
              <p:nvSpPr>
                <p:cNvPr id="23606" name="Rectangle 54"/>
                <p:cNvSpPr>
                  <a:spLocks noChangeArrowheads="1"/>
                </p:cNvSpPr>
                <p:nvPr/>
              </p:nvSpPr>
              <p:spPr bwMode="auto">
                <a:xfrm>
                  <a:off x="2010" y="2428"/>
                  <a:ext cx="119" cy="489"/>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607" name="Line 55"/>
                <p:cNvSpPr>
                  <a:spLocks noChangeShapeType="1"/>
                </p:cNvSpPr>
                <p:nvPr/>
              </p:nvSpPr>
              <p:spPr bwMode="auto">
                <a:xfrm flipH="1">
                  <a:off x="1994" y="2447"/>
                  <a:ext cx="151" cy="0"/>
                </a:xfrm>
                <a:prstGeom prst="line">
                  <a:avLst/>
                </a:prstGeom>
                <a:noFill/>
                <a:ln w="25400">
                  <a:solidFill>
                    <a:schemeClr val="bg2"/>
                  </a:solidFill>
                  <a:round/>
                  <a:headEnd/>
                  <a:tailEnd/>
                </a:ln>
                <a:effectLst/>
              </p:spPr>
              <p:txBody>
                <a:bodyPr wrap="none" anchor="ctr"/>
                <a:lstStyle/>
                <a:p>
                  <a:endParaRPr lang="id-ID"/>
                </a:p>
              </p:txBody>
            </p:sp>
            <p:sp>
              <p:nvSpPr>
                <p:cNvPr id="23608" name="Line 56"/>
                <p:cNvSpPr>
                  <a:spLocks noChangeShapeType="1"/>
                </p:cNvSpPr>
                <p:nvPr/>
              </p:nvSpPr>
              <p:spPr bwMode="auto">
                <a:xfrm flipH="1">
                  <a:off x="1994" y="2484"/>
                  <a:ext cx="151" cy="0"/>
                </a:xfrm>
                <a:prstGeom prst="line">
                  <a:avLst/>
                </a:prstGeom>
                <a:noFill/>
                <a:ln w="25400">
                  <a:solidFill>
                    <a:schemeClr val="bg2"/>
                  </a:solidFill>
                  <a:round/>
                  <a:headEnd/>
                  <a:tailEnd/>
                </a:ln>
                <a:effectLst/>
              </p:spPr>
              <p:txBody>
                <a:bodyPr wrap="none" anchor="ctr"/>
                <a:lstStyle/>
                <a:p>
                  <a:endParaRPr lang="id-ID"/>
                </a:p>
              </p:txBody>
            </p:sp>
            <p:sp>
              <p:nvSpPr>
                <p:cNvPr id="23609" name="Line 57"/>
                <p:cNvSpPr>
                  <a:spLocks noChangeShapeType="1"/>
                </p:cNvSpPr>
                <p:nvPr/>
              </p:nvSpPr>
              <p:spPr bwMode="auto">
                <a:xfrm flipH="1">
                  <a:off x="1994" y="2666"/>
                  <a:ext cx="151" cy="0"/>
                </a:xfrm>
                <a:prstGeom prst="line">
                  <a:avLst/>
                </a:prstGeom>
                <a:noFill/>
                <a:ln w="25400">
                  <a:solidFill>
                    <a:schemeClr val="bg2"/>
                  </a:solidFill>
                  <a:round/>
                  <a:headEnd/>
                  <a:tailEnd/>
                </a:ln>
                <a:effectLst/>
              </p:spPr>
              <p:txBody>
                <a:bodyPr wrap="none" anchor="ctr"/>
                <a:lstStyle/>
                <a:p>
                  <a:endParaRPr lang="id-ID"/>
                </a:p>
              </p:txBody>
            </p:sp>
            <p:sp>
              <p:nvSpPr>
                <p:cNvPr id="23610" name="Line 58"/>
                <p:cNvSpPr>
                  <a:spLocks noChangeShapeType="1"/>
                </p:cNvSpPr>
                <p:nvPr/>
              </p:nvSpPr>
              <p:spPr bwMode="auto">
                <a:xfrm flipH="1">
                  <a:off x="1994" y="2430"/>
                  <a:ext cx="151" cy="0"/>
                </a:xfrm>
                <a:prstGeom prst="line">
                  <a:avLst/>
                </a:prstGeom>
                <a:noFill/>
                <a:ln w="25400">
                  <a:solidFill>
                    <a:schemeClr val="bg2"/>
                  </a:solidFill>
                  <a:round/>
                  <a:headEnd/>
                  <a:tailEnd/>
                </a:ln>
                <a:effectLst/>
              </p:spPr>
              <p:txBody>
                <a:bodyPr wrap="none" anchor="ctr"/>
                <a:lstStyle/>
                <a:p>
                  <a:endParaRPr lang="id-ID"/>
                </a:p>
              </p:txBody>
            </p:sp>
            <p:sp>
              <p:nvSpPr>
                <p:cNvPr id="23611" name="Line 59"/>
                <p:cNvSpPr>
                  <a:spLocks noChangeShapeType="1"/>
                </p:cNvSpPr>
                <p:nvPr/>
              </p:nvSpPr>
              <p:spPr bwMode="auto">
                <a:xfrm flipH="1">
                  <a:off x="1997" y="2560"/>
                  <a:ext cx="145" cy="0"/>
                </a:xfrm>
                <a:prstGeom prst="line">
                  <a:avLst/>
                </a:prstGeom>
                <a:noFill/>
                <a:ln w="25400">
                  <a:solidFill>
                    <a:schemeClr val="bg2"/>
                  </a:solidFill>
                  <a:round/>
                  <a:headEnd/>
                  <a:tailEnd/>
                </a:ln>
                <a:effectLst/>
              </p:spPr>
              <p:txBody>
                <a:bodyPr wrap="none" anchor="ctr"/>
                <a:lstStyle/>
                <a:p>
                  <a:endParaRPr lang="id-ID"/>
                </a:p>
              </p:txBody>
            </p:sp>
            <p:grpSp>
              <p:nvGrpSpPr>
                <p:cNvPr id="23612" name="Group 60"/>
                <p:cNvGrpSpPr>
                  <a:grpSpLocks/>
                </p:cNvGrpSpPr>
                <p:nvPr/>
              </p:nvGrpSpPr>
              <p:grpSpPr bwMode="auto">
                <a:xfrm>
                  <a:off x="2010" y="2782"/>
                  <a:ext cx="120" cy="139"/>
                  <a:chOff x="2010" y="2782"/>
                  <a:chExt cx="120" cy="139"/>
                </a:xfrm>
              </p:grpSpPr>
              <p:sp>
                <p:nvSpPr>
                  <p:cNvPr id="23613" name="Line 61"/>
                  <p:cNvSpPr>
                    <a:spLocks noChangeShapeType="1"/>
                  </p:cNvSpPr>
                  <p:nvPr/>
                </p:nvSpPr>
                <p:spPr bwMode="auto">
                  <a:xfrm flipV="1">
                    <a:off x="2010" y="2887"/>
                    <a:ext cx="120" cy="17"/>
                  </a:xfrm>
                  <a:prstGeom prst="line">
                    <a:avLst/>
                  </a:prstGeom>
                  <a:noFill/>
                  <a:ln w="25400">
                    <a:solidFill>
                      <a:schemeClr val="bg2"/>
                    </a:solidFill>
                    <a:round/>
                    <a:headEnd/>
                    <a:tailEnd/>
                  </a:ln>
                  <a:effectLst/>
                </p:spPr>
                <p:txBody>
                  <a:bodyPr wrap="none" anchor="ctr"/>
                  <a:lstStyle/>
                  <a:p>
                    <a:endParaRPr lang="id-ID"/>
                  </a:p>
                </p:txBody>
              </p:sp>
              <p:sp>
                <p:nvSpPr>
                  <p:cNvPr id="23614" name="Line 62"/>
                  <p:cNvSpPr>
                    <a:spLocks noChangeShapeType="1"/>
                  </p:cNvSpPr>
                  <p:nvPr/>
                </p:nvSpPr>
                <p:spPr bwMode="auto">
                  <a:xfrm flipV="1">
                    <a:off x="2010" y="2850"/>
                    <a:ext cx="119" cy="17"/>
                  </a:xfrm>
                  <a:prstGeom prst="line">
                    <a:avLst/>
                  </a:prstGeom>
                  <a:noFill/>
                  <a:ln w="25400">
                    <a:solidFill>
                      <a:schemeClr val="bg2"/>
                    </a:solidFill>
                    <a:round/>
                    <a:headEnd/>
                    <a:tailEnd/>
                  </a:ln>
                  <a:effectLst/>
                </p:spPr>
                <p:txBody>
                  <a:bodyPr wrap="none" anchor="ctr"/>
                  <a:lstStyle/>
                  <a:p>
                    <a:endParaRPr lang="id-ID"/>
                  </a:p>
                </p:txBody>
              </p:sp>
              <p:sp>
                <p:nvSpPr>
                  <p:cNvPr id="23615" name="Line 63"/>
                  <p:cNvSpPr>
                    <a:spLocks noChangeShapeType="1"/>
                  </p:cNvSpPr>
                  <p:nvPr/>
                </p:nvSpPr>
                <p:spPr bwMode="auto">
                  <a:xfrm flipV="1">
                    <a:off x="2010" y="2904"/>
                    <a:ext cx="119" cy="17"/>
                  </a:xfrm>
                  <a:prstGeom prst="line">
                    <a:avLst/>
                  </a:prstGeom>
                  <a:noFill/>
                  <a:ln w="25400">
                    <a:solidFill>
                      <a:schemeClr val="bg2"/>
                    </a:solidFill>
                    <a:round/>
                    <a:headEnd/>
                    <a:tailEnd/>
                  </a:ln>
                  <a:effectLst/>
                </p:spPr>
                <p:txBody>
                  <a:bodyPr wrap="none" anchor="ctr"/>
                  <a:lstStyle/>
                  <a:p>
                    <a:endParaRPr lang="id-ID"/>
                  </a:p>
                </p:txBody>
              </p:sp>
              <p:sp>
                <p:nvSpPr>
                  <p:cNvPr id="23616" name="Line 64"/>
                  <p:cNvSpPr>
                    <a:spLocks noChangeShapeType="1"/>
                  </p:cNvSpPr>
                  <p:nvPr/>
                </p:nvSpPr>
                <p:spPr bwMode="auto">
                  <a:xfrm>
                    <a:off x="2013" y="2782"/>
                    <a:ext cx="113" cy="0"/>
                  </a:xfrm>
                  <a:prstGeom prst="line">
                    <a:avLst/>
                  </a:prstGeom>
                  <a:noFill/>
                  <a:ln w="25400">
                    <a:solidFill>
                      <a:schemeClr val="bg2"/>
                    </a:solidFill>
                    <a:round/>
                    <a:headEnd/>
                    <a:tailEnd/>
                  </a:ln>
                  <a:effectLst/>
                </p:spPr>
                <p:txBody>
                  <a:bodyPr wrap="none" anchor="ctr"/>
                  <a:lstStyle/>
                  <a:p>
                    <a:endParaRPr lang="id-ID"/>
                  </a:p>
                </p:txBody>
              </p:sp>
            </p:grpSp>
          </p:grpSp>
          <p:grpSp>
            <p:nvGrpSpPr>
              <p:cNvPr id="23617" name="Group 65"/>
              <p:cNvGrpSpPr>
                <a:grpSpLocks/>
              </p:cNvGrpSpPr>
              <p:nvPr/>
            </p:nvGrpSpPr>
            <p:grpSpPr bwMode="auto">
              <a:xfrm>
                <a:off x="2133" y="2559"/>
                <a:ext cx="90" cy="256"/>
                <a:chOff x="2133" y="2559"/>
                <a:chExt cx="90" cy="256"/>
              </a:xfrm>
            </p:grpSpPr>
            <p:sp>
              <p:nvSpPr>
                <p:cNvPr id="23618" name="Rectangle 66"/>
                <p:cNvSpPr>
                  <a:spLocks noChangeArrowheads="1"/>
                </p:cNvSpPr>
                <p:nvPr/>
              </p:nvSpPr>
              <p:spPr bwMode="auto">
                <a:xfrm>
                  <a:off x="2149" y="2559"/>
                  <a:ext cx="58" cy="256"/>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619" name="Line 67"/>
                <p:cNvSpPr>
                  <a:spLocks noChangeShapeType="1"/>
                </p:cNvSpPr>
                <p:nvPr/>
              </p:nvSpPr>
              <p:spPr bwMode="auto">
                <a:xfrm>
                  <a:off x="2179" y="2559"/>
                  <a:ext cx="0" cy="253"/>
                </a:xfrm>
                <a:prstGeom prst="line">
                  <a:avLst/>
                </a:prstGeom>
                <a:noFill/>
                <a:ln w="25400">
                  <a:solidFill>
                    <a:schemeClr val="bg2"/>
                  </a:solidFill>
                  <a:round/>
                  <a:headEnd/>
                  <a:tailEnd/>
                </a:ln>
                <a:effectLst/>
              </p:spPr>
              <p:txBody>
                <a:bodyPr wrap="none" anchor="ctr"/>
                <a:lstStyle/>
                <a:p>
                  <a:endParaRPr lang="id-ID"/>
                </a:p>
              </p:txBody>
            </p:sp>
            <p:sp>
              <p:nvSpPr>
                <p:cNvPr id="23620" name="Line 68"/>
                <p:cNvSpPr>
                  <a:spLocks noChangeShapeType="1"/>
                </p:cNvSpPr>
                <p:nvPr/>
              </p:nvSpPr>
              <p:spPr bwMode="auto">
                <a:xfrm flipH="1">
                  <a:off x="2133" y="2607"/>
                  <a:ext cx="90" cy="0"/>
                </a:xfrm>
                <a:prstGeom prst="line">
                  <a:avLst/>
                </a:prstGeom>
                <a:noFill/>
                <a:ln w="25400">
                  <a:solidFill>
                    <a:schemeClr val="bg2"/>
                  </a:solidFill>
                  <a:round/>
                  <a:headEnd/>
                  <a:tailEnd/>
                </a:ln>
                <a:effectLst/>
              </p:spPr>
              <p:txBody>
                <a:bodyPr wrap="none" anchor="ctr"/>
                <a:lstStyle/>
                <a:p>
                  <a:endParaRPr lang="id-ID"/>
                </a:p>
              </p:txBody>
            </p:sp>
            <p:sp>
              <p:nvSpPr>
                <p:cNvPr id="23621" name="Line 69"/>
                <p:cNvSpPr>
                  <a:spLocks noChangeShapeType="1"/>
                </p:cNvSpPr>
                <p:nvPr/>
              </p:nvSpPr>
              <p:spPr bwMode="auto">
                <a:xfrm flipH="1">
                  <a:off x="2137" y="2689"/>
                  <a:ext cx="86" cy="0"/>
                </a:xfrm>
                <a:prstGeom prst="line">
                  <a:avLst/>
                </a:prstGeom>
                <a:noFill/>
                <a:ln w="25400">
                  <a:solidFill>
                    <a:schemeClr val="bg2"/>
                  </a:solidFill>
                  <a:round/>
                  <a:headEnd/>
                  <a:tailEnd/>
                </a:ln>
                <a:effectLst/>
              </p:spPr>
              <p:txBody>
                <a:bodyPr wrap="none" anchor="ctr"/>
                <a:lstStyle/>
                <a:p>
                  <a:endParaRPr lang="id-ID"/>
                </a:p>
              </p:txBody>
            </p:sp>
            <p:sp>
              <p:nvSpPr>
                <p:cNvPr id="23622" name="Line 70"/>
                <p:cNvSpPr>
                  <a:spLocks noChangeShapeType="1"/>
                </p:cNvSpPr>
                <p:nvPr/>
              </p:nvSpPr>
              <p:spPr bwMode="auto">
                <a:xfrm flipH="1">
                  <a:off x="2133" y="2754"/>
                  <a:ext cx="86" cy="0"/>
                </a:xfrm>
                <a:prstGeom prst="line">
                  <a:avLst/>
                </a:prstGeom>
                <a:noFill/>
                <a:ln w="25400">
                  <a:solidFill>
                    <a:schemeClr val="bg2"/>
                  </a:solidFill>
                  <a:round/>
                  <a:headEnd/>
                  <a:tailEnd/>
                </a:ln>
                <a:effectLst/>
              </p:spPr>
              <p:txBody>
                <a:bodyPr wrap="none" anchor="ctr"/>
                <a:lstStyle/>
                <a:p>
                  <a:endParaRPr lang="id-ID"/>
                </a:p>
              </p:txBody>
            </p:sp>
          </p:grpSp>
          <p:sp>
            <p:nvSpPr>
              <p:cNvPr id="23623" name="Rectangle 71"/>
              <p:cNvSpPr>
                <a:spLocks noChangeArrowheads="1"/>
              </p:cNvSpPr>
              <p:nvPr/>
            </p:nvSpPr>
            <p:spPr bwMode="auto">
              <a:xfrm>
                <a:off x="1629" y="2436"/>
                <a:ext cx="355" cy="464"/>
              </a:xfrm>
              <a:prstGeom prst="rect">
                <a:avLst/>
              </a:prstGeom>
              <a:solidFill>
                <a:srgbClr val="A2C1FE"/>
              </a:solidFill>
              <a:ln w="12700">
                <a:solidFill>
                  <a:srgbClr val="A2C1FE"/>
                </a:solidFill>
                <a:miter lim="800000"/>
                <a:headEnd/>
                <a:tailEnd/>
              </a:ln>
              <a:effectLst/>
            </p:spPr>
            <p:txBody>
              <a:bodyPr wrap="none" anchor="ctr"/>
              <a:lstStyle/>
              <a:p>
                <a:endParaRPr lang="id-ID"/>
              </a:p>
            </p:txBody>
          </p:sp>
          <p:sp>
            <p:nvSpPr>
              <p:cNvPr id="23624" name="AutoShape 72"/>
              <p:cNvSpPr>
                <a:spLocks noChangeArrowheads="1"/>
              </p:cNvSpPr>
              <p:nvPr/>
            </p:nvSpPr>
            <p:spPr bwMode="auto">
              <a:xfrm>
                <a:off x="2116" y="2605"/>
                <a:ext cx="319" cy="144"/>
              </a:xfrm>
              <a:prstGeom prst="rightArrow">
                <a:avLst>
                  <a:gd name="adj1" fmla="val 50000"/>
                  <a:gd name="adj2" fmla="val 110774"/>
                </a:avLst>
              </a:prstGeom>
              <a:solidFill>
                <a:schemeClr val="tx2"/>
              </a:solidFill>
              <a:ln w="12700">
                <a:solidFill>
                  <a:schemeClr val="tx1"/>
                </a:solidFill>
                <a:miter lim="800000"/>
                <a:headEnd/>
                <a:tailEnd/>
              </a:ln>
              <a:effectLst/>
            </p:spPr>
            <p:txBody>
              <a:bodyPr wrap="none" anchor="ctr"/>
              <a:lstStyle/>
              <a:p>
                <a:endParaRPr lang="id-ID"/>
              </a:p>
            </p:txBody>
          </p:sp>
          <p:sp>
            <p:nvSpPr>
              <p:cNvPr id="23625" name="AutoShape 73"/>
              <p:cNvSpPr>
                <a:spLocks noChangeArrowheads="1"/>
              </p:cNvSpPr>
              <p:nvPr/>
            </p:nvSpPr>
            <p:spPr bwMode="auto">
              <a:xfrm rot="16200000" flipH="1">
                <a:off x="1604" y="2281"/>
                <a:ext cx="306" cy="146"/>
              </a:xfrm>
              <a:prstGeom prst="rightArrow">
                <a:avLst>
                  <a:gd name="adj1" fmla="val 75000"/>
                  <a:gd name="adj2" fmla="val 104804"/>
                </a:avLst>
              </a:prstGeom>
              <a:solidFill>
                <a:schemeClr val="accent2"/>
              </a:solidFill>
              <a:ln w="12700">
                <a:solidFill>
                  <a:schemeClr val="tx1"/>
                </a:solidFill>
                <a:miter lim="800000"/>
                <a:headEnd/>
                <a:tailEnd/>
              </a:ln>
              <a:effectLst/>
            </p:spPr>
            <p:txBody>
              <a:bodyPr wrap="none" anchor="ctr"/>
              <a:lstStyle/>
              <a:p>
                <a:endParaRPr lang="id-ID"/>
              </a:p>
            </p:txBody>
          </p:sp>
        </p:grpSp>
      </p:grpSp>
      <p:grpSp>
        <p:nvGrpSpPr>
          <p:cNvPr id="23626" name="Group 74"/>
          <p:cNvGrpSpPr>
            <a:grpSpLocks/>
          </p:cNvGrpSpPr>
          <p:nvPr/>
        </p:nvGrpSpPr>
        <p:grpSpPr bwMode="auto">
          <a:xfrm>
            <a:off x="3062288" y="5332413"/>
            <a:ext cx="2536825" cy="1463675"/>
            <a:chOff x="1447" y="4479"/>
            <a:chExt cx="1198" cy="1229"/>
          </a:xfrm>
        </p:grpSpPr>
        <p:sp>
          <p:nvSpPr>
            <p:cNvPr id="23627" name="Rectangle 75"/>
            <p:cNvSpPr>
              <a:spLocks noChangeArrowheads="1"/>
            </p:cNvSpPr>
            <p:nvPr/>
          </p:nvSpPr>
          <p:spPr bwMode="auto">
            <a:xfrm>
              <a:off x="1447" y="5266"/>
              <a:ext cx="1198" cy="442"/>
            </a:xfrm>
            <a:prstGeom prst="rect">
              <a:avLst/>
            </a:prstGeom>
            <a:solidFill>
              <a:srgbClr val="FCD1C1"/>
            </a:solidFill>
            <a:ln w="12700">
              <a:solidFill>
                <a:schemeClr val="tx1"/>
              </a:solidFill>
              <a:miter lim="800000"/>
              <a:headEnd/>
              <a:tailEnd/>
            </a:ln>
            <a:effectLst/>
          </p:spPr>
          <p:txBody>
            <a:bodyPr wrap="none" anchor="ctr"/>
            <a:lstStyle/>
            <a:p>
              <a:endParaRPr lang="id-ID"/>
            </a:p>
          </p:txBody>
        </p:sp>
        <p:grpSp>
          <p:nvGrpSpPr>
            <p:cNvPr id="23628" name="Group 76"/>
            <p:cNvGrpSpPr>
              <a:grpSpLocks/>
            </p:cNvGrpSpPr>
            <p:nvPr/>
          </p:nvGrpSpPr>
          <p:grpSpPr bwMode="auto">
            <a:xfrm>
              <a:off x="1504" y="4479"/>
              <a:ext cx="1056" cy="865"/>
              <a:chOff x="1504" y="4479"/>
              <a:chExt cx="1056" cy="865"/>
            </a:xfrm>
          </p:grpSpPr>
          <p:sp>
            <p:nvSpPr>
              <p:cNvPr id="23629" name="Freeform 77"/>
              <p:cNvSpPr>
                <a:spLocks/>
              </p:cNvSpPr>
              <p:nvPr/>
            </p:nvSpPr>
            <p:spPr bwMode="auto">
              <a:xfrm>
                <a:off x="1504" y="4479"/>
                <a:ext cx="1056" cy="684"/>
              </a:xfrm>
              <a:custGeom>
                <a:avLst/>
                <a:gdLst/>
                <a:ahLst/>
                <a:cxnLst>
                  <a:cxn ang="0">
                    <a:pos x="1055" y="0"/>
                  </a:cxn>
                  <a:cxn ang="0">
                    <a:pos x="0" y="0"/>
                  </a:cxn>
                  <a:cxn ang="0">
                    <a:pos x="0" y="683"/>
                  </a:cxn>
                  <a:cxn ang="0">
                    <a:pos x="1055" y="683"/>
                  </a:cxn>
                  <a:cxn ang="0">
                    <a:pos x="1055" y="594"/>
                  </a:cxn>
                  <a:cxn ang="0">
                    <a:pos x="106" y="594"/>
                  </a:cxn>
                  <a:cxn ang="0">
                    <a:pos x="106" y="89"/>
                  </a:cxn>
                  <a:cxn ang="0">
                    <a:pos x="1055" y="89"/>
                  </a:cxn>
                  <a:cxn ang="0">
                    <a:pos x="1055" y="0"/>
                  </a:cxn>
                </a:cxnLst>
                <a:rect l="0" t="0" r="r" b="b"/>
                <a:pathLst>
                  <a:path w="1056" h="684">
                    <a:moveTo>
                      <a:pt x="1055" y="0"/>
                    </a:moveTo>
                    <a:lnTo>
                      <a:pt x="0" y="0"/>
                    </a:lnTo>
                    <a:lnTo>
                      <a:pt x="0" y="683"/>
                    </a:lnTo>
                    <a:lnTo>
                      <a:pt x="1055" y="683"/>
                    </a:lnTo>
                    <a:lnTo>
                      <a:pt x="1055" y="594"/>
                    </a:lnTo>
                    <a:lnTo>
                      <a:pt x="106" y="594"/>
                    </a:lnTo>
                    <a:lnTo>
                      <a:pt x="106" y="89"/>
                    </a:lnTo>
                    <a:lnTo>
                      <a:pt x="1055" y="89"/>
                    </a:lnTo>
                    <a:lnTo>
                      <a:pt x="1055" y="0"/>
                    </a:lnTo>
                  </a:path>
                </a:pathLst>
              </a:custGeom>
              <a:solidFill>
                <a:srgbClr val="919191"/>
              </a:solidFill>
              <a:ln w="25400" cap="rnd" cmpd="sng">
                <a:solidFill>
                  <a:schemeClr val="bg2"/>
                </a:solidFill>
                <a:prstDash val="solid"/>
                <a:round/>
                <a:headEnd type="none" w="med" len="med"/>
                <a:tailEnd type="none" w="med" len="med"/>
              </a:ln>
              <a:effectLst/>
            </p:spPr>
            <p:txBody>
              <a:bodyPr/>
              <a:lstStyle/>
              <a:p>
                <a:endParaRPr lang="id-ID"/>
              </a:p>
            </p:txBody>
          </p:sp>
          <p:grpSp>
            <p:nvGrpSpPr>
              <p:cNvPr id="23630" name="Group 78"/>
              <p:cNvGrpSpPr>
                <a:grpSpLocks/>
              </p:cNvGrpSpPr>
              <p:nvPr/>
            </p:nvGrpSpPr>
            <p:grpSpPr bwMode="auto">
              <a:xfrm>
                <a:off x="1862" y="4576"/>
                <a:ext cx="151" cy="493"/>
                <a:chOff x="1862" y="4576"/>
                <a:chExt cx="151" cy="493"/>
              </a:xfrm>
            </p:grpSpPr>
            <p:sp>
              <p:nvSpPr>
                <p:cNvPr id="23631" name="Rectangle 79"/>
                <p:cNvSpPr>
                  <a:spLocks noChangeArrowheads="1"/>
                </p:cNvSpPr>
                <p:nvPr/>
              </p:nvSpPr>
              <p:spPr bwMode="auto">
                <a:xfrm>
                  <a:off x="1878" y="4576"/>
                  <a:ext cx="119" cy="489"/>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632" name="Line 80"/>
                <p:cNvSpPr>
                  <a:spLocks noChangeShapeType="1"/>
                </p:cNvSpPr>
                <p:nvPr/>
              </p:nvSpPr>
              <p:spPr bwMode="auto">
                <a:xfrm flipH="1">
                  <a:off x="1862" y="4595"/>
                  <a:ext cx="151" cy="0"/>
                </a:xfrm>
                <a:prstGeom prst="line">
                  <a:avLst/>
                </a:prstGeom>
                <a:noFill/>
                <a:ln w="25400">
                  <a:solidFill>
                    <a:schemeClr val="bg2"/>
                  </a:solidFill>
                  <a:round/>
                  <a:headEnd/>
                  <a:tailEnd/>
                </a:ln>
                <a:effectLst/>
              </p:spPr>
              <p:txBody>
                <a:bodyPr wrap="none" anchor="ctr"/>
                <a:lstStyle/>
                <a:p>
                  <a:endParaRPr lang="id-ID"/>
                </a:p>
              </p:txBody>
            </p:sp>
            <p:sp>
              <p:nvSpPr>
                <p:cNvPr id="23633" name="Line 81"/>
                <p:cNvSpPr>
                  <a:spLocks noChangeShapeType="1"/>
                </p:cNvSpPr>
                <p:nvPr/>
              </p:nvSpPr>
              <p:spPr bwMode="auto">
                <a:xfrm flipH="1">
                  <a:off x="1862" y="4632"/>
                  <a:ext cx="151" cy="0"/>
                </a:xfrm>
                <a:prstGeom prst="line">
                  <a:avLst/>
                </a:prstGeom>
                <a:noFill/>
                <a:ln w="25400">
                  <a:solidFill>
                    <a:schemeClr val="bg2"/>
                  </a:solidFill>
                  <a:round/>
                  <a:headEnd/>
                  <a:tailEnd/>
                </a:ln>
                <a:effectLst/>
              </p:spPr>
              <p:txBody>
                <a:bodyPr wrap="none" anchor="ctr"/>
                <a:lstStyle/>
                <a:p>
                  <a:endParaRPr lang="id-ID"/>
                </a:p>
              </p:txBody>
            </p:sp>
            <p:sp>
              <p:nvSpPr>
                <p:cNvPr id="23634" name="Line 82"/>
                <p:cNvSpPr>
                  <a:spLocks noChangeShapeType="1"/>
                </p:cNvSpPr>
                <p:nvPr/>
              </p:nvSpPr>
              <p:spPr bwMode="auto">
                <a:xfrm flipH="1">
                  <a:off x="1862" y="4814"/>
                  <a:ext cx="151" cy="0"/>
                </a:xfrm>
                <a:prstGeom prst="line">
                  <a:avLst/>
                </a:prstGeom>
                <a:noFill/>
                <a:ln w="25400">
                  <a:solidFill>
                    <a:schemeClr val="bg2"/>
                  </a:solidFill>
                  <a:round/>
                  <a:headEnd/>
                  <a:tailEnd/>
                </a:ln>
                <a:effectLst/>
              </p:spPr>
              <p:txBody>
                <a:bodyPr wrap="none" anchor="ctr"/>
                <a:lstStyle/>
                <a:p>
                  <a:endParaRPr lang="id-ID"/>
                </a:p>
              </p:txBody>
            </p:sp>
            <p:sp>
              <p:nvSpPr>
                <p:cNvPr id="23635" name="Line 83"/>
                <p:cNvSpPr>
                  <a:spLocks noChangeShapeType="1"/>
                </p:cNvSpPr>
                <p:nvPr/>
              </p:nvSpPr>
              <p:spPr bwMode="auto">
                <a:xfrm flipH="1">
                  <a:off x="1862" y="4578"/>
                  <a:ext cx="151" cy="0"/>
                </a:xfrm>
                <a:prstGeom prst="line">
                  <a:avLst/>
                </a:prstGeom>
                <a:noFill/>
                <a:ln w="25400">
                  <a:solidFill>
                    <a:schemeClr val="bg2"/>
                  </a:solidFill>
                  <a:round/>
                  <a:headEnd/>
                  <a:tailEnd/>
                </a:ln>
                <a:effectLst/>
              </p:spPr>
              <p:txBody>
                <a:bodyPr wrap="none" anchor="ctr"/>
                <a:lstStyle/>
                <a:p>
                  <a:endParaRPr lang="id-ID"/>
                </a:p>
              </p:txBody>
            </p:sp>
            <p:sp>
              <p:nvSpPr>
                <p:cNvPr id="23636" name="Line 84"/>
                <p:cNvSpPr>
                  <a:spLocks noChangeShapeType="1"/>
                </p:cNvSpPr>
                <p:nvPr/>
              </p:nvSpPr>
              <p:spPr bwMode="auto">
                <a:xfrm flipH="1">
                  <a:off x="1865" y="4708"/>
                  <a:ext cx="145" cy="0"/>
                </a:xfrm>
                <a:prstGeom prst="line">
                  <a:avLst/>
                </a:prstGeom>
                <a:noFill/>
                <a:ln w="25400">
                  <a:solidFill>
                    <a:schemeClr val="bg2"/>
                  </a:solidFill>
                  <a:round/>
                  <a:headEnd/>
                  <a:tailEnd/>
                </a:ln>
                <a:effectLst/>
              </p:spPr>
              <p:txBody>
                <a:bodyPr wrap="none" anchor="ctr"/>
                <a:lstStyle/>
                <a:p>
                  <a:endParaRPr lang="id-ID"/>
                </a:p>
              </p:txBody>
            </p:sp>
            <p:grpSp>
              <p:nvGrpSpPr>
                <p:cNvPr id="23637" name="Group 85"/>
                <p:cNvGrpSpPr>
                  <a:grpSpLocks/>
                </p:cNvGrpSpPr>
                <p:nvPr/>
              </p:nvGrpSpPr>
              <p:grpSpPr bwMode="auto">
                <a:xfrm>
                  <a:off x="1878" y="4930"/>
                  <a:ext cx="120" cy="139"/>
                  <a:chOff x="1878" y="4930"/>
                  <a:chExt cx="120" cy="139"/>
                </a:xfrm>
              </p:grpSpPr>
              <p:sp>
                <p:nvSpPr>
                  <p:cNvPr id="23638" name="Line 86"/>
                  <p:cNvSpPr>
                    <a:spLocks noChangeShapeType="1"/>
                  </p:cNvSpPr>
                  <p:nvPr/>
                </p:nvSpPr>
                <p:spPr bwMode="auto">
                  <a:xfrm flipV="1">
                    <a:off x="1878" y="5035"/>
                    <a:ext cx="120" cy="17"/>
                  </a:xfrm>
                  <a:prstGeom prst="line">
                    <a:avLst/>
                  </a:prstGeom>
                  <a:noFill/>
                  <a:ln w="25400">
                    <a:solidFill>
                      <a:schemeClr val="bg2"/>
                    </a:solidFill>
                    <a:round/>
                    <a:headEnd/>
                    <a:tailEnd/>
                  </a:ln>
                  <a:effectLst/>
                </p:spPr>
                <p:txBody>
                  <a:bodyPr wrap="none" anchor="ctr"/>
                  <a:lstStyle/>
                  <a:p>
                    <a:endParaRPr lang="id-ID"/>
                  </a:p>
                </p:txBody>
              </p:sp>
              <p:sp>
                <p:nvSpPr>
                  <p:cNvPr id="23639" name="Line 87"/>
                  <p:cNvSpPr>
                    <a:spLocks noChangeShapeType="1"/>
                  </p:cNvSpPr>
                  <p:nvPr/>
                </p:nvSpPr>
                <p:spPr bwMode="auto">
                  <a:xfrm flipV="1">
                    <a:off x="1878" y="4998"/>
                    <a:ext cx="119" cy="17"/>
                  </a:xfrm>
                  <a:prstGeom prst="line">
                    <a:avLst/>
                  </a:prstGeom>
                  <a:noFill/>
                  <a:ln w="25400">
                    <a:solidFill>
                      <a:schemeClr val="bg2"/>
                    </a:solidFill>
                    <a:round/>
                    <a:headEnd/>
                    <a:tailEnd/>
                  </a:ln>
                  <a:effectLst/>
                </p:spPr>
                <p:txBody>
                  <a:bodyPr wrap="none" anchor="ctr"/>
                  <a:lstStyle/>
                  <a:p>
                    <a:endParaRPr lang="id-ID"/>
                  </a:p>
                </p:txBody>
              </p:sp>
              <p:sp>
                <p:nvSpPr>
                  <p:cNvPr id="23640" name="Line 88"/>
                  <p:cNvSpPr>
                    <a:spLocks noChangeShapeType="1"/>
                  </p:cNvSpPr>
                  <p:nvPr/>
                </p:nvSpPr>
                <p:spPr bwMode="auto">
                  <a:xfrm flipV="1">
                    <a:off x="1878" y="5052"/>
                    <a:ext cx="119" cy="17"/>
                  </a:xfrm>
                  <a:prstGeom prst="line">
                    <a:avLst/>
                  </a:prstGeom>
                  <a:noFill/>
                  <a:ln w="25400">
                    <a:solidFill>
                      <a:schemeClr val="bg2"/>
                    </a:solidFill>
                    <a:round/>
                    <a:headEnd/>
                    <a:tailEnd/>
                  </a:ln>
                  <a:effectLst/>
                </p:spPr>
                <p:txBody>
                  <a:bodyPr wrap="none" anchor="ctr"/>
                  <a:lstStyle/>
                  <a:p>
                    <a:endParaRPr lang="id-ID"/>
                  </a:p>
                </p:txBody>
              </p:sp>
              <p:sp>
                <p:nvSpPr>
                  <p:cNvPr id="23641" name="Line 89"/>
                  <p:cNvSpPr>
                    <a:spLocks noChangeShapeType="1"/>
                  </p:cNvSpPr>
                  <p:nvPr/>
                </p:nvSpPr>
                <p:spPr bwMode="auto">
                  <a:xfrm>
                    <a:off x="1881" y="4930"/>
                    <a:ext cx="113" cy="0"/>
                  </a:xfrm>
                  <a:prstGeom prst="line">
                    <a:avLst/>
                  </a:prstGeom>
                  <a:noFill/>
                  <a:ln w="25400">
                    <a:solidFill>
                      <a:schemeClr val="bg2"/>
                    </a:solidFill>
                    <a:round/>
                    <a:headEnd/>
                    <a:tailEnd/>
                  </a:ln>
                  <a:effectLst/>
                </p:spPr>
                <p:txBody>
                  <a:bodyPr wrap="none" anchor="ctr"/>
                  <a:lstStyle/>
                  <a:p>
                    <a:endParaRPr lang="id-ID"/>
                  </a:p>
                </p:txBody>
              </p:sp>
            </p:grpSp>
          </p:grpSp>
          <p:grpSp>
            <p:nvGrpSpPr>
              <p:cNvPr id="23642" name="Group 90"/>
              <p:cNvGrpSpPr>
                <a:grpSpLocks/>
              </p:cNvGrpSpPr>
              <p:nvPr/>
            </p:nvGrpSpPr>
            <p:grpSpPr bwMode="auto">
              <a:xfrm>
                <a:off x="2001" y="4707"/>
                <a:ext cx="90" cy="256"/>
                <a:chOff x="2001" y="4707"/>
                <a:chExt cx="90" cy="256"/>
              </a:xfrm>
            </p:grpSpPr>
            <p:sp>
              <p:nvSpPr>
                <p:cNvPr id="23643" name="Rectangle 91"/>
                <p:cNvSpPr>
                  <a:spLocks noChangeArrowheads="1"/>
                </p:cNvSpPr>
                <p:nvPr/>
              </p:nvSpPr>
              <p:spPr bwMode="auto">
                <a:xfrm>
                  <a:off x="2017" y="4707"/>
                  <a:ext cx="58" cy="256"/>
                </a:xfrm>
                <a:prstGeom prst="rect">
                  <a:avLst/>
                </a:prstGeom>
                <a:solidFill>
                  <a:srgbClr val="FFFFFF"/>
                </a:solidFill>
                <a:ln w="25400">
                  <a:solidFill>
                    <a:schemeClr val="bg2"/>
                  </a:solidFill>
                  <a:miter lim="800000"/>
                  <a:headEnd/>
                  <a:tailEnd/>
                </a:ln>
                <a:effectLst/>
              </p:spPr>
              <p:txBody>
                <a:bodyPr wrap="none" anchor="ctr"/>
                <a:lstStyle/>
                <a:p>
                  <a:endParaRPr lang="id-ID"/>
                </a:p>
              </p:txBody>
            </p:sp>
            <p:sp>
              <p:nvSpPr>
                <p:cNvPr id="23644" name="Line 92"/>
                <p:cNvSpPr>
                  <a:spLocks noChangeShapeType="1"/>
                </p:cNvSpPr>
                <p:nvPr/>
              </p:nvSpPr>
              <p:spPr bwMode="auto">
                <a:xfrm>
                  <a:off x="2047" y="4707"/>
                  <a:ext cx="0" cy="253"/>
                </a:xfrm>
                <a:prstGeom prst="line">
                  <a:avLst/>
                </a:prstGeom>
                <a:noFill/>
                <a:ln w="25400">
                  <a:solidFill>
                    <a:schemeClr val="bg2"/>
                  </a:solidFill>
                  <a:round/>
                  <a:headEnd/>
                  <a:tailEnd/>
                </a:ln>
                <a:effectLst/>
              </p:spPr>
              <p:txBody>
                <a:bodyPr wrap="none" anchor="ctr"/>
                <a:lstStyle/>
                <a:p>
                  <a:endParaRPr lang="id-ID"/>
                </a:p>
              </p:txBody>
            </p:sp>
            <p:sp>
              <p:nvSpPr>
                <p:cNvPr id="23645" name="Line 93"/>
                <p:cNvSpPr>
                  <a:spLocks noChangeShapeType="1"/>
                </p:cNvSpPr>
                <p:nvPr/>
              </p:nvSpPr>
              <p:spPr bwMode="auto">
                <a:xfrm flipH="1">
                  <a:off x="2001" y="4755"/>
                  <a:ext cx="90" cy="0"/>
                </a:xfrm>
                <a:prstGeom prst="line">
                  <a:avLst/>
                </a:prstGeom>
                <a:noFill/>
                <a:ln w="25400">
                  <a:solidFill>
                    <a:schemeClr val="bg2"/>
                  </a:solidFill>
                  <a:round/>
                  <a:headEnd/>
                  <a:tailEnd/>
                </a:ln>
                <a:effectLst/>
              </p:spPr>
              <p:txBody>
                <a:bodyPr wrap="none" anchor="ctr"/>
                <a:lstStyle/>
                <a:p>
                  <a:endParaRPr lang="id-ID"/>
                </a:p>
              </p:txBody>
            </p:sp>
            <p:sp>
              <p:nvSpPr>
                <p:cNvPr id="23646" name="Line 94"/>
                <p:cNvSpPr>
                  <a:spLocks noChangeShapeType="1"/>
                </p:cNvSpPr>
                <p:nvPr/>
              </p:nvSpPr>
              <p:spPr bwMode="auto">
                <a:xfrm flipH="1">
                  <a:off x="2005" y="4837"/>
                  <a:ext cx="86" cy="0"/>
                </a:xfrm>
                <a:prstGeom prst="line">
                  <a:avLst/>
                </a:prstGeom>
                <a:noFill/>
                <a:ln w="25400">
                  <a:solidFill>
                    <a:schemeClr val="bg2"/>
                  </a:solidFill>
                  <a:round/>
                  <a:headEnd/>
                  <a:tailEnd/>
                </a:ln>
                <a:effectLst/>
              </p:spPr>
              <p:txBody>
                <a:bodyPr wrap="none" anchor="ctr"/>
                <a:lstStyle/>
                <a:p>
                  <a:endParaRPr lang="id-ID"/>
                </a:p>
              </p:txBody>
            </p:sp>
            <p:sp>
              <p:nvSpPr>
                <p:cNvPr id="23647" name="Line 95"/>
                <p:cNvSpPr>
                  <a:spLocks noChangeShapeType="1"/>
                </p:cNvSpPr>
                <p:nvPr/>
              </p:nvSpPr>
              <p:spPr bwMode="auto">
                <a:xfrm flipH="1">
                  <a:off x="2001" y="4902"/>
                  <a:ext cx="86" cy="0"/>
                </a:xfrm>
                <a:prstGeom prst="line">
                  <a:avLst/>
                </a:prstGeom>
                <a:noFill/>
                <a:ln w="25400">
                  <a:solidFill>
                    <a:schemeClr val="bg2"/>
                  </a:solidFill>
                  <a:round/>
                  <a:headEnd/>
                  <a:tailEnd/>
                </a:ln>
                <a:effectLst/>
              </p:spPr>
              <p:txBody>
                <a:bodyPr wrap="none" anchor="ctr"/>
                <a:lstStyle/>
                <a:p>
                  <a:endParaRPr lang="id-ID"/>
                </a:p>
              </p:txBody>
            </p:sp>
          </p:grpSp>
          <p:sp>
            <p:nvSpPr>
              <p:cNvPr id="23648" name="Rectangle 96"/>
              <p:cNvSpPr>
                <a:spLocks noChangeArrowheads="1"/>
              </p:cNvSpPr>
              <p:nvPr/>
            </p:nvSpPr>
            <p:spPr bwMode="auto">
              <a:xfrm>
                <a:off x="1629" y="4584"/>
                <a:ext cx="230" cy="480"/>
              </a:xfrm>
              <a:prstGeom prst="rect">
                <a:avLst/>
              </a:prstGeom>
              <a:solidFill>
                <a:srgbClr val="A2C1FE"/>
              </a:solidFill>
              <a:ln w="12700">
                <a:solidFill>
                  <a:srgbClr val="A2C1FE"/>
                </a:solidFill>
                <a:miter lim="800000"/>
                <a:headEnd/>
                <a:tailEnd/>
              </a:ln>
              <a:effectLst/>
            </p:spPr>
            <p:txBody>
              <a:bodyPr wrap="none" anchor="ctr"/>
              <a:lstStyle/>
              <a:p>
                <a:endParaRPr lang="id-ID"/>
              </a:p>
            </p:txBody>
          </p:sp>
          <p:sp>
            <p:nvSpPr>
              <p:cNvPr id="23649" name="AutoShape 97"/>
              <p:cNvSpPr>
                <a:spLocks noChangeArrowheads="1"/>
              </p:cNvSpPr>
              <p:nvPr/>
            </p:nvSpPr>
            <p:spPr bwMode="auto">
              <a:xfrm rot="16200000" flipH="1">
                <a:off x="1610" y="5118"/>
                <a:ext cx="306" cy="146"/>
              </a:xfrm>
              <a:prstGeom prst="rightArrow">
                <a:avLst>
                  <a:gd name="adj1" fmla="val 75000"/>
                  <a:gd name="adj2" fmla="val 104804"/>
                </a:avLst>
              </a:prstGeom>
              <a:solidFill>
                <a:schemeClr val="accent2"/>
              </a:solidFill>
              <a:ln w="12700">
                <a:solidFill>
                  <a:schemeClr val="tx1"/>
                </a:solidFill>
                <a:miter lim="800000"/>
                <a:headEnd/>
                <a:tailEnd/>
              </a:ln>
              <a:effectLst/>
            </p:spPr>
            <p:txBody>
              <a:bodyPr wrap="none" anchor="ctr"/>
              <a:lstStyle/>
              <a:p>
                <a:endParaRPr lang="id-ID"/>
              </a:p>
            </p:txBody>
          </p:sp>
          <p:sp>
            <p:nvSpPr>
              <p:cNvPr id="23650" name="AutoShape 98"/>
              <p:cNvSpPr>
                <a:spLocks noChangeArrowheads="1"/>
              </p:cNvSpPr>
              <p:nvPr/>
            </p:nvSpPr>
            <p:spPr bwMode="auto">
              <a:xfrm flipH="1">
                <a:off x="2019" y="4735"/>
                <a:ext cx="319" cy="144"/>
              </a:xfrm>
              <a:prstGeom prst="rightArrow">
                <a:avLst>
                  <a:gd name="adj1" fmla="val 50000"/>
                  <a:gd name="adj2" fmla="val 110774"/>
                </a:avLst>
              </a:prstGeom>
              <a:solidFill>
                <a:schemeClr val="tx2"/>
              </a:solidFill>
              <a:ln w="12700">
                <a:solidFill>
                  <a:schemeClr val="tx1"/>
                </a:solidFill>
                <a:miter lim="800000"/>
                <a:headEnd/>
                <a:tailEnd/>
              </a:ln>
              <a:effectLst/>
            </p:spPr>
            <p:txBody>
              <a:bodyPr wrap="none" anchor="ctr"/>
              <a:lstStyle/>
              <a:p>
                <a:endParaRPr lang="id-ID"/>
              </a:p>
            </p:txBody>
          </p:sp>
        </p:grpSp>
      </p:grpSp>
      <p:sp>
        <p:nvSpPr>
          <p:cNvPr id="23651" name="Arc 99"/>
          <p:cNvSpPr>
            <a:spLocks/>
          </p:cNvSpPr>
          <p:nvPr/>
        </p:nvSpPr>
        <p:spPr bwMode="auto">
          <a:xfrm>
            <a:off x="5410200" y="3478213"/>
            <a:ext cx="792163" cy="4667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a:tailEnd type="triangle" w="med" len="med"/>
          </a:ln>
          <a:effectLst/>
        </p:spPr>
        <p:txBody>
          <a:bodyPr wrap="none" anchor="ctr"/>
          <a:lstStyle/>
          <a:p>
            <a:endParaRPr lang="id-ID"/>
          </a:p>
        </p:txBody>
      </p:sp>
      <p:sp>
        <p:nvSpPr>
          <p:cNvPr id="23652" name="Arc 100"/>
          <p:cNvSpPr>
            <a:spLocks/>
          </p:cNvSpPr>
          <p:nvPr/>
        </p:nvSpPr>
        <p:spPr bwMode="auto">
          <a:xfrm rot="5220000">
            <a:off x="5676107" y="4817268"/>
            <a:ext cx="412750" cy="893763"/>
          </a:xfrm>
          <a:custGeom>
            <a:avLst/>
            <a:gdLst>
              <a:gd name="G0" fmla="+- 0 0 0"/>
              <a:gd name="G1" fmla="+- 21600 0 0"/>
              <a:gd name="G2" fmla="+- 21600 0 0"/>
              <a:gd name="T0" fmla="*/ 0 w 21600"/>
              <a:gd name="T1" fmla="*/ 0 h 21600"/>
              <a:gd name="T2" fmla="*/ 21600 w 21600"/>
              <a:gd name="T3" fmla="*/ 21549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09" y="0"/>
                  <a:pt x="21571" y="9639"/>
                  <a:pt x="21599" y="21549"/>
                </a:cubicBezTo>
              </a:path>
              <a:path w="21600" h="21600" stroke="0" extrusionOk="0">
                <a:moveTo>
                  <a:pt x="-1" y="0"/>
                </a:moveTo>
                <a:cubicBezTo>
                  <a:pt x="11909" y="0"/>
                  <a:pt x="21571" y="9639"/>
                  <a:pt x="21599" y="21549"/>
                </a:cubicBezTo>
                <a:lnTo>
                  <a:pt x="0" y="21600"/>
                </a:lnTo>
                <a:close/>
              </a:path>
            </a:pathLst>
          </a:custGeom>
          <a:noFill/>
          <a:ln w="12700" cap="rnd">
            <a:solidFill>
              <a:schemeClr val="tx1"/>
            </a:solidFill>
            <a:round/>
            <a:headEnd/>
            <a:tailEnd type="triangle" w="med" len="med"/>
          </a:ln>
          <a:effectLst/>
        </p:spPr>
        <p:txBody>
          <a:bodyPr wrap="none" anchor="ctr"/>
          <a:lstStyle/>
          <a:p>
            <a:endParaRPr lang="id-ID"/>
          </a:p>
        </p:txBody>
      </p:sp>
      <p:sp>
        <p:nvSpPr>
          <p:cNvPr id="23653" name="Arc 101"/>
          <p:cNvSpPr>
            <a:spLocks/>
          </p:cNvSpPr>
          <p:nvPr/>
        </p:nvSpPr>
        <p:spPr bwMode="auto">
          <a:xfrm rot="10800000">
            <a:off x="2336800" y="5006975"/>
            <a:ext cx="792163" cy="4381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a:tailEnd type="triangle" w="med" len="med"/>
          </a:ln>
          <a:effectLst/>
        </p:spPr>
        <p:txBody>
          <a:bodyPr wrap="none" anchor="ctr"/>
          <a:lstStyle/>
          <a:p>
            <a:endParaRPr lang="id-ID"/>
          </a:p>
        </p:txBody>
      </p:sp>
      <p:sp>
        <p:nvSpPr>
          <p:cNvPr id="23654" name="Arc 102"/>
          <p:cNvSpPr>
            <a:spLocks/>
          </p:cNvSpPr>
          <p:nvPr/>
        </p:nvSpPr>
        <p:spPr bwMode="auto">
          <a:xfrm rot="16440000">
            <a:off x="2554288" y="3198813"/>
            <a:ext cx="411162" cy="969962"/>
          </a:xfrm>
          <a:custGeom>
            <a:avLst/>
            <a:gdLst>
              <a:gd name="G0" fmla="+- 63 0 0"/>
              <a:gd name="G1" fmla="+- 21600 0 0"/>
              <a:gd name="G2" fmla="+- 21600 0 0"/>
              <a:gd name="T0" fmla="*/ 0 w 21663"/>
              <a:gd name="T1" fmla="*/ 0 h 21600"/>
              <a:gd name="T2" fmla="*/ 21663 w 21663"/>
              <a:gd name="T3" fmla="*/ 21553 h 21600"/>
              <a:gd name="T4" fmla="*/ 63 w 21663"/>
              <a:gd name="T5" fmla="*/ 21600 h 21600"/>
            </a:gdLst>
            <a:ahLst/>
            <a:cxnLst>
              <a:cxn ang="0">
                <a:pos x="T0" y="T1"/>
              </a:cxn>
              <a:cxn ang="0">
                <a:pos x="T2" y="T3"/>
              </a:cxn>
              <a:cxn ang="0">
                <a:pos x="T4" y="T5"/>
              </a:cxn>
            </a:cxnLst>
            <a:rect l="0" t="0" r="r" b="b"/>
            <a:pathLst>
              <a:path w="21663" h="21600" fill="none" extrusionOk="0">
                <a:moveTo>
                  <a:pt x="0" y="0"/>
                </a:moveTo>
                <a:cubicBezTo>
                  <a:pt x="21" y="0"/>
                  <a:pt x="42" y="-1"/>
                  <a:pt x="63" y="0"/>
                </a:cubicBezTo>
                <a:cubicBezTo>
                  <a:pt x="11974" y="0"/>
                  <a:pt x="21637" y="9642"/>
                  <a:pt x="21662" y="21553"/>
                </a:cubicBezTo>
              </a:path>
              <a:path w="21663" h="21600" stroke="0" extrusionOk="0">
                <a:moveTo>
                  <a:pt x="0" y="0"/>
                </a:moveTo>
                <a:cubicBezTo>
                  <a:pt x="21" y="0"/>
                  <a:pt x="42" y="-1"/>
                  <a:pt x="63" y="0"/>
                </a:cubicBezTo>
                <a:cubicBezTo>
                  <a:pt x="11974" y="0"/>
                  <a:pt x="21637" y="9642"/>
                  <a:pt x="21662" y="21553"/>
                </a:cubicBezTo>
                <a:lnTo>
                  <a:pt x="63" y="21600"/>
                </a:lnTo>
                <a:close/>
              </a:path>
            </a:pathLst>
          </a:custGeom>
          <a:noFill/>
          <a:ln w="12700" cap="rnd">
            <a:solidFill>
              <a:schemeClr val="tx1"/>
            </a:solidFill>
            <a:round/>
            <a:headEnd/>
            <a:tailEnd type="triangle" w="med" len="med"/>
          </a:ln>
          <a:effectLst/>
        </p:spPr>
        <p:txBody>
          <a:bodyPr wrap="none" anchor="ctr"/>
          <a:lstStyle/>
          <a:p>
            <a:endParaRPr lang="id-ID"/>
          </a:p>
        </p:txBody>
      </p:sp>
      <p:sp>
        <p:nvSpPr>
          <p:cNvPr id="23655" name="Rectangle 103"/>
          <p:cNvSpPr>
            <a:spLocks noChangeArrowheads="1"/>
          </p:cNvSpPr>
          <p:nvPr/>
        </p:nvSpPr>
        <p:spPr bwMode="auto">
          <a:xfrm>
            <a:off x="5867400" y="5410200"/>
            <a:ext cx="1911350" cy="819150"/>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isothermal</a:t>
            </a:r>
          </a:p>
          <a:p>
            <a:pPr eaLnBrk="0" hangingPunct="0"/>
            <a:r>
              <a:rPr lang="en-US" sz="2400">
                <a:effectLst>
                  <a:outerShdw blurRad="38100" dist="38100" dir="2700000" algn="tl">
                    <a:srgbClr val="C0C0C0"/>
                  </a:outerShdw>
                </a:effectLst>
              </a:rPr>
              <a:t>compression</a:t>
            </a:r>
          </a:p>
        </p:txBody>
      </p:sp>
      <p:sp>
        <p:nvSpPr>
          <p:cNvPr id="23656" name="Rectangle 104"/>
          <p:cNvSpPr>
            <a:spLocks noChangeArrowheads="1"/>
          </p:cNvSpPr>
          <p:nvPr/>
        </p:nvSpPr>
        <p:spPr bwMode="auto">
          <a:xfrm>
            <a:off x="6781800" y="3200400"/>
            <a:ext cx="1573213" cy="819150"/>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adiabatic</a:t>
            </a:r>
          </a:p>
          <a:p>
            <a:pPr eaLnBrk="0" hangingPunct="0"/>
            <a:r>
              <a:rPr lang="en-US" sz="2400">
                <a:effectLst>
                  <a:outerShdw blurRad="38100" dist="38100" dir="2700000" algn="tl">
                    <a:srgbClr val="C0C0C0"/>
                  </a:outerShdw>
                </a:effectLst>
              </a:rPr>
              <a:t>expansion</a:t>
            </a:r>
          </a:p>
        </p:txBody>
      </p:sp>
      <p:sp>
        <p:nvSpPr>
          <p:cNvPr id="23657" name="Rectangle 105"/>
          <p:cNvSpPr>
            <a:spLocks noChangeArrowheads="1"/>
          </p:cNvSpPr>
          <p:nvPr/>
        </p:nvSpPr>
        <p:spPr bwMode="auto">
          <a:xfrm>
            <a:off x="3117850" y="1219200"/>
            <a:ext cx="1589088" cy="819150"/>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isothermal</a:t>
            </a:r>
          </a:p>
          <a:p>
            <a:pPr eaLnBrk="0" hangingPunct="0"/>
            <a:r>
              <a:rPr lang="en-US" sz="2400">
                <a:effectLst>
                  <a:outerShdw blurRad="38100" dist="38100" dir="2700000" algn="tl">
                    <a:srgbClr val="C0C0C0"/>
                  </a:outerShdw>
                </a:effectLst>
              </a:rPr>
              <a:t>expansion</a:t>
            </a:r>
          </a:p>
        </p:txBody>
      </p:sp>
      <p:sp>
        <p:nvSpPr>
          <p:cNvPr id="23658" name="Rectangle 106"/>
          <p:cNvSpPr>
            <a:spLocks noChangeArrowheads="1"/>
          </p:cNvSpPr>
          <p:nvPr/>
        </p:nvSpPr>
        <p:spPr bwMode="auto">
          <a:xfrm>
            <a:off x="1588" y="3124200"/>
            <a:ext cx="2930525" cy="819150"/>
          </a:xfrm>
          <a:prstGeom prst="rect">
            <a:avLst/>
          </a:prstGeom>
          <a:noFill/>
          <a:ln w="12700">
            <a:noFill/>
            <a:miter lim="800000"/>
            <a:headEnd/>
            <a:tailEnd/>
          </a:ln>
          <a:effectLst/>
        </p:spPr>
        <p:txBody>
          <a:bodyPr lIns="90488" tIns="44450" rIns="90488" bIns="44450">
            <a:spAutoFit/>
          </a:bodyPr>
          <a:lstStyle/>
          <a:p>
            <a:pPr eaLnBrk="0" hangingPunct="0"/>
            <a:r>
              <a:rPr lang="en-US" sz="2400">
                <a:effectLst>
                  <a:outerShdw blurRad="38100" dist="38100" dir="2700000" algn="tl">
                    <a:srgbClr val="C0C0C0"/>
                  </a:outerShdw>
                </a:effectLst>
              </a:rPr>
              <a:t>adiabatic</a:t>
            </a:r>
          </a:p>
          <a:p>
            <a:pPr eaLnBrk="0" hangingPunct="0"/>
            <a:r>
              <a:rPr lang="en-US" sz="2400">
                <a:effectLst>
                  <a:outerShdw blurRad="38100" dist="38100" dir="2700000" algn="tl">
                    <a:srgbClr val="C0C0C0"/>
                  </a:outerShdw>
                </a:effectLst>
              </a:rPr>
              <a:t>compression</a:t>
            </a:r>
          </a:p>
        </p:txBody>
      </p:sp>
      <p:sp>
        <p:nvSpPr>
          <p:cNvPr id="23659" name="Rectangle 107"/>
          <p:cNvSpPr>
            <a:spLocks noChangeArrowheads="1"/>
          </p:cNvSpPr>
          <p:nvPr/>
        </p:nvSpPr>
        <p:spPr bwMode="auto">
          <a:xfrm>
            <a:off x="4375150" y="2101850"/>
            <a:ext cx="527050" cy="515938"/>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T</a:t>
            </a:r>
            <a:r>
              <a:rPr lang="en-US" sz="2800" i="1" baseline="-25000">
                <a:effectLst>
                  <a:outerShdw blurRad="38100" dist="38100" dir="2700000" algn="tl">
                    <a:srgbClr val="C0C0C0"/>
                  </a:outerShdw>
                </a:effectLst>
                <a:latin typeface="Times New Roman" pitchFamily="18" charset="0"/>
              </a:rPr>
              <a:t>A</a:t>
            </a:r>
          </a:p>
        </p:txBody>
      </p:sp>
      <p:sp>
        <p:nvSpPr>
          <p:cNvPr id="23660" name="Rectangle 108"/>
          <p:cNvSpPr>
            <a:spLocks noChangeArrowheads="1"/>
          </p:cNvSpPr>
          <p:nvPr/>
        </p:nvSpPr>
        <p:spPr bwMode="auto">
          <a:xfrm>
            <a:off x="4692650" y="6334125"/>
            <a:ext cx="527050" cy="515938"/>
          </a:xfrm>
          <a:prstGeom prst="rect">
            <a:avLst/>
          </a:prstGeom>
          <a:noFill/>
          <a:ln w="12700">
            <a:noFill/>
            <a:miter lim="800000"/>
            <a:headEnd/>
            <a:tailEnd/>
          </a:ln>
          <a:effectLst/>
        </p:spPr>
        <p:txBody>
          <a:bodyPr wrap="none" lIns="90488" tIns="44450" rIns="90488" bIns="44450">
            <a:spAutoFit/>
          </a:bodyPr>
          <a:lstStyle/>
          <a:p>
            <a:pPr eaLnBrk="0" hangingPunct="0"/>
            <a:r>
              <a:rPr lang="en-US" sz="2800" i="1">
                <a:latin typeface="Times New Roman" pitchFamily="18" charset="0"/>
              </a:rPr>
              <a:t>T</a:t>
            </a:r>
            <a:r>
              <a:rPr lang="en-US" sz="2800" i="1" baseline="-25000">
                <a:latin typeface="Times New Roman" pitchFamily="18" charset="0"/>
              </a:rPr>
              <a:t>B</a:t>
            </a:r>
          </a:p>
        </p:txBody>
      </p:sp>
      <p:sp>
        <p:nvSpPr>
          <p:cNvPr id="23661" name="Rectangle 109"/>
          <p:cNvSpPr>
            <a:spLocks noChangeArrowheads="1"/>
          </p:cNvSpPr>
          <p:nvPr/>
        </p:nvSpPr>
        <p:spPr bwMode="auto">
          <a:xfrm>
            <a:off x="3765550" y="3554413"/>
            <a:ext cx="622300" cy="4540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a-b</a:t>
            </a:r>
          </a:p>
        </p:txBody>
      </p:sp>
      <p:sp>
        <p:nvSpPr>
          <p:cNvPr id="23662" name="Rectangle 110"/>
          <p:cNvSpPr>
            <a:spLocks noChangeArrowheads="1"/>
          </p:cNvSpPr>
          <p:nvPr/>
        </p:nvSpPr>
        <p:spPr bwMode="auto">
          <a:xfrm>
            <a:off x="4343400" y="4114800"/>
            <a:ext cx="604838" cy="4540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b-c</a:t>
            </a:r>
          </a:p>
        </p:txBody>
      </p:sp>
      <p:sp>
        <p:nvSpPr>
          <p:cNvPr id="23663" name="Rectangle 111"/>
          <p:cNvSpPr>
            <a:spLocks noChangeArrowheads="1"/>
          </p:cNvSpPr>
          <p:nvPr/>
        </p:nvSpPr>
        <p:spPr bwMode="auto">
          <a:xfrm>
            <a:off x="3810000" y="4953000"/>
            <a:ext cx="604838" cy="4540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c-d</a:t>
            </a:r>
          </a:p>
        </p:txBody>
      </p:sp>
      <p:sp>
        <p:nvSpPr>
          <p:cNvPr id="23664" name="Rectangle 112"/>
          <p:cNvSpPr>
            <a:spLocks noChangeArrowheads="1"/>
          </p:cNvSpPr>
          <p:nvPr/>
        </p:nvSpPr>
        <p:spPr bwMode="auto">
          <a:xfrm>
            <a:off x="2813050" y="4132263"/>
            <a:ext cx="622300" cy="4540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d-a</a:t>
            </a:r>
          </a:p>
        </p:txBody>
      </p:sp>
      <p:sp>
        <p:nvSpPr>
          <p:cNvPr id="23665" name="Rectangle 113"/>
          <p:cNvSpPr>
            <a:spLocks noChangeArrowheads="1"/>
          </p:cNvSpPr>
          <p:nvPr/>
        </p:nvSpPr>
        <p:spPr bwMode="auto">
          <a:xfrm>
            <a:off x="3041650" y="2106613"/>
            <a:ext cx="612775" cy="515937"/>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Q</a:t>
            </a:r>
            <a:r>
              <a:rPr lang="en-US" sz="2800" i="1" baseline="-25000">
                <a:effectLst>
                  <a:outerShdw blurRad="38100" dist="38100" dir="2700000" algn="tl">
                    <a:srgbClr val="C0C0C0"/>
                  </a:outerShdw>
                </a:effectLst>
                <a:latin typeface="Times New Roman" pitchFamily="18" charset="0"/>
              </a:rPr>
              <a:t>H</a:t>
            </a:r>
          </a:p>
        </p:txBody>
      </p:sp>
      <p:sp>
        <p:nvSpPr>
          <p:cNvPr id="23666" name="Rectangle 114"/>
          <p:cNvSpPr>
            <a:spLocks noChangeArrowheads="1"/>
          </p:cNvSpPr>
          <p:nvPr/>
        </p:nvSpPr>
        <p:spPr bwMode="auto">
          <a:xfrm>
            <a:off x="3244850" y="6313488"/>
            <a:ext cx="598488" cy="515937"/>
          </a:xfrm>
          <a:prstGeom prst="rect">
            <a:avLst/>
          </a:prstGeom>
          <a:noFill/>
          <a:ln w="12700">
            <a:noFill/>
            <a:miter lim="800000"/>
            <a:headEnd/>
            <a:tailEnd/>
          </a:ln>
          <a:effectLst/>
        </p:spPr>
        <p:txBody>
          <a:bodyPr wrap="none" lIns="90488" tIns="44450" rIns="90488" bIns="44450">
            <a:spAutoFit/>
          </a:bodyPr>
          <a:lstStyle/>
          <a:p>
            <a:pPr eaLnBrk="0" hangingPunct="0"/>
            <a:r>
              <a:rPr lang="en-US" sz="2800" i="1">
                <a:latin typeface="Times New Roman" pitchFamily="18" charset="0"/>
              </a:rPr>
              <a:t>Q</a:t>
            </a:r>
            <a:r>
              <a:rPr lang="en-US" sz="2800" i="1" baseline="-25000">
                <a:latin typeface="Times New Roman" pitchFamily="18" charset="0"/>
              </a:rPr>
              <a:t>C</a:t>
            </a:r>
          </a:p>
        </p:txBody>
      </p:sp>
      <p:sp>
        <p:nvSpPr>
          <p:cNvPr id="23667" name="Rectangle 115"/>
          <p:cNvSpPr>
            <a:spLocks noChangeArrowheads="1"/>
          </p:cNvSpPr>
          <p:nvPr/>
        </p:nvSpPr>
        <p:spPr bwMode="auto">
          <a:xfrm>
            <a:off x="5327650" y="3027363"/>
            <a:ext cx="1047750"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W</a:t>
            </a:r>
            <a:r>
              <a:rPr lang="en-US" sz="2800" baseline="-25000">
                <a:effectLst>
                  <a:outerShdw blurRad="38100" dist="38100" dir="2700000" algn="tl">
                    <a:srgbClr val="C0C0C0"/>
                  </a:outerShdw>
                </a:effectLst>
              </a:rPr>
              <a:t>12</a:t>
            </a:r>
          </a:p>
        </p:txBody>
      </p:sp>
      <p:sp>
        <p:nvSpPr>
          <p:cNvPr id="23668" name="Rectangle 116"/>
          <p:cNvSpPr>
            <a:spLocks noChangeArrowheads="1"/>
          </p:cNvSpPr>
          <p:nvPr/>
        </p:nvSpPr>
        <p:spPr bwMode="auto">
          <a:xfrm>
            <a:off x="8007350" y="4448175"/>
            <a:ext cx="958850"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W</a:t>
            </a:r>
            <a:r>
              <a:rPr lang="en-US" sz="2800" i="1" baseline="-25000">
                <a:effectLst>
                  <a:outerShdw blurRad="38100" dist="38100" dir="2700000" algn="tl">
                    <a:srgbClr val="C0C0C0"/>
                  </a:outerShdw>
                </a:effectLst>
                <a:latin typeface="Times New Roman" pitchFamily="18" charset="0"/>
              </a:rPr>
              <a:t>23</a:t>
            </a:r>
          </a:p>
        </p:txBody>
      </p:sp>
      <p:sp>
        <p:nvSpPr>
          <p:cNvPr id="23669" name="Rectangle 117"/>
          <p:cNvSpPr>
            <a:spLocks noChangeArrowheads="1"/>
          </p:cNvSpPr>
          <p:nvPr/>
        </p:nvSpPr>
        <p:spPr bwMode="auto">
          <a:xfrm>
            <a:off x="5149850" y="5670550"/>
            <a:ext cx="1046163" cy="385763"/>
          </a:xfrm>
          <a:prstGeom prst="rect">
            <a:avLst/>
          </a:prstGeom>
          <a:noFill/>
          <a:ln w="12700">
            <a:noFill/>
            <a:miter lim="800000"/>
            <a:headEnd/>
            <a:tailEnd/>
          </a:ln>
          <a:effectLst/>
        </p:spPr>
        <p:txBody>
          <a:bodyPr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W</a:t>
            </a:r>
            <a:r>
              <a:rPr lang="en-US" sz="2800" i="1" baseline="-25000">
                <a:effectLst>
                  <a:outerShdw blurRad="38100" dist="38100" dir="2700000" algn="tl">
                    <a:srgbClr val="C0C0C0"/>
                  </a:outerShdw>
                </a:effectLst>
                <a:latin typeface="Times New Roman" pitchFamily="18" charset="0"/>
              </a:rPr>
              <a:t>34</a:t>
            </a:r>
          </a:p>
        </p:txBody>
      </p:sp>
      <p:sp>
        <p:nvSpPr>
          <p:cNvPr id="23670" name="Rectangle 118"/>
          <p:cNvSpPr>
            <a:spLocks noChangeArrowheads="1"/>
          </p:cNvSpPr>
          <p:nvPr/>
        </p:nvSpPr>
        <p:spPr bwMode="auto">
          <a:xfrm>
            <a:off x="2724150" y="4413250"/>
            <a:ext cx="958850" cy="385763"/>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W</a:t>
            </a:r>
            <a:r>
              <a:rPr lang="en-US" sz="2800" i="1" baseline="-25000">
                <a:effectLst>
                  <a:outerShdw blurRad="38100" dist="38100" dir="2700000" algn="tl">
                    <a:srgbClr val="C0C0C0"/>
                  </a:outerShdw>
                </a:effectLst>
                <a:latin typeface="Times New Roman" pitchFamily="18" charset="0"/>
              </a:rPr>
              <a:t>41</a:t>
            </a:r>
          </a:p>
        </p:txBody>
      </p:sp>
      <p:sp>
        <p:nvSpPr>
          <p:cNvPr id="23671" name="Rectangle 119"/>
          <p:cNvSpPr>
            <a:spLocks noChangeArrowheads="1"/>
          </p:cNvSpPr>
          <p:nvPr/>
        </p:nvSpPr>
        <p:spPr bwMode="auto">
          <a:xfrm>
            <a:off x="-44450" y="1479550"/>
            <a:ext cx="2138363" cy="890588"/>
          </a:xfrm>
          <a:prstGeom prst="rect">
            <a:avLst/>
          </a:prstGeom>
          <a:noFill/>
          <a:ln w="12700">
            <a:noFill/>
            <a:miter lim="800000"/>
            <a:headEnd/>
            <a:tailEnd/>
          </a:ln>
          <a:effectLst/>
        </p:spPr>
        <p:txBody>
          <a:bodyPr wrap="none" lIns="90488" tIns="44450" rIns="90488" bIns="44450">
            <a:spAutoFit/>
          </a:bodyPr>
          <a:lstStyle/>
          <a:p>
            <a:pPr eaLnBrk="0" hangingPunct="0"/>
            <a:r>
              <a:rPr lang="en-US" sz="3600">
                <a:solidFill>
                  <a:srgbClr val="FAFD00"/>
                </a:solidFill>
                <a:effectLst>
                  <a:outerShdw blurRad="38100" dist="38100" dir="2700000" algn="tl">
                    <a:srgbClr val="C0C0C0"/>
                  </a:outerShdw>
                </a:effectLst>
              </a:rPr>
              <a:t>Carnot</a:t>
            </a:r>
          </a:p>
          <a:p>
            <a:pPr eaLnBrk="0" hangingPunct="0"/>
            <a:r>
              <a:rPr lang="en-US" sz="3600">
                <a:solidFill>
                  <a:srgbClr val="FAFD00"/>
                </a:solidFill>
                <a:effectLst>
                  <a:outerShdw blurRad="38100" dist="38100" dir="2700000" algn="tl">
                    <a:srgbClr val="C0C0C0"/>
                  </a:outerShdw>
                </a:effectLst>
              </a:rPr>
              <a:t>Engine</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2000" y="123825"/>
            <a:ext cx="8364538" cy="962025"/>
          </a:xfrm>
          <a:noFill/>
          <a:ln/>
          <a:effectLst>
            <a:outerShdw dist="107763" dir="2700000" algn="ctr" rotWithShape="0">
              <a:schemeClr val="bg2"/>
            </a:outerShdw>
          </a:effectLst>
        </p:spPr>
        <p:txBody>
          <a:bodyPr lIns="90488" tIns="44450" rIns="90488" bIns="44450"/>
          <a:lstStyle/>
          <a:p>
            <a:r>
              <a:rPr lang="en-US" sz="3600"/>
              <a:t>Application of 2</a:t>
            </a:r>
            <a:r>
              <a:rPr lang="en-US" sz="3600" baseline="40000"/>
              <a:t>nd</a:t>
            </a:r>
            <a:r>
              <a:rPr lang="en-US" sz="3600"/>
              <a:t> law to energy conversion systems</a:t>
            </a:r>
          </a:p>
        </p:txBody>
      </p:sp>
      <p:sp>
        <p:nvSpPr>
          <p:cNvPr id="24579" name="Rectangle 3"/>
          <p:cNvSpPr>
            <a:spLocks noChangeArrowheads="1"/>
          </p:cNvSpPr>
          <p:nvPr/>
        </p:nvSpPr>
        <p:spPr bwMode="auto">
          <a:xfrm>
            <a:off x="1588" y="1479550"/>
            <a:ext cx="2070100" cy="890588"/>
          </a:xfrm>
          <a:prstGeom prst="rect">
            <a:avLst/>
          </a:prstGeom>
          <a:noFill/>
          <a:ln w="12700">
            <a:noFill/>
            <a:miter lim="800000"/>
            <a:headEnd/>
            <a:tailEnd/>
          </a:ln>
          <a:effectLst/>
        </p:spPr>
        <p:txBody>
          <a:bodyPr wrap="none" lIns="90488" tIns="44450" rIns="90488" bIns="44450">
            <a:spAutoFit/>
          </a:bodyPr>
          <a:lstStyle/>
          <a:p>
            <a:pPr eaLnBrk="0" hangingPunct="0"/>
            <a:r>
              <a:rPr lang="en-US" sz="3600">
                <a:solidFill>
                  <a:srgbClr val="FAFD00"/>
                </a:solidFill>
                <a:effectLst>
                  <a:outerShdw blurRad="38100" dist="38100" dir="2700000" algn="tl">
                    <a:srgbClr val="C0C0C0"/>
                  </a:outerShdw>
                </a:effectLst>
              </a:rPr>
              <a:t>Carnot</a:t>
            </a:r>
          </a:p>
          <a:p>
            <a:pPr eaLnBrk="0" hangingPunct="0"/>
            <a:r>
              <a:rPr lang="en-US" sz="3600">
                <a:solidFill>
                  <a:srgbClr val="FAFD00"/>
                </a:solidFill>
                <a:effectLst>
                  <a:outerShdw blurRad="38100" dist="38100" dir="2700000" algn="tl">
                    <a:srgbClr val="C0C0C0"/>
                  </a:outerShdw>
                </a:effectLst>
              </a:rPr>
              <a:t>Cycle</a:t>
            </a:r>
          </a:p>
        </p:txBody>
      </p:sp>
      <p:sp>
        <p:nvSpPr>
          <p:cNvPr id="24580" name="Line 4"/>
          <p:cNvSpPr>
            <a:spLocks noChangeShapeType="1"/>
          </p:cNvSpPr>
          <p:nvPr/>
        </p:nvSpPr>
        <p:spPr bwMode="auto">
          <a:xfrm>
            <a:off x="3894138" y="3600450"/>
            <a:ext cx="4556125" cy="0"/>
          </a:xfrm>
          <a:prstGeom prst="line">
            <a:avLst/>
          </a:prstGeom>
          <a:noFill/>
          <a:ln w="12700">
            <a:solidFill>
              <a:schemeClr val="tx1"/>
            </a:solidFill>
            <a:round/>
            <a:headEnd/>
            <a:tailEnd type="triangle" w="med" len="med"/>
          </a:ln>
          <a:effectLst/>
        </p:spPr>
        <p:txBody>
          <a:bodyPr wrap="none" anchor="ctr"/>
          <a:lstStyle/>
          <a:p>
            <a:endParaRPr lang="id-ID"/>
          </a:p>
        </p:txBody>
      </p:sp>
      <p:sp>
        <p:nvSpPr>
          <p:cNvPr id="24581" name="Line 5"/>
          <p:cNvSpPr>
            <a:spLocks noChangeShapeType="1"/>
          </p:cNvSpPr>
          <p:nvPr/>
        </p:nvSpPr>
        <p:spPr bwMode="auto">
          <a:xfrm flipV="1">
            <a:off x="3873500" y="1617663"/>
            <a:ext cx="0" cy="1987550"/>
          </a:xfrm>
          <a:prstGeom prst="line">
            <a:avLst/>
          </a:prstGeom>
          <a:noFill/>
          <a:ln w="12700">
            <a:solidFill>
              <a:schemeClr val="tx1"/>
            </a:solidFill>
            <a:round/>
            <a:headEnd/>
            <a:tailEnd type="triangle" w="med" len="med"/>
          </a:ln>
          <a:effectLst/>
        </p:spPr>
        <p:txBody>
          <a:bodyPr wrap="none" anchor="ctr"/>
          <a:lstStyle/>
          <a:p>
            <a:endParaRPr lang="id-ID"/>
          </a:p>
        </p:txBody>
      </p:sp>
      <p:sp>
        <p:nvSpPr>
          <p:cNvPr id="24582" name="Line 6"/>
          <p:cNvSpPr>
            <a:spLocks noChangeShapeType="1"/>
          </p:cNvSpPr>
          <p:nvPr/>
        </p:nvSpPr>
        <p:spPr bwMode="auto">
          <a:xfrm>
            <a:off x="4640263" y="1957388"/>
            <a:ext cx="1196975" cy="0"/>
          </a:xfrm>
          <a:prstGeom prst="line">
            <a:avLst/>
          </a:prstGeom>
          <a:noFill/>
          <a:ln w="25400">
            <a:solidFill>
              <a:schemeClr val="tx1"/>
            </a:solidFill>
            <a:round/>
            <a:headEnd/>
            <a:tailEnd/>
          </a:ln>
          <a:effectLst/>
        </p:spPr>
        <p:txBody>
          <a:bodyPr wrap="none" anchor="ctr"/>
          <a:lstStyle/>
          <a:p>
            <a:endParaRPr lang="id-ID"/>
          </a:p>
        </p:txBody>
      </p:sp>
      <p:sp>
        <p:nvSpPr>
          <p:cNvPr id="24583" name="Arc 7"/>
          <p:cNvSpPr>
            <a:spLocks/>
          </p:cNvSpPr>
          <p:nvPr/>
        </p:nvSpPr>
        <p:spPr bwMode="auto">
          <a:xfrm rot="10260000">
            <a:off x="4794250" y="1946275"/>
            <a:ext cx="731838" cy="12858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p:spPr>
        <p:txBody>
          <a:bodyPr wrap="none" anchor="ctr"/>
          <a:lstStyle/>
          <a:p>
            <a:endParaRPr lang="id-ID"/>
          </a:p>
        </p:txBody>
      </p:sp>
      <p:sp>
        <p:nvSpPr>
          <p:cNvPr id="24584" name="Line 8"/>
          <p:cNvSpPr>
            <a:spLocks noChangeShapeType="1"/>
          </p:cNvSpPr>
          <p:nvPr/>
        </p:nvSpPr>
        <p:spPr bwMode="auto">
          <a:xfrm>
            <a:off x="5681663" y="3179763"/>
            <a:ext cx="1235075" cy="0"/>
          </a:xfrm>
          <a:prstGeom prst="line">
            <a:avLst/>
          </a:prstGeom>
          <a:noFill/>
          <a:ln w="25400">
            <a:solidFill>
              <a:schemeClr val="tx1"/>
            </a:solidFill>
            <a:round/>
            <a:headEnd/>
            <a:tailEnd/>
          </a:ln>
          <a:effectLst/>
        </p:spPr>
        <p:txBody>
          <a:bodyPr wrap="none" anchor="ctr"/>
          <a:lstStyle/>
          <a:p>
            <a:endParaRPr lang="id-ID"/>
          </a:p>
        </p:txBody>
      </p:sp>
      <p:sp>
        <p:nvSpPr>
          <p:cNvPr id="24585" name="Arc 9"/>
          <p:cNvSpPr>
            <a:spLocks/>
          </p:cNvSpPr>
          <p:nvPr/>
        </p:nvSpPr>
        <p:spPr bwMode="auto">
          <a:xfrm rot="10260000">
            <a:off x="6026150" y="1931988"/>
            <a:ext cx="731838" cy="12858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p:spPr>
        <p:txBody>
          <a:bodyPr wrap="none" anchor="ctr"/>
          <a:lstStyle/>
          <a:p>
            <a:endParaRPr lang="id-ID"/>
          </a:p>
        </p:txBody>
      </p:sp>
      <p:sp>
        <p:nvSpPr>
          <p:cNvPr id="24586" name="Arc 10"/>
          <p:cNvSpPr>
            <a:spLocks/>
          </p:cNvSpPr>
          <p:nvPr/>
        </p:nvSpPr>
        <p:spPr bwMode="auto">
          <a:xfrm rot="20700000">
            <a:off x="6148388" y="2530475"/>
            <a:ext cx="17462" cy="152400"/>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a:tailEnd type="triangle" w="med" len="med"/>
          </a:ln>
          <a:effectLst/>
        </p:spPr>
        <p:txBody>
          <a:bodyPr wrap="none" anchor="ctr"/>
          <a:lstStyle/>
          <a:p>
            <a:endParaRPr lang="id-ID"/>
          </a:p>
        </p:txBody>
      </p:sp>
      <p:sp>
        <p:nvSpPr>
          <p:cNvPr id="24587" name="Arc 11"/>
          <p:cNvSpPr>
            <a:spLocks/>
          </p:cNvSpPr>
          <p:nvPr/>
        </p:nvSpPr>
        <p:spPr bwMode="auto">
          <a:xfrm rot="16260000">
            <a:off x="5212556" y="1834357"/>
            <a:ext cx="9525" cy="271462"/>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a:tailEnd type="triangle" w="med" len="med"/>
          </a:ln>
          <a:effectLst/>
        </p:spPr>
        <p:txBody>
          <a:bodyPr wrap="none" anchor="ctr"/>
          <a:lstStyle/>
          <a:p>
            <a:endParaRPr lang="id-ID"/>
          </a:p>
        </p:txBody>
      </p:sp>
      <p:sp>
        <p:nvSpPr>
          <p:cNvPr id="24588" name="Arc 12"/>
          <p:cNvSpPr>
            <a:spLocks/>
          </p:cNvSpPr>
          <p:nvPr/>
        </p:nvSpPr>
        <p:spPr bwMode="auto">
          <a:xfrm rot="5520000">
            <a:off x="6101556" y="3048795"/>
            <a:ext cx="9525" cy="271462"/>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a:tailEnd type="triangle" w="med" len="med"/>
          </a:ln>
          <a:effectLst/>
        </p:spPr>
        <p:txBody>
          <a:bodyPr wrap="none" anchor="ctr"/>
          <a:lstStyle/>
          <a:p>
            <a:endParaRPr lang="id-ID"/>
          </a:p>
        </p:txBody>
      </p:sp>
      <p:sp>
        <p:nvSpPr>
          <p:cNvPr id="24589" name="Arc 13"/>
          <p:cNvSpPr>
            <a:spLocks/>
          </p:cNvSpPr>
          <p:nvPr/>
        </p:nvSpPr>
        <p:spPr bwMode="auto">
          <a:xfrm rot="9720000">
            <a:off x="4916488" y="2579688"/>
            <a:ext cx="17462" cy="152400"/>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a:tailEnd type="triangle" w="med" len="med"/>
          </a:ln>
          <a:effectLst/>
        </p:spPr>
        <p:txBody>
          <a:bodyPr wrap="none" anchor="ctr"/>
          <a:lstStyle/>
          <a:p>
            <a:endParaRPr lang="id-ID"/>
          </a:p>
        </p:txBody>
      </p:sp>
      <p:sp>
        <p:nvSpPr>
          <p:cNvPr id="24590" name="Line 14"/>
          <p:cNvSpPr>
            <a:spLocks noChangeShapeType="1"/>
          </p:cNvSpPr>
          <p:nvPr/>
        </p:nvSpPr>
        <p:spPr bwMode="auto">
          <a:xfrm>
            <a:off x="3932238" y="1865313"/>
            <a:ext cx="3489325" cy="0"/>
          </a:xfrm>
          <a:prstGeom prst="line">
            <a:avLst/>
          </a:prstGeom>
          <a:noFill/>
          <a:ln w="12700">
            <a:solidFill>
              <a:srgbClr val="FC0128"/>
            </a:solidFill>
            <a:round/>
            <a:headEnd/>
            <a:tailEnd/>
          </a:ln>
          <a:effectLst/>
        </p:spPr>
        <p:txBody>
          <a:bodyPr wrap="none" anchor="ctr"/>
          <a:lstStyle/>
          <a:p>
            <a:endParaRPr lang="id-ID"/>
          </a:p>
        </p:txBody>
      </p:sp>
      <p:sp>
        <p:nvSpPr>
          <p:cNvPr id="24591" name="Rectangle 15"/>
          <p:cNvSpPr>
            <a:spLocks noChangeArrowheads="1"/>
          </p:cNvSpPr>
          <p:nvPr/>
        </p:nvSpPr>
        <p:spPr bwMode="auto">
          <a:xfrm>
            <a:off x="7461250" y="1547813"/>
            <a:ext cx="70326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T</a:t>
            </a:r>
            <a:r>
              <a:rPr lang="en-US" sz="2800" i="1" baseline="-25000">
                <a:effectLst>
                  <a:outerShdw blurRad="38100" dist="38100" dir="2700000" algn="tl">
                    <a:srgbClr val="C0C0C0"/>
                  </a:outerShdw>
                </a:effectLst>
                <a:latin typeface="Times New Roman" pitchFamily="18" charset="0"/>
              </a:rPr>
              <a:t>A</a:t>
            </a:r>
          </a:p>
        </p:txBody>
      </p:sp>
      <p:sp>
        <p:nvSpPr>
          <p:cNvPr id="24592" name="Line 16"/>
          <p:cNvSpPr>
            <a:spLocks noChangeShapeType="1"/>
          </p:cNvSpPr>
          <p:nvPr/>
        </p:nvSpPr>
        <p:spPr bwMode="auto">
          <a:xfrm>
            <a:off x="3894138" y="3265488"/>
            <a:ext cx="3565525" cy="0"/>
          </a:xfrm>
          <a:prstGeom prst="line">
            <a:avLst/>
          </a:prstGeom>
          <a:noFill/>
          <a:ln w="12700">
            <a:solidFill>
              <a:srgbClr val="FCD1C1"/>
            </a:solidFill>
            <a:round/>
            <a:headEnd/>
            <a:tailEnd/>
          </a:ln>
          <a:effectLst/>
        </p:spPr>
        <p:txBody>
          <a:bodyPr wrap="none" anchor="ctr"/>
          <a:lstStyle/>
          <a:p>
            <a:endParaRPr lang="id-ID"/>
          </a:p>
        </p:txBody>
      </p:sp>
      <p:sp>
        <p:nvSpPr>
          <p:cNvPr id="24593" name="Rectangle 17"/>
          <p:cNvSpPr>
            <a:spLocks noChangeArrowheads="1"/>
          </p:cNvSpPr>
          <p:nvPr/>
        </p:nvSpPr>
        <p:spPr bwMode="auto">
          <a:xfrm>
            <a:off x="7550150" y="2862263"/>
            <a:ext cx="70326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T</a:t>
            </a:r>
            <a:r>
              <a:rPr lang="en-US" sz="2800" i="1" baseline="-25000">
                <a:effectLst>
                  <a:outerShdw blurRad="38100" dist="38100" dir="2700000" algn="tl">
                    <a:srgbClr val="C0C0C0"/>
                  </a:outerShdw>
                </a:effectLst>
                <a:latin typeface="Times New Roman" pitchFamily="18" charset="0"/>
              </a:rPr>
              <a:t>B</a:t>
            </a:r>
          </a:p>
        </p:txBody>
      </p:sp>
      <p:sp>
        <p:nvSpPr>
          <p:cNvPr id="24594" name="Rectangle 18"/>
          <p:cNvSpPr>
            <a:spLocks noChangeArrowheads="1"/>
          </p:cNvSpPr>
          <p:nvPr/>
        </p:nvSpPr>
        <p:spPr bwMode="auto">
          <a:xfrm>
            <a:off x="4260850" y="1612900"/>
            <a:ext cx="506413" cy="385763"/>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1</a:t>
            </a:r>
          </a:p>
        </p:txBody>
      </p:sp>
      <p:sp>
        <p:nvSpPr>
          <p:cNvPr id="24595" name="Rectangle 19"/>
          <p:cNvSpPr>
            <a:spLocks noChangeArrowheads="1"/>
          </p:cNvSpPr>
          <p:nvPr/>
        </p:nvSpPr>
        <p:spPr bwMode="auto">
          <a:xfrm>
            <a:off x="5746750" y="1612900"/>
            <a:ext cx="506413" cy="385763"/>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2</a:t>
            </a:r>
          </a:p>
        </p:txBody>
      </p:sp>
      <p:sp>
        <p:nvSpPr>
          <p:cNvPr id="24596" name="Rectangle 20"/>
          <p:cNvSpPr>
            <a:spLocks noChangeArrowheads="1"/>
          </p:cNvSpPr>
          <p:nvPr/>
        </p:nvSpPr>
        <p:spPr bwMode="auto">
          <a:xfrm>
            <a:off x="6699250" y="3133725"/>
            <a:ext cx="5064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3</a:t>
            </a:r>
          </a:p>
        </p:txBody>
      </p:sp>
      <p:sp>
        <p:nvSpPr>
          <p:cNvPr id="24597" name="Rectangle 21"/>
          <p:cNvSpPr>
            <a:spLocks noChangeArrowheads="1"/>
          </p:cNvSpPr>
          <p:nvPr/>
        </p:nvSpPr>
        <p:spPr bwMode="auto">
          <a:xfrm>
            <a:off x="5175250" y="3133725"/>
            <a:ext cx="5064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4</a:t>
            </a:r>
          </a:p>
        </p:txBody>
      </p:sp>
      <p:sp>
        <p:nvSpPr>
          <p:cNvPr id="24598" name="Line 22"/>
          <p:cNvSpPr>
            <a:spLocks noChangeShapeType="1"/>
          </p:cNvSpPr>
          <p:nvPr/>
        </p:nvSpPr>
        <p:spPr bwMode="auto">
          <a:xfrm>
            <a:off x="3944938" y="6265863"/>
            <a:ext cx="4556125" cy="0"/>
          </a:xfrm>
          <a:prstGeom prst="line">
            <a:avLst/>
          </a:prstGeom>
          <a:noFill/>
          <a:ln w="12700">
            <a:solidFill>
              <a:schemeClr val="tx1"/>
            </a:solidFill>
            <a:round/>
            <a:headEnd/>
            <a:tailEnd type="triangle" w="med" len="med"/>
          </a:ln>
          <a:effectLst/>
        </p:spPr>
        <p:txBody>
          <a:bodyPr wrap="none" anchor="ctr"/>
          <a:lstStyle/>
          <a:p>
            <a:endParaRPr lang="id-ID"/>
          </a:p>
        </p:txBody>
      </p:sp>
      <p:sp>
        <p:nvSpPr>
          <p:cNvPr id="24599" name="Line 23"/>
          <p:cNvSpPr>
            <a:spLocks noChangeShapeType="1"/>
          </p:cNvSpPr>
          <p:nvPr/>
        </p:nvSpPr>
        <p:spPr bwMode="auto">
          <a:xfrm flipV="1">
            <a:off x="3924300" y="4281488"/>
            <a:ext cx="0" cy="1989137"/>
          </a:xfrm>
          <a:prstGeom prst="line">
            <a:avLst/>
          </a:prstGeom>
          <a:noFill/>
          <a:ln w="12700">
            <a:solidFill>
              <a:schemeClr val="tx1"/>
            </a:solidFill>
            <a:round/>
            <a:headEnd/>
            <a:tailEnd type="triangle" w="med" len="med"/>
          </a:ln>
          <a:effectLst/>
        </p:spPr>
        <p:txBody>
          <a:bodyPr wrap="none" anchor="ctr"/>
          <a:lstStyle/>
          <a:p>
            <a:endParaRPr lang="id-ID"/>
          </a:p>
        </p:txBody>
      </p:sp>
      <p:sp>
        <p:nvSpPr>
          <p:cNvPr id="24600" name="Line 24"/>
          <p:cNvSpPr>
            <a:spLocks noChangeShapeType="1"/>
          </p:cNvSpPr>
          <p:nvPr/>
        </p:nvSpPr>
        <p:spPr bwMode="auto">
          <a:xfrm>
            <a:off x="4691063" y="4622800"/>
            <a:ext cx="1196975" cy="0"/>
          </a:xfrm>
          <a:prstGeom prst="line">
            <a:avLst/>
          </a:prstGeom>
          <a:noFill/>
          <a:ln w="25400">
            <a:solidFill>
              <a:schemeClr val="tx1"/>
            </a:solidFill>
            <a:round/>
            <a:headEnd/>
            <a:tailEnd/>
          </a:ln>
          <a:effectLst/>
        </p:spPr>
        <p:txBody>
          <a:bodyPr wrap="none" anchor="ctr"/>
          <a:lstStyle/>
          <a:p>
            <a:endParaRPr lang="id-ID"/>
          </a:p>
        </p:txBody>
      </p:sp>
      <p:sp>
        <p:nvSpPr>
          <p:cNvPr id="24601" name="Arc 25"/>
          <p:cNvSpPr>
            <a:spLocks/>
          </p:cNvSpPr>
          <p:nvPr/>
        </p:nvSpPr>
        <p:spPr bwMode="auto">
          <a:xfrm rot="10260000">
            <a:off x="4845050" y="4610100"/>
            <a:ext cx="731838" cy="12858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p:spPr>
        <p:txBody>
          <a:bodyPr wrap="none" anchor="ctr"/>
          <a:lstStyle/>
          <a:p>
            <a:endParaRPr lang="id-ID"/>
          </a:p>
        </p:txBody>
      </p:sp>
      <p:sp>
        <p:nvSpPr>
          <p:cNvPr id="24602" name="Line 26"/>
          <p:cNvSpPr>
            <a:spLocks noChangeShapeType="1"/>
          </p:cNvSpPr>
          <p:nvPr/>
        </p:nvSpPr>
        <p:spPr bwMode="auto">
          <a:xfrm>
            <a:off x="5732463" y="5843588"/>
            <a:ext cx="1235075" cy="0"/>
          </a:xfrm>
          <a:prstGeom prst="line">
            <a:avLst/>
          </a:prstGeom>
          <a:noFill/>
          <a:ln w="25400">
            <a:solidFill>
              <a:schemeClr val="tx1"/>
            </a:solidFill>
            <a:round/>
            <a:headEnd/>
            <a:tailEnd/>
          </a:ln>
          <a:effectLst/>
        </p:spPr>
        <p:txBody>
          <a:bodyPr wrap="none" anchor="ctr"/>
          <a:lstStyle/>
          <a:p>
            <a:endParaRPr lang="id-ID"/>
          </a:p>
        </p:txBody>
      </p:sp>
      <p:sp>
        <p:nvSpPr>
          <p:cNvPr id="24603" name="Arc 27"/>
          <p:cNvSpPr>
            <a:spLocks/>
          </p:cNvSpPr>
          <p:nvPr/>
        </p:nvSpPr>
        <p:spPr bwMode="auto">
          <a:xfrm rot="10260000">
            <a:off x="6076950" y="4595813"/>
            <a:ext cx="731838" cy="12858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p:spPr>
        <p:txBody>
          <a:bodyPr rot="10800000" wrap="none" anchor="ctr"/>
          <a:lstStyle/>
          <a:p>
            <a:pPr algn="ctr"/>
            <a:endParaRPr lang="id-ID"/>
          </a:p>
        </p:txBody>
      </p:sp>
      <p:sp>
        <p:nvSpPr>
          <p:cNvPr id="24604" name="Arc 28"/>
          <p:cNvSpPr>
            <a:spLocks/>
          </p:cNvSpPr>
          <p:nvPr/>
        </p:nvSpPr>
        <p:spPr bwMode="auto">
          <a:xfrm rot="20700000">
            <a:off x="6199188" y="5194300"/>
            <a:ext cx="17462" cy="152400"/>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type="triangle" w="med" len="med"/>
            <a:tailEnd/>
          </a:ln>
          <a:effectLst/>
        </p:spPr>
        <p:txBody>
          <a:bodyPr wrap="none" anchor="ctr"/>
          <a:lstStyle/>
          <a:p>
            <a:endParaRPr lang="id-ID"/>
          </a:p>
        </p:txBody>
      </p:sp>
      <p:sp>
        <p:nvSpPr>
          <p:cNvPr id="24605" name="Arc 29"/>
          <p:cNvSpPr>
            <a:spLocks/>
          </p:cNvSpPr>
          <p:nvPr/>
        </p:nvSpPr>
        <p:spPr bwMode="auto">
          <a:xfrm rot="16260000">
            <a:off x="5263356" y="4499770"/>
            <a:ext cx="9525" cy="271462"/>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type="triangle" w="med" len="med"/>
            <a:tailEnd/>
          </a:ln>
          <a:effectLst/>
        </p:spPr>
        <p:txBody>
          <a:bodyPr wrap="none" anchor="ctr"/>
          <a:lstStyle/>
          <a:p>
            <a:endParaRPr lang="id-ID"/>
          </a:p>
        </p:txBody>
      </p:sp>
      <p:sp>
        <p:nvSpPr>
          <p:cNvPr id="24606" name="Arc 30"/>
          <p:cNvSpPr>
            <a:spLocks/>
          </p:cNvSpPr>
          <p:nvPr/>
        </p:nvSpPr>
        <p:spPr bwMode="auto">
          <a:xfrm rot="5520000">
            <a:off x="6152356" y="5714207"/>
            <a:ext cx="9525" cy="271462"/>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type="triangle" w="med" len="med"/>
            <a:tailEnd/>
          </a:ln>
          <a:effectLst/>
        </p:spPr>
        <p:txBody>
          <a:bodyPr wrap="none" anchor="ctr"/>
          <a:lstStyle/>
          <a:p>
            <a:endParaRPr lang="id-ID"/>
          </a:p>
        </p:txBody>
      </p:sp>
      <p:sp>
        <p:nvSpPr>
          <p:cNvPr id="24607" name="Arc 31"/>
          <p:cNvSpPr>
            <a:spLocks/>
          </p:cNvSpPr>
          <p:nvPr/>
        </p:nvSpPr>
        <p:spPr bwMode="auto">
          <a:xfrm rot="9720000">
            <a:off x="4967288" y="5245100"/>
            <a:ext cx="17462" cy="152400"/>
          </a:xfrm>
          <a:custGeom>
            <a:avLst/>
            <a:gdLst>
              <a:gd name="G0" fmla="+- 0 0 0"/>
              <a:gd name="G1" fmla="+- 21600 0 0"/>
              <a:gd name="G2" fmla="+- 21600 0 0"/>
              <a:gd name="T0" fmla="*/ 0 w 21599"/>
              <a:gd name="T1" fmla="*/ 0 h 21600"/>
              <a:gd name="T2" fmla="*/ 21599 w 21599"/>
              <a:gd name="T3" fmla="*/ 21431 h 21600"/>
              <a:gd name="T4" fmla="*/ 0 w 21599"/>
              <a:gd name="T5" fmla="*/ 21600 h 21600"/>
            </a:gdLst>
            <a:ahLst/>
            <a:cxnLst>
              <a:cxn ang="0">
                <a:pos x="T0" y="T1"/>
              </a:cxn>
              <a:cxn ang="0">
                <a:pos x="T2" y="T3"/>
              </a:cxn>
              <a:cxn ang="0">
                <a:pos x="T4" y="T5"/>
              </a:cxn>
            </a:cxnLst>
            <a:rect l="0" t="0" r="r" b="b"/>
            <a:pathLst>
              <a:path w="21599" h="21600" fill="none" extrusionOk="0">
                <a:moveTo>
                  <a:pt x="-1" y="0"/>
                </a:moveTo>
                <a:cubicBezTo>
                  <a:pt x="11863" y="0"/>
                  <a:pt x="21506" y="9567"/>
                  <a:pt x="21599" y="21430"/>
                </a:cubicBezTo>
              </a:path>
              <a:path w="21599" h="21600" stroke="0" extrusionOk="0">
                <a:moveTo>
                  <a:pt x="-1" y="0"/>
                </a:moveTo>
                <a:cubicBezTo>
                  <a:pt x="11863" y="0"/>
                  <a:pt x="21506" y="9567"/>
                  <a:pt x="21599" y="21430"/>
                </a:cubicBezTo>
                <a:lnTo>
                  <a:pt x="0" y="21600"/>
                </a:lnTo>
                <a:close/>
              </a:path>
            </a:pathLst>
          </a:custGeom>
          <a:noFill/>
          <a:ln w="25400" cap="rnd">
            <a:solidFill>
              <a:srgbClr val="FAFD00"/>
            </a:solidFill>
            <a:round/>
            <a:headEnd type="triangle" w="med" len="med"/>
            <a:tailEnd/>
          </a:ln>
          <a:effectLst/>
        </p:spPr>
        <p:txBody>
          <a:bodyPr wrap="none" anchor="ctr"/>
          <a:lstStyle/>
          <a:p>
            <a:endParaRPr lang="id-ID"/>
          </a:p>
        </p:txBody>
      </p:sp>
      <p:sp>
        <p:nvSpPr>
          <p:cNvPr id="24608" name="Line 32"/>
          <p:cNvSpPr>
            <a:spLocks noChangeShapeType="1"/>
          </p:cNvSpPr>
          <p:nvPr/>
        </p:nvSpPr>
        <p:spPr bwMode="auto">
          <a:xfrm>
            <a:off x="3983038" y="4529138"/>
            <a:ext cx="3489325" cy="0"/>
          </a:xfrm>
          <a:prstGeom prst="line">
            <a:avLst/>
          </a:prstGeom>
          <a:noFill/>
          <a:ln w="12700">
            <a:solidFill>
              <a:srgbClr val="FC0128"/>
            </a:solidFill>
            <a:round/>
            <a:headEnd/>
            <a:tailEnd/>
          </a:ln>
          <a:effectLst/>
        </p:spPr>
        <p:txBody>
          <a:bodyPr wrap="none" anchor="ctr"/>
          <a:lstStyle/>
          <a:p>
            <a:endParaRPr lang="id-ID"/>
          </a:p>
        </p:txBody>
      </p:sp>
      <p:sp>
        <p:nvSpPr>
          <p:cNvPr id="24609" name="Rectangle 33"/>
          <p:cNvSpPr>
            <a:spLocks noChangeArrowheads="1"/>
          </p:cNvSpPr>
          <p:nvPr/>
        </p:nvSpPr>
        <p:spPr bwMode="auto">
          <a:xfrm>
            <a:off x="7512050" y="4213225"/>
            <a:ext cx="703263" cy="385763"/>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T</a:t>
            </a:r>
            <a:r>
              <a:rPr lang="en-US" sz="2800" i="1" baseline="-25000">
                <a:effectLst>
                  <a:outerShdw blurRad="38100" dist="38100" dir="2700000" algn="tl">
                    <a:srgbClr val="C0C0C0"/>
                  </a:outerShdw>
                </a:effectLst>
                <a:latin typeface="Times New Roman" pitchFamily="18" charset="0"/>
              </a:rPr>
              <a:t>A</a:t>
            </a:r>
          </a:p>
        </p:txBody>
      </p:sp>
      <p:sp>
        <p:nvSpPr>
          <p:cNvPr id="24610" name="Line 34"/>
          <p:cNvSpPr>
            <a:spLocks noChangeShapeType="1"/>
          </p:cNvSpPr>
          <p:nvPr/>
        </p:nvSpPr>
        <p:spPr bwMode="auto">
          <a:xfrm>
            <a:off x="3944938" y="5929313"/>
            <a:ext cx="3565525" cy="0"/>
          </a:xfrm>
          <a:prstGeom prst="line">
            <a:avLst/>
          </a:prstGeom>
          <a:noFill/>
          <a:ln w="12700">
            <a:solidFill>
              <a:srgbClr val="FCD1C1"/>
            </a:solidFill>
            <a:round/>
            <a:headEnd/>
            <a:tailEnd/>
          </a:ln>
          <a:effectLst/>
        </p:spPr>
        <p:txBody>
          <a:bodyPr wrap="none" anchor="ctr"/>
          <a:lstStyle/>
          <a:p>
            <a:endParaRPr lang="id-ID"/>
          </a:p>
        </p:txBody>
      </p:sp>
      <p:sp>
        <p:nvSpPr>
          <p:cNvPr id="24611" name="Rectangle 35"/>
          <p:cNvSpPr>
            <a:spLocks noChangeArrowheads="1"/>
          </p:cNvSpPr>
          <p:nvPr/>
        </p:nvSpPr>
        <p:spPr bwMode="auto">
          <a:xfrm>
            <a:off x="7600950" y="5527675"/>
            <a:ext cx="703263" cy="385763"/>
          </a:xfrm>
          <a:prstGeom prst="rect">
            <a:avLst/>
          </a:prstGeom>
          <a:noFill/>
          <a:ln w="12700">
            <a:noFill/>
            <a:miter lim="800000"/>
            <a:headEnd/>
            <a:tailEnd/>
          </a:ln>
          <a:effectLst/>
        </p:spPr>
        <p:txBody>
          <a:bodyPr wrap="none" lIns="90488" tIns="44450" rIns="90488" bIns="44450">
            <a:spAutoFit/>
          </a:bodyPr>
          <a:lstStyle/>
          <a:p>
            <a:pPr eaLnBrk="0" hangingPunct="0"/>
            <a:r>
              <a:rPr lang="en-US" sz="2800" i="1">
                <a:effectLst>
                  <a:outerShdw blurRad="38100" dist="38100" dir="2700000" algn="tl">
                    <a:srgbClr val="C0C0C0"/>
                  </a:outerShdw>
                </a:effectLst>
                <a:latin typeface="Times New Roman" pitchFamily="18" charset="0"/>
              </a:rPr>
              <a:t>T</a:t>
            </a:r>
            <a:r>
              <a:rPr lang="en-US" sz="2800" i="1" baseline="-25000">
                <a:effectLst>
                  <a:outerShdw blurRad="38100" dist="38100" dir="2700000" algn="tl">
                    <a:srgbClr val="C0C0C0"/>
                  </a:outerShdw>
                </a:effectLst>
                <a:latin typeface="Times New Roman" pitchFamily="18" charset="0"/>
              </a:rPr>
              <a:t>B</a:t>
            </a:r>
          </a:p>
        </p:txBody>
      </p:sp>
      <p:sp>
        <p:nvSpPr>
          <p:cNvPr id="24612" name="Rectangle 36"/>
          <p:cNvSpPr>
            <a:spLocks noChangeArrowheads="1"/>
          </p:cNvSpPr>
          <p:nvPr/>
        </p:nvSpPr>
        <p:spPr bwMode="auto">
          <a:xfrm>
            <a:off x="4311650" y="4276725"/>
            <a:ext cx="5064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1</a:t>
            </a:r>
          </a:p>
        </p:txBody>
      </p:sp>
      <p:sp>
        <p:nvSpPr>
          <p:cNvPr id="24613" name="Rectangle 37"/>
          <p:cNvSpPr>
            <a:spLocks noChangeArrowheads="1"/>
          </p:cNvSpPr>
          <p:nvPr/>
        </p:nvSpPr>
        <p:spPr bwMode="auto">
          <a:xfrm>
            <a:off x="5797550" y="4276725"/>
            <a:ext cx="5064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2</a:t>
            </a:r>
          </a:p>
        </p:txBody>
      </p:sp>
      <p:sp>
        <p:nvSpPr>
          <p:cNvPr id="24614" name="Rectangle 38"/>
          <p:cNvSpPr>
            <a:spLocks noChangeArrowheads="1"/>
          </p:cNvSpPr>
          <p:nvPr/>
        </p:nvSpPr>
        <p:spPr bwMode="auto">
          <a:xfrm>
            <a:off x="6750050" y="5799138"/>
            <a:ext cx="506413"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3</a:t>
            </a:r>
          </a:p>
        </p:txBody>
      </p:sp>
      <p:sp>
        <p:nvSpPr>
          <p:cNvPr id="24615" name="Rectangle 39"/>
          <p:cNvSpPr>
            <a:spLocks noChangeArrowheads="1"/>
          </p:cNvSpPr>
          <p:nvPr/>
        </p:nvSpPr>
        <p:spPr bwMode="auto">
          <a:xfrm>
            <a:off x="5226050" y="5799138"/>
            <a:ext cx="506413"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4</a:t>
            </a:r>
          </a:p>
        </p:txBody>
      </p:sp>
      <p:sp>
        <p:nvSpPr>
          <p:cNvPr id="24616" name="Rectangle 40"/>
          <p:cNvSpPr>
            <a:spLocks noChangeArrowheads="1"/>
          </p:cNvSpPr>
          <p:nvPr/>
        </p:nvSpPr>
        <p:spPr bwMode="auto">
          <a:xfrm>
            <a:off x="8337550" y="3627438"/>
            <a:ext cx="557213"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V</a:t>
            </a:r>
          </a:p>
        </p:txBody>
      </p:sp>
      <p:sp>
        <p:nvSpPr>
          <p:cNvPr id="24617" name="Rectangle 41"/>
          <p:cNvSpPr>
            <a:spLocks noChangeArrowheads="1"/>
          </p:cNvSpPr>
          <p:nvPr/>
        </p:nvSpPr>
        <p:spPr bwMode="auto">
          <a:xfrm>
            <a:off x="8337550" y="6262688"/>
            <a:ext cx="5572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V</a:t>
            </a:r>
          </a:p>
        </p:txBody>
      </p:sp>
      <p:sp>
        <p:nvSpPr>
          <p:cNvPr id="24618" name="Rectangle 42"/>
          <p:cNvSpPr>
            <a:spLocks noChangeArrowheads="1"/>
          </p:cNvSpPr>
          <p:nvPr/>
        </p:nvSpPr>
        <p:spPr bwMode="auto">
          <a:xfrm>
            <a:off x="3422650" y="1504950"/>
            <a:ext cx="5318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T</a:t>
            </a:r>
          </a:p>
        </p:txBody>
      </p:sp>
      <p:sp>
        <p:nvSpPr>
          <p:cNvPr id="24619" name="Rectangle 43"/>
          <p:cNvSpPr>
            <a:spLocks noChangeArrowheads="1"/>
          </p:cNvSpPr>
          <p:nvPr/>
        </p:nvSpPr>
        <p:spPr bwMode="auto">
          <a:xfrm>
            <a:off x="3422650" y="4141788"/>
            <a:ext cx="531813"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T</a:t>
            </a:r>
          </a:p>
        </p:txBody>
      </p:sp>
      <p:sp>
        <p:nvSpPr>
          <p:cNvPr id="24620" name="Rectangle 44"/>
          <p:cNvSpPr>
            <a:spLocks noChangeArrowheads="1"/>
          </p:cNvSpPr>
          <p:nvPr/>
        </p:nvSpPr>
        <p:spPr bwMode="auto">
          <a:xfrm>
            <a:off x="679450" y="2876550"/>
            <a:ext cx="2725738" cy="708025"/>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reversible</a:t>
            </a:r>
          </a:p>
          <a:p>
            <a:pPr eaLnBrk="0" hangingPunct="0"/>
            <a:r>
              <a:rPr lang="en-US" sz="2800">
                <a:effectLst>
                  <a:outerShdw blurRad="38100" dist="38100" dir="2700000" algn="tl">
                    <a:srgbClr val="C0C0C0"/>
                  </a:outerShdw>
                </a:effectLst>
              </a:rPr>
              <a:t>heat engine</a:t>
            </a:r>
          </a:p>
        </p:txBody>
      </p:sp>
      <p:sp>
        <p:nvSpPr>
          <p:cNvPr id="24621" name="Rectangle 45"/>
          <p:cNvSpPr>
            <a:spLocks noChangeArrowheads="1"/>
          </p:cNvSpPr>
          <p:nvPr/>
        </p:nvSpPr>
        <p:spPr bwMode="auto">
          <a:xfrm>
            <a:off x="692150" y="5519738"/>
            <a:ext cx="2487613" cy="708025"/>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reversible</a:t>
            </a:r>
          </a:p>
          <a:p>
            <a:pPr eaLnBrk="0" hangingPunct="0"/>
            <a:r>
              <a:rPr lang="en-US" sz="2800">
                <a:effectLst>
                  <a:outerShdw blurRad="38100" dist="38100" dir="2700000" algn="tl">
                    <a:srgbClr val="C0C0C0"/>
                  </a:outerShdw>
                </a:effectLst>
              </a:rPr>
              <a:t>heat pump</a:t>
            </a:r>
          </a:p>
        </p:txBody>
      </p:sp>
      <p:sp>
        <p:nvSpPr>
          <p:cNvPr id="24622" name="Rectangle 46"/>
          <p:cNvSpPr>
            <a:spLocks noChangeArrowheads="1"/>
          </p:cNvSpPr>
          <p:nvPr/>
        </p:nvSpPr>
        <p:spPr bwMode="auto">
          <a:xfrm>
            <a:off x="69850" y="2384425"/>
            <a:ext cx="1843088" cy="515938"/>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      engine</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sz="quarter"/>
          </p:nvPr>
        </p:nvSpPr>
        <p:spPr>
          <a:xfrm>
            <a:off x="457200" y="0"/>
            <a:ext cx="8229600" cy="1143000"/>
          </a:xfrm>
        </p:spPr>
        <p:txBody>
          <a:bodyPr/>
          <a:lstStyle/>
          <a:p>
            <a:r>
              <a:rPr lang="en-US" sz="2000"/>
              <a:t>Untuk gas ideal energi dalam hanya bergantung pada suhu</a:t>
            </a:r>
            <a:br>
              <a:rPr lang="en-US" sz="2000"/>
            </a:br>
            <a:r>
              <a:rPr lang="en-US" sz="2000"/>
              <a:t>maka pada proses isotermal perubahan energi dalam sama dengan nol</a:t>
            </a:r>
          </a:p>
        </p:txBody>
      </p:sp>
      <p:graphicFrame>
        <p:nvGraphicFramePr>
          <p:cNvPr id="69636" name="Object 4"/>
          <p:cNvGraphicFramePr>
            <a:graphicFrameLocks noChangeAspect="1"/>
          </p:cNvGraphicFramePr>
          <p:nvPr>
            <p:ph sz="quarter" idx="1"/>
          </p:nvPr>
        </p:nvGraphicFramePr>
        <p:xfrm>
          <a:off x="228600" y="1828800"/>
          <a:ext cx="3733800" cy="844550"/>
        </p:xfrm>
        <a:graphic>
          <a:graphicData uri="http://schemas.openxmlformats.org/presentationml/2006/ole">
            <p:oleObj spid="_x0000_s69636" name="Equation" r:id="rId3" imgW="1904760" imgH="431640" progId="Equation.3">
              <p:embed/>
            </p:oleObj>
          </a:graphicData>
        </a:graphic>
      </p:graphicFrame>
      <p:graphicFrame>
        <p:nvGraphicFramePr>
          <p:cNvPr id="69638" name="Object 6"/>
          <p:cNvGraphicFramePr>
            <a:graphicFrameLocks noChangeAspect="1"/>
          </p:cNvGraphicFramePr>
          <p:nvPr>
            <p:ph sz="quarter" idx="2"/>
          </p:nvPr>
        </p:nvGraphicFramePr>
        <p:xfrm>
          <a:off x="228600" y="3810000"/>
          <a:ext cx="2971800" cy="771525"/>
        </p:xfrm>
        <a:graphic>
          <a:graphicData uri="http://schemas.openxmlformats.org/presentationml/2006/ole">
            <p:oleObj spid="_x0000_s69638" name="Equation" r:id="rId4" imgW="1663560" imgH="431640" progId="Equation.3">
              <p:embed/>
            </p:oleObj>
          </a:graphicData>
        </a:graphic>
      </p:graphicFrame>
      <p:graphicFrame>
        <p:nvGraphicFramePr>
          <p:cNvPr id="69640" name="Object 8"/>
          <p:cNvGraphicFramePr>
            <a:graphicFrameLocks noChangeAspect="1"/>
          </p:cNvGraphicFramePr>
          <p:nvPr>
            <p:ph sz="quarter" idx="3"/>
          </p:nvPr>
        </p:nvGraphicFramePr>
        <p:xfrm>
          <a:off x="228600" y="2819400"/>
          <a:ext cx="2743200" cy="863600"/>
        </p:xfrm>
        <a:graphic>
          <a:graphicData uri="http://schemas.openxmlformats.org/presentationml/2006/ole">
            <p:oleObj spid="_x0000_s69640" name="Equation" r:id="rId5" imgW="1371600" imgH="431640" progId="Equation.3">
              <p:embed/>
            </p:oleObj>
          </a:graphicData>
        </a:graphic>
      </p:graphicFrame>
      <p:graphicFrame>
        <p:nvGraphicFramePr>
          <p:cNvPr id="69642" name="Object 10"/>
          <p:cNvGraphicFramePr>
            <a:graphicFrameLocks noChangeAspect="1"/>
          </p:cNvGraphicFramePr>
          <p:nvPr>
            <p:ph sz="quarter" idx="4"/>
          </p:nvPr>
        </p:nvGraphicFramePr>
        <p:xfrm>
          <a:off x="1447800" y="1143000"/>
          <a:ext cx="1222375" cy="558800"/>
        </p:xfrm>
        <a:graphic>
          <a:graphicData uri="http://schemas.openxmlformats.org/presentationml/2006/ole">
            <p:oleObj spid="_x0000_s69642" name="Equation" r:id="rId6" imgW="444240" imgH="203040" progId="Equation.3">
              <p:embed/>
            </p:oleObj>
          </a:graphicData>
        </a:graphic>
      </p:graphicFrame>
      <p:graphicFrame>
        <p:nvGraphicFramePr>
          <p:cNvPr id="69644" name="Object 12"/>
          <p:cNvGraphicFramePr>
            <a:graphicFrameLocks noChangeAspect="1"/>
          </p:cNvGraphicFramePr>
          <p:nvPr/>
        </p:nvGraphicFramePr>
        <p:xfrm>
          <a:off x="403225" y="5181600"/>
          <a:ext cx="3384550" cy="850900"/>
        </p:xfrm>
        <a:graphic>
          <a:graphicData uri="http://schemas.openxmlformats.org/presentationml/2006/ole">
            <p:oleObj spid="_x0000_s69644" name="Equation" r:id="rId7" imgW="1917360" imgH="482400" progId="Equation.3">
              <p:embed/>
            </p:oleObj>
          </a:graphicData>
        </a:graphic>
      </p:graphicFrame>
      <p:graphicFrame>
        <p:nvGraphicFramePr>
          <p:cNvPr id="69645" name="Object 13"/>
          <p:cNvGraphicFramePr>
            <a:graphicFrameLocks noChangeAspect="1"/>
          </p:cNvGraphicFramePr>
          <p:nvPr/>
        </p:nvGraphicFramePr>
        <p:xfrm>
          <a:off x="6997700" y="1905000"/>
          <a:ext cx="2146300" cy="504825"/>
        </p:xfrm>
        <a:graphic>
          <a:graphicData uri="http://schemas.openxmlformats.org/presentationml/2006/ole">
            <p:oleObj spid="_x0000_s69645" name="Equation" r:id="rId8" imgW="1079280" imgH="253800" progId="Equation.3">
              <p:embed/>
            </p:oleObj>
          </a:graphicData>
        </a:graphic>
      </p:graphicFrame>
      <p:graphicFrame>
        <p:nvGraphicFramePr>
          <p:cNvPr id="69646" name="Object 14"/>
          <p:cNvGraphicFramePr>
            <a:graphicFrameLocks noChangeAspect="1"/>
          </p:cNvGraphicFramePr>
          <p:nvPr/>
        </p:nvGraphicFramePr>
        <p:xfrm>
          <a:off x="4495800" y="2743200"/>
          <a:ext cx="1524000" cy="904875"/>
        </p:xfrm>
        <a:graphic>
          <a:graphicData uri="http://schemas.openxmlformats.org/presentationml/2006/ole">
            <p:oleObj spid="_x0000_s69646" name="Equation" r:id="rId9" imgW="812520" imgH="482400" progId="Equation.3">
              <p:embed/>
            </p:oleObj>
          </a:graphicData>
        </a:graphic>
      </p:graphicFrame>
      <p:graphicFrame>
        <p:nvGraphicFramePr>
          <p:cNvPr id="69647" name="Object 15"/>
          <p:cNvGraphicFramePr>
            <a:graphicFrameLocks noChangeAspect="1"/>
          </p:cNvGraphicFramePr>
          <p:nvPr/>
        </p:nvGraphicFramePr>
        <p:xfrm>
          <a:off x="6934200" y="2667000"/>
          <a:ext cx="1295400" cy="1004888"/>
        </p:xfrm>
        <a:graphic>
          <a:graphicData uri="http://schemas.openxmlformats.org/presentationml/2006/ole">
            <p:oleObj spid="_x0000_s69647" name="Equation" r:id="rId10" imgW="622080" imgH="482400" progId="Equation.3">
              <p:embed/>
            </p:oleObj>
          </a:graphicData>
        </a:graphic>
      </p:graphicFrame>
      <p:graphicFrame>
        <p:nvGraphicFramePr>
          <p:cNvPr id="69648" name="Object 16"/>
          <p:cNvGraphicFramePr>
            <a:graphicFrameLocks noChangeAspect="1"/>
          </p:cNvGraphicFramePr>
          <p:nvPr/>
        </p:nvGraphicFramePr>
        <p:xfrm>
          <a:off x="4267200" y="1905000"/>
          <a:ext cx="2286000" cy="544513"/>
        </p:xfrm>
        <a:graphic>
          <a:graphicData uri="http://schemas.openxmlformats.org/presentationml/2006/ole">
            <p:oleObj spid="_x0000_s69648" name="Equation" r:id="rId11" imgW="1066680" imgH="253800" progId="Equation.3">
              <p:embed/>
            </p:oleObj>
          </a:graphicData>
        </a:graphic>
      </p:graphicFrame>
      <p:graphicFrame>
        <p:nvGraphicFramePr>
          <p:cNvPr id="69649" name="Object 17"/>
          <p:cNvGraphicFramePr>
            <a:graphicFrameLocks noChangeAspect="1"/>
          </p:cNvGraphicFramePr>
          <p:nvPr/>
        </p:nvGraphicFramePr>
        <p:xfrm>
          <a:off x="4572000" y="3810000"/>
          <a:ext cx="1524000" cy="925513"/>
        </p:xfrm>
        <a:graphic>
          <a:graphicData uri="http://schemas.openxmlformats.org/presentationml/2006/ole">
            <p:oleObj spid="_x0000_s69649" name="Equation" r:id="rId12" imgW="711000" imgH="431640" progId="Equation.3">
              <p:embed/>
            </p:oleObj>
          </a:graphicData>
        </a:graphic>
      </p:graphicFrame>
      <p:graphicFrame>
        <p:nvGraphicFramePr>
          <p:cNvPr id="69650" name="Object 18"/>
          <p:cNvGraphicFramePr>
            <a:graphicFrameLocks noChangeAspect="1"/>
          </p:cNvGraphicFramePr>
          <p:nvPr/>
        </p:nvGraphicFramePr>
        <p:xfrm>
          <a:off x="6858000" y="3810000"/>
          <a:ext cx="1276350" cy="963613"/>
        </p:xfrm>
        <a:graphic>
          <a:graphicData uri="http://schemas.openxmlformats.org/presentationml/2006/ole">
            <p:oleObj spid="_x0000_s69650" name="Equation" r:id="rId13" imgW="622080" imgH="469800" progId="Equation.3">
              <p:embed/>
            </p:oleObj>
          </a:graphicData>
        </a:graphic>
      </p:graphicFrame>
      <p:graphicFrame>
        <p:nvGraphicFramePr>
          <p:cNvPr id="69651" name="Object 19"/>
          <p:cNvGraphicFramePr>
            <a:graphicFrameLocks noChangeAspect="1"/>
          </p:cNvGraphicFramePr>
          <p:nvPr/>
        </p:nvGraphicFramePr>
        <p:xfrm>
          <a:off x="4572000" y="5105400"/>
          <a:ext cx="1339850" cy="876300"/>
        </p:xfrm>
        <a:graphic>
          <a:graphicData uri="http://schemas.openxmlformats.org/presentationml/2006/ole">
            <p:oleObj spid="_x0000_s69651" name="Equation" r:id="rId14" imgW="660240" imgH="431640" progId="Equation.3">
              <p:embed/>
            </p:oleObj>
          </a:graphicData>
        </a:graphic>
      </p:graphicFrame>
      <p:graphicFrame>
        <p:nvGraphicFramePr>
          <p:cNvPr id="69652" name="Object 20"/>
          <p:cNvGraphicFramePr>
            <a:graphicFrameLocks noChangeAspect="1"/>
          </p:cNvGraphicFramePr>
          <p:nvPr/>
        </p:nvGraphicFramePr>
        <p:xfrm>
          <a:off x="6959600" y="5054600"/>
          <a:ext cx="1262063" cy="876300"/>
        </p:xfrm>
        <a:graphic>
          <a:graphicData uri="http://schemas.openxmlformats.org/presentationml/2006/ole">
            <p:oleObj spid="_x0000_s69652" name="Equation" r:id="rId15" imgW="622080" imgH="431640" progId="Equation.3">
              <p:embed/>
            </p:oleObj>
          </a:graphicData>
        </a:graphic>
      </p:graphicFrame>
      <p:sp>
        <p:nvSpPr>
          <p:cNvPr id="69653" name="Rectangle 21"/>
          <p:cNvSpPr>
            <a:spLocks noChangeArrowheads="1"/>
          </p:cNvSpPr>
          <p:nvPr/>
        </p:nvSpPr>
        <p:spPr bwMode="auto">
          <a:xfrm>
            <a:off x="609600" y="4724400"/>
            <a:ext cx="2895600" cy="381000"/>
          </a:xfrm>
          <a:prstGeom prst="rect">
            <a:avLst/>
          </a:prstGeom>
          <a:noFill/>
          <a:ln w="9525">
            <a:noFill/>
            <a:miter lim="800000"/>
            <a:headEnd/>
            <a:tailEnd/>
          </a:ln>
          <a:effectLst/>
        </p:spPr>
        <p:txBody>
          <a:bodyPr wrap="none" anchor="ctr"/>
          <a:lstStyle/>
          <a:p>
            <a:pPr algn="ctr"/>
            <a:r>
              <a:rPr lang="en-US" sz="1400" b="1"/>
              <a:t>Subtitusikan persamaan 1 dengan persmaan 2</a:t>
            </a:r>
          </a:p>
        </p:txBody>
      </p:sp>
      <p:sp>
        <p:nvSpPr>
          <p:cNvPr id="69654" name="Rectangle 22"/>
          <p:cNvSpPr>
            <a:spLocks noChangeArrowheads="1"/>
          </p:cNvSpPr>
          <p:nvPr/>
        </p:nvSpPr>
        <p:spPr bwMode="auto">
          <a:xfrm>
            <a:off x="4648200" y="1143000"/>
            <a:ext cx="2895600" cy="381000"/>
          </a:xfrm>
          <a:prstGeom prst="rect">
            <a:avLst/>
          </a:prstGeom>
          <a:noFill/>
          <a:ln w="9525">
            <a:noFill/>
            <a:miter lim="800000"/>
            <a:headEnd/>
            <a:tailEnd/>
          </a:ln>
          <a:effectLst/>
        </p:spPr>
        <p:txBody>
          <a:bodyPr wrap="none" anchor="ctr"/>
          <a:lstStyle/>
          <a:p>
            <a:pPr algn="ctr"/>
            <a:r>
              <a:rPr lang="en-US" sz="1400" b="1"/>
              <a:t>Dari proses adiabatik</a:t>
            </a:r>
          </a:p>
        </p:txBody>
      </p:sp>
      <p:sp>
        <p:nvSpPr>
          <p:cNvPr id="69655" name="Rectangle 23"/>
          <p:cNvSpPr>
            <a:spLocks noChangeArrowheads="1"/>
          </p:cNvSpPr>
          <p:nvPr/>
        </p:nvSpPr>
        <p:spPr bwMode="auto">
          <a:xfrm>
            <a:off x="2203450" y="6172200"/>
            <a:ext cx="6940550" cy="585788"/>
          </a:xfrm>
          <a:prstGeom prst="rect">
            <a:avLst/>
          </a:prstGeom>
          <a:noFill/>
          <a:ln w="9525">
            <a:noFill/>
            <a:miter lim="800000"/>
            <a:headEnd/>
            <a:tailEnd/>
          </a:ln>
          <a:effectLst/>
        </p:spPr>
        <p:txBody>
          <a:bodyPr wrap="none">
            <a:spAutoFit/>
          </a:bodyPr>
          <a:lstStyle/>
          <a:p>
            <a:pPr>
              <a:lnSpc>
                <a:spcPct val="80000"/>
              </a:lnSpc>
              <a:spcBef>
                <a:spcPct val="20000"/>
              </a:spcBef>
            </a:pPr>
            <a:r>
              <a:rPr lang="en-US"/>
              <a:t>Hubungan ini memberikan nilai efisiensi maksimum yang </a:t>
            </a:r>
          </a:p>
          <a:p>
            <a:pPr>
              <a:lnSpc>
                <a:spcPct val="80000"/>
              </a:lnSpc>
              <a:spcBef>
                <a:spcPct val="20000"/>
              </a:spcBef>
            </a:pPr>
            <a:r>
              <a:rPr lang="en-US"/>
              <a:t>mungkin dari suatu mesin kalor yang beroperasi antara </a:t>
            </a:r>
            <a:r>
              <a:rPr lang="en-US" i="1"/>
              <a:t>T</a:t>
            </a:r>
            <a:r>
              <a:rPr lang="en-US"/>
              <a:t>C dan </a:t>
            </a:r>
            <a:r>
              <a:rPr lang="en-US" i="1"/>
              <a:t>T</a:t>
            </a:r>
            <a:r>
              <a:rPr lang="en-US"/>
              <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9642"/>
                                        </p:tgtEl>
                                        <p:attrNameLst>
                                          <p:attrName>style.visibility</p:attrName>
                                        </p:attrNameLst>
                                      </p:cBhvr>
                                      <p:to>
                                        <p:strVal val="visible"/>
                                      </p:to>
                                    </p:set>
                                    <p:animEffect transition="in" filter="blinds(horizontal)">
                                      <p:cBhvr>
                                        <p:cTn id="7" dur="500"/>
                                        <p:tgtEl>
                                          <p:spTgt spid="696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9636"/>
                                        </p:tgtEl>
                                        <p:attrNameLst>
                                          <p:attrName>style.visibility</p:attrName>
                                        </p:attrNameLst>
                                      </p:cBhvr>
                                      <p:to>
                                        <p:strVal val="visible"/>
                                      </p:to>
                                    </p:set>
                                    <p:animEffect transition="in" filter="blinds(horizontal)">
                                      <p:cBhvr>
                                        <p:cTn id="12" dur="500"/>
                                        <p:tgtEl>
                                          <p:spTgt spid="6963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9640"/>
                                        </p:tgtEl>
                                        <p:attrNameLst>
                                          <p:attrName>style.visibility</p:attrName>
                                        </p:attrNameLst>
                                      </p:cBhvr>
                                      <p:to>
                                        <p:strVal val="visible"/>
                                      </p:to>
                                    </p:set>
                                    <p:animEffect transition="in" filter="blinds(horizontal)">
                                      <p:cBhvr>
                                        <p:cTn id="17" dur="500"/>
                                        <p:tgtEl>
                                          <p:spTgt spid="6964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9638"/>
                                        </p:tgtEl>
                                        <p:attrNameLst>
                                          <p:attrName>style.visibility</p:attrName>
                                        </p:attrNameLst>
                                      </p:cBhvr>
                                      <p:to>
                                        <p:strVal val="visible"/>
                                      </p:to>
                                    </p:set>
                                    <p:animEffect transition="in" filter="blinds(horizontal)">
                                      <p:cBhvr>
                                        <p:cTn id="22" dur="500"/>
                                        <p:tgtEl>
                                          <p:spTgt spid="6963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9653"/>
                                        </p:tgtEl>
                                        <p:attrNameLst>
                                          <p:attrName>style.visibility</p:attrName>
                                        </p:attrNameLst>
                                      </p:cBhvr>
                                      <p:to>
                                        <p:strVal val="visible"/>
                                      </p:to>
                                    </p:set>
                                    <p:animEffect transition="in" filter="blinds(horizontal)">
                                      <p:cBhvr>
                                        <p:cTn id="27" dur="500"/>
                                        <p:tgtEl>
                                          <p:spTgt spid="6965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9644"/>
                                        </p:tgtEl>
                                        <p:attrNameLst>
                                          <p:attrName>style.visibility</p:attrName>
                                        </p:attrNameLst>
                                      </p:cBhvr>
                                      <p:to>
                                        <p:strVal val="visible"/>
                                      </p:to>
                                    </p:set>
                                    <p:animEffect transition="in" filter="blinds(horizontal)">
                                      <p:cBhvr>
                                        <p:cTn id="32" dur="500"/>
                                        <p:tgtEl>
                                          <p:spTgt spid="6964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9654"/>
                                        </p:tgtEl>
                                        <p:attrNameLst>
                                          <p:attrName>style.visibility</p:attrName>
                                        </p:attrNameLst>
                                      </p:cBhvr>
                                      <p:to>
                                        <p:strVal val="visible"/>
                                      </p:to>
                                    </p:set>
                                    <p:animEffect transition="in" filter="blinds(horizontal)">
                                      <p:cBhvr>
                                        <p:cTn id="37" dur="500"/>
                                        <p:tgtEl>
                                          <p:spTgt spid="6965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9648"/>
                                        </p:tgtEl>
                                        <p:attrNameLst>
                                          <p:attrName>style.visibility</p:attrName>
                                        </p:attrNameLst>
                                      </p:cBhvr>
                                      <p:to>
                                        <p:strVal val="visible"/>
                                      </p:to>
                                    </p:set>
                                    <p:animEffect transition="in" filter="blinds(horizontal)">
                                      <p:cBhvr>
                                        <p:cTn id="42" dur="500"/>
                                        <p:tgtEl>
                                          <p:spTgt spid="6964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69645"/>
                                        </p:tgtEl>
                                        <p:attrNameLst>
                                          <p:attrName>style.visibility</p:attrName>
                                        </p:attrNameLst>
                                      </p:cBhvr>
                                      <p:to>
                                        <p:strVal val="visible"/>
                                      </p:to>
                                    </p:set>
                                    <p:animEffect transition="in" filter="blinds(horizontal)">
                                      <p:cBhvr>
                                        <p:cTn id="47" dur="500"/>
                                        <p:tgtEl>
                                          <p:spTgt spid="6964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69646"/>
                                        </p:tgtEl>
                                        <p:attrNameLst>
                                          <p:attrName>style.visibility</p:attrName>
                                        </p:attrNameLst>
                                      </p:cBhvr>
                                      <p:to>
                                        <p:strVal val="visible"/>
                                      </p:to>
                                    </p:set>
                                    <p:animEffect transition="in" filter="blinds(horizontal)">
                                      <p:cBhvr>
                                        <p:cTn id="52" dur="500"/>
                                        <p:tgtEl>
                                          <p:spTgt spid="69646"/>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69647"/>
                                        </p:tgtEl>
                                        <p:attrNameLst>
                                          <p:attrName>style.visibility</p:attrName>
                                        </p:attrNameLst>
                                      </p:cBhvr>
                                      <p:to>
                                        <p:strVal val="visible"/>
                                      </p:to>
                                    </p:set>
                                    <p:animEffect transition="in" filter="blinds(horizontal)">
                                      <p:cBhvr>
                                        <p:cTn id="57" dur="500"/>
                                        <p:tgtEl>
                                          <p:spTgt spid="6964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69649"/>
                                        </p:tgtEl>
                                        <p:attrNameLst>
                                          <p:attrName>style.visibility</p:attrName>
                                        </p:attrNameLst>
                                      </p:cBhvr>
                                      <p:to>
                                        <p:strVal val="visible"/>
                                      </p:to>
                                    </p:set>
                                    <p:animEffect transition="in" filter="blinds(horizontal)">
                                      <p:cBhvr>
                                        <p:cTn id="62" dur="500"/>
                                        <p:tgtEl>
                                          <p:spTgt spid="69649"/>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69650"/>
                                        </p:tgtEl>
                                        <p:attrNameLst>
                                          <p:attrName>style.visibility</p:attrName>
                                        </p:attrNameLst>
                                      </p:cBhvr>
                                      <p:to>
                                        <p:strVal val="visible"/>
                                      </p:to>
                                    </p:set>
                                    <p:animEffect transition="in" filter="blinds(horizontal)">
                                      <p:cBhvr>
                                        <p:cTn id="67" dur="500"/>
                                        <p:tgtEl>
                                          <p:spTgt spid="6965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69651"/>
                                        </p:tgtEl>
                                        <p:attrNameLst>
                                          <p:attrName>style.visibility</p:attrName>
                                        </p:attrNameLst>
                                      </p:cBhvr>
                                      <p:to>
                                        <p:strVal val="visible"/>
                                      </p:to>
                                    </p:set>
                                    <p:animEffect transition="in" filter="blinds(horizontal)">
                                      <p:cBhvr>
                                        <p:cTn id="72" dur="500"/>
                                        <p:tgtEl>
                                          <p:spTgt spid="69651"/>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69652"/>
                                        </p:tgtEl>
                                        <p:attrNameLst>
                                          <p:attrName>style.visibility</p:attrName>
                                        </p:attrNameLst>
                                      </p:cBhvr>
                                      <p:to>
                                        <p:strVal val="visible"/>
                                      </p:to>
                                    </p:set>
                                    <p:animEffect transition="in" filter="blinds(horizontal)">
                                      <p:cBhvr>
                                        <p:cTn id="77" dur="500"/>
                                        <p:tgtEl>
                                          <p:spTgt spid="6965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69655"/>
                                        </p:tgtEl>
                                        <p:attrNameLst>
                                          <p:attrName>style.visibility</p:attrName>
                                        </p:attrNameLst>
                                      </p:cBhvr>
                                      <p:to>
                                        <p:strVal val="visible"/>
                                      </p:to>
                                    </p:set>
                                    <p:animEffect transition="in" filter="blinds(horizontal)">
                                      <p:cBhvr>
                                        <p:cTn id="82" dur="500"/>
                                        <p:tgtEl>
                                          <p:spTgt spid="69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53" grpId="0"/>
      <p:bldP spid="69654" grpId="0"/>
      <p:bldP spid="6965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title"/>
          </p:nvPr>
        </p:nvSpPr>
        <p:spPr/>
        <p:txBody>
          <a:bodyPr/>
          <a:lstStyle/>
          <a:p>
            <a:r>
              <a:rPr lang="en-US"/>
              <a:t>Pendingin carnot</a:t>
            </a:r>
          </a:p>
        </p:txBody>
      </p:sp>
      <p:sp>
        <p:nvSpPr>
          <p:cNvPr id="74759" name="Rectangle 7"/>
          <p:cNvSpPr>
            <a:spLocks noGrp="1" noChangeArrowheads="1"/>
          </p:cNvSpPr>
          <p:nvPr>
            <p:ph type="body" sz="half" idx="1"/>
          </p:nvPr>
        </p:nvSpPr>
        <p:spPr>
          <a:xfrm>
            <a:off x="457200" y="1600200"/>
            <a:ext cx="7696200" cy="1371600"/>
          </a:xfrm>
        </p:spPr>
        <p:txBody>
          <a:bodyPr/>
          <a:lstStyle/>
          <a:p>
            <a:pPr>
              <a:buFontTx/>
              <a:buNone/>
            </a:pPr>
            <a:r>
              <a:rPr lang="en-US" sz="2400"/>
              <a:t>   Karena masing-masing langkah dalam siklus carnot adalah reversibel, maka seluruh siklus dapat dibalik, hal ini mengubah mesin menjadi pendingin</a:t>
            </a:r>
          </a:p>
        </p:txBody>
      </p:sp>
      <p:graphicFrame>
        <p:nvGraphicFramePr>
          <p:cNvPr id="74760" name="Object 8"/>
          <p:cNvGraphicFramePr>
            <a:graphicFrameLocks noChangeAspect="1"/>
          </p:cNvGraphicFramePr>
          <p:nvPr>
            <p:ph sz="quarter" idx="2"/>
          </p:nvPr>
        </p:nvGraphicFramePr>
        <p:xfrm>
          <a:off x="1066800" y="3124200"/>
          <a:ext cx="1828800" cy="901700"/>
        </p:xfrm>
        <a:graphic>
          <a:graphicData uri="http://schemas.openxmlformats.org/presentationml/2006/ole">
            <p:oleObj spid="_x0000_s74760" name="Equation" r:id="rId3" imgW="952200" imgH="469800" progId="Equation.3">
              <p:embed/>
            </p:oleObj>
          </a:graphicData>
        </a:graphic>
      </p:graphicFrame>
      <p:graphicFrame>
        <p:nvGraphicFramePr>
          <p:cNvPr id="74762" name="Object 10"/>
          <p:cNvGraphicFramePr>
            <a:graphicFrameLocks noChangeAspect="1"/>
          </p:cNvGraphicFramePr>
          <p:nvPr>
            <p:ph sz="quarter" idx="3"/>
          </p:nvPr>
        </p:nvGraphicFramePr>
        <p:xfrm>
          <a:off x="1066800" y="4191000"/>
          <a:ext cx="1905000" cy="738188"/>
        </p:xfrm>
        <a:graphic>
          <a:graphicData uri="http://schemas.openxmlformats.org/presentationml/2006/ole">
            <p:oleObj spid="_x0000_s74762" name="Equation" r:id="rId4" imgW="1066680" imgH="469800" progId="Equation.3">
              <p:embed/>
            </p:oleObj>
          </a:graphicData>
        </a:graphic>
      </p:graphicFrame>
      <p:graphicFrame>
        <p:nvGraphicFramePr>
          <p:cNvPr id="74764" name="Object 12"/>
          <p:cNvGraphicFramePr>
            <a:graphicFrameLocks noChangeAspect="1"/>
          </p:cNvGraphicFramePr>
          <p:nvPr/>
        </p:nvGraphicFramePr>
        <p:xfrm>
          <a:off x="1066800" y="5029200"/>
          <a:ext cx="1581150" cy="1193800"/>
        </p:xfrm>
        <a:graphic>
          <a:graphicData uri="http://schemas.openxmlformats.org/presentationml/2006/ole">
            <p:oleObj spid="_x0000_s74764" name="Equation" r:id="rId5" imgW="622080" imgH="469800" progId="Equation.3">
              <p:embed/>
            </p:oleObj>
          </a:graphicData>
        </a:graphic>
      </p:graphicFrame>
      <p:graphicFrame>
        <p:nvGraphicFramePr>
          <p:cNvPr id="74765" name="Object 13"/>
          <p:cNvGraphicFramePr>
            <a:graphicFrameLocks noChangeAspect="1"/>
          </p:cNvGraphicFramePr>
          <p:nvPr/>
        </p:nvGraphicFramePr>
        <p:xfrm>
          <a:off x="4038600" y="3124200"/>
          <a:ext cx="1752600" cy="763588"/>
        </p:xfrm>
        <a:graphic>
          <a:graphicData uri="http://schemas.openxmlformats.org/presentationml/2006/ole">
            <p:oleObj spid="_x0000_s74765" name="Equation" r:id="rId6" imgW="990360" imgH="431640" progId="Equation.3">
              <p:embed/>
            </p:oleObj>
          </a:graphicData>
        </a:graphic>
      </p:graphicFrame>
      <p:sp>
        <p:nvSpPr>
          <p:cNvPr id="74766" name="Rectangle 14"/>
          <p:cNvSpPr>
            <a:spLocks noChangeArrowheads="1"/>
          </p:cNvSpPr>
          <p:nvPr/>
        </p:nvSpPr>
        <p:spPr bwMode="auto">
          <a:xfrm>
            <a:off x="3886200" y="4648200"/>
            <a:ext cx="4800600" cy="1676400"/>
          </a:xfrm>
          <a:prstGeom prst="rect">
            <a:avLst/>
          </a:prstGeom>
          <a:noFill/>
          <a:ln w="9525">
            <a:solidFill>
              <a:srgbClr val="CF0601"/>
            </a:solidFill>
            <a:miter lim="800000"/>
            <a:headEnd/>
            <a:tailEnd/>
          </a:ln>
          <a:effectLst/>
        </p:spPr>
        <p:txBody>
          <a:bodyPr wrap="none" anchor="ctr"/>
          <a:lstStyle/>
          <a:p>
            <a:pPr algn="ctr"/>
            <a:r>
              <a:rPr lang="en-US"/>
              <a:t>Semakin besar perbedaan suhu T</a:t>
            </a:r>
            <a:r>
              <a:rPr lang="en-US" baseline="-25000"/>
              <a:t>H</a:t>
            </a:r>
            <a:r>
              <a:rPr lang="en-US"/>
              <a:t> –T</a:t>
            </a:r>
            <a:r>
              <a:rPr lang="en-US" baseline="-25000"/>
              <a:t>C</a:t>
            </a:r>
            <a:r>
              <a:rPr lang="en-US"/>
              <a:t> </a:t>
            </a:r>
          </a:p>
          <a:p>
            <a:pPr algn="ctr"/>
            <a:r>
              <a:rPr lang="en-US"/>
              <a:t>semakin kecil harga K dan semakin besar</a:t>
            </a:r>
          </a:p>
          <a:p>
            <a:pPr algn="ctr"/>
            <a:r>
              <a:rPr lang="en-US"/>
              <a:t>kerja yang diperlukan untuk memindahkan </a:t>
            </a:r>
          </a:p>
          <a:p>
            <a:pPr algn="ctr"/>
            <a:r>
              <a:rPr lang="en-US"/>
              <a:t>jumlah panas yang dibutuhkan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4760"/>
                                        </p:tgtEl>
                                        <p:attrNameLst>
                                          <p:attrName>style.visibility</p:attrName>
                                        </p:attrNameLst>
                                      </p:cBhvr>
                                      <p:to>
                                        <p:strVal val="visible"/>
                                      </p:to>
                                    </p:set>
                                    <p:animEffect transition="in" filter="blinds(horizontal)">
                                      <p:cBhvr>
                                        <p:cTn id="7" dur="500"/>
                                        <p:tgtEl>
                                          <p:spTgt spid="7476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4762"/>
                                        </p:tgtEl>
                                        <p:attrNameLst>
                                          <p:attrName>style.visibility</p:attrName>
                                        </p:attrNameLst>
                                      </p:cBhvr>
                                      <p:to>
                                        <p:strVal val="visible"/>
                                      </p:to>
                                    </p:set>
                                    <p:animEffect transition="in" filter="blinds(horizontal)">
                                      <p:cBhvr>
                                        <p:cTn id="12" dur="500"/>
                                        <p:tgtEl>
                                          <p:spTgt spid="7476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4764"/>
                                        </p:tgtEl>
                                        <p:attrNameLst>
                                          <p:attrName>style.visibility</p:attrName>
                                        </p:attrNameLst>
                                      </p:cBhvr>
                                      <p:to>
                                        <p:strVal val="visible"/>
                                      </p:to>
                                    </p:set>
                                    <p:animEffect transition="in" filter="blinds(horizontal)">
                                      <p:cBhvr>
                                        <p:cTn id="17" dur="500"/>
                                        <p:tgtEl>
                                          <p:spTgt spid="7476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4765"/>
                                        </p:tgtEl>
                                        <p:attrNameLst>
                                          <p:attrName>style.visibility</p:attrName>
                                        </p:attrNameLst>
                                      </p:cBhvr>
                                      <p:to>
                                        <p:strVal val="visible"/>
                                      </p:to>
                                    </p:set>
                                    <p:animEffect transition="in" filter="blinds(horizontal)">
                                      <p:cBhvr>
                                        <p:cTn id="22" dur="500"/>
                                        <p:tgtEl>
                                          <p:spTgt spid="7476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4766"/>
                                        </p:tgtEl>
                                        <p:attrNameLst>
                                          <p:attrName>style.visibility</p:attrName>
                                        </p:attrNameLst>
                                      </p:cBhvr>
                                      <p:to>
                                        <p:strVal val="visible"/>
                                      </p:to>
                                    </p:set>
                                    <p:animEffect transition="in" filter="blinds(horizontal)">
                                      <p:cBhvr>
                                        <p:cTn id="27" dur="500"/>
                                        <p:tgtEl>
                                          <p:spTgt spid="747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800100"/>
          </a:xfrm>
        </p:spPr>
        <p:txBody>
          <a:bodyPr/>
          <a:lstStyle/>
          <a:p>
            <a:r>
              <a:rPr lang="en-US" sz="3600">
                <a:cs typeface="Arial" charset="0"/>
              </a:rPr>
              <a:t>Prinsip Carnot dan  Mesin Carnot</a:t>
            </a:r>
            <a:r>
              <a:rPr lang="en-US" sz="3600">
                <a:solidFill>
                  <a:srgbClr val="009999"/>
                </a:solidFill>
                <a:cs typeface="Arial" charset="0"/>
              </a:rPr>
              <a:t> </a:t>
            </a:r>
            <a:r>
              <a:rPr lang="en-US" sz="3600">
                <a:cs typeface="Arial" charset="0"/>
              </a:rPr>
              <a:t>…</a:t>
            </a:r>
            <a:endParaRPr lang="en-US" sz="3600">
              <a:solidFill>
                <a:srgbClr val="009999"/>
              </a:solidFill>
              <a:cs typeface="Arial" charset="0"/>
            </a:endParaRPr>
          </a:p>
        </p:txBody>
      </p:sp>
      <p:sp>
        <p:nvSpPr>
          <p:cNvPr id="16387" name="Rectangle 3"/>
          <p:cNvSpPr>
            <a:spLocks noGrp="1" noChangeArrowheads="1"/>
          </p:cNvSpPr>
          <p:nvPr>
            <p:ph type="body" idx="1"/>
          </p:nvPr>
        </p:nvSpPr>
        <p:spPr>
          <a:xfrm>
            <a:off x="990600" y="1452563"/>
            <a:ext cx="7162800" cy="4414837"/>
          </a:xfrm>
        </p:spPr>
        <p:txBody>
          <a:bodyPr/>
          <a:lstStyle/>
          <a:p>
            <a:pPr>
              <a:lnSpc>
                <a:spcPct val="80000"/>
              </a:lnSpc>
            </a:pPr>
            <a:r>
              <a:rPr lang="en-US" sz="2000"/>
              <a:t>Untuk mesin Carnot, perbandingan antara kalor yang dibuang </a:t>
            </a:r>
            <a:r>
              <a:rPr lang="en-US" sz="2000" i="1"/>
              <a:t>Q</a:t>
            </a:r>
            <a:r>
              <a:rPr lang="en-US" sz="2000" baseline="-30000"/>
              <a:t>C</a:t>
            </a:r>
            <a:r>
              <a:rPr lang="en-US" sz="2000"/>
              <a:t> dengan kalor input </a:t>
            </a:r>
            <a:r>
              <a:rPr lang="en-US" sz="2000" i="1"/>
              <a:t>Q</a:t>
            </a:r>
            <a:r>
              <a:rPr lang="en-US" sz="2000" baseline="-30000"/>
              <a:t>H</a:t>
            </a:r>
            <a:r>
              <a:rPr lang="en-US" sz="2000"/>
              <a:t> dapa dinyatakan dengan persamaan berikut:</a:t>
            </a:r>
          </a:p>
          <a:p>
            <a:pPr>
              <a:lnSpc>
                <a:spcPct val="80000"/>
              </a:lnSpc>
            </a:pPr>
            <a:endParaRPr lang="en-US" sz="2000"/>
          </a:p>
          <a:p>
            <a:pPr>
              <a:lnSpc>
                <a:spcPct val="80000"/>
              </a:lnSpc>
              <a:buFontTx/>
              <a:buNone/>
            </a:pPr>
            <a:r>
              <a:rPr lang="en-US" sz="2000"/>
              <a:t>						</a:t>
            </a:r>
          </a:p>
          <a:p>
            <a:pPr>
              <a:lnSpc>
                <a:spcPct val="80000"/>
              </a:lnSpc>
              <a:buFontTx/>
              <a:buNone/>
            </a:pPr>
            <a:r>
              <a:rPr lang="en-US" sz="2000"/>
              <a:t>	</a:t>
            </a:r>
          </a:p>
          <a:p>
            <a:pPr>
              <a:lnSpc>
                <a:spcPct val="80000"/>
              </a:lnSpc>
              <a:buFontTx/>
              <a:buNone/>
            </a:pPr>
            <a:r>
              <a:rPr lang="en-US" sz="2000"/>
              <a:t>    dengan </a:t>
            </a:r>
            <a:r>
              <a:rPr lang="en-US" sz="2000" i="1"/>
              <a:t>T</a:t>
            </a:r>
            <a:r>
              <a:rPr lang="en-US" sz="2000" baseline="-30000"/>
              <a:t>C</a:t>
            </a:r>
            <a:r>
              <a:rPr lang="en-US" sz="2000"/>
              <a:t> dan </a:t>
            </a:r>
            <a:r>
              <a:rPr lang="en-US" sz="2000" i="1"/>
              <a:t>T</a:t>
            </a:r>
            <a:r>
              <a:rPr lang="en-US" sz="2000" baseline="-30000"/>
              <a:t>H</a:t>
            </a:r>
            <a:r>
              <a:rPr lang="en-US" sz="2000"/>
              <a:t> </a:t>
            </a:r>
            <a:r>
              <a:rPr lang="en-US" sz="2000" i="1"/>
              <a:t>dalam kelvins (K).</a:t>
            </a:r>
          </a:p>
          <a:p>
            <a:pPr>
              <a:lnSpc>
                <a:spcPct val="80000"/>
              </a:lnSpc>
              <a:buFontTx/>
              <a:buNone/>
            </a:pPr>
            <a:endParaRPr lang="en-US" sz="2000"/>
          </a:p>
          <a:p>
            <a:pPr>
              <a:lnSpc>
                <a:spcPct val="80000"/>
              </a:lnSpc>
            </a:pPr>
            <a:r>
              <a:rPr lang="en-US" sz="2000">
                <a:solidFill>
                  <a:schemeClr val="tx2"/>
                </a:solidFill>
              </a:rPr>
              <a:t>Efisiensi mesin Carnot</a:t>
            </a:r>
            <a:r>
              <a:rPr lang="en-US" sz="2000"/>
              <a:t> dapat dituliskan sebgai berikut:</a:t>
            </a:r>
          </a:p>
          <a:p>
            <a:pPr>
              <a:lnSpc>
                <a:spcPct val="80000"/>
              </a:lnSpc>
              <a:buFontTx/>
              <a:buNone/>
            </a:pPr>
            <a:r>
              <a:rPr lang="en-US" sz="2000" i="1"/>
              <a:t>		</a:t>
            </a:r>
            <a:r>
              <a:rPr lang="en-US" sz="2000"/>
              <a:t>										</a:t>
            </a:r>
          </a:p>
          <a:p>
            <a:pPr>
              <a:lnSpc>
                <a:spcPct val="80000"/>
              </a:lnSpc>
              <a:buFontTx/>
              <a:buNone/>
            </a:pPr>
            <a:endParaRPr lang="en-US" sz="2000"/>
          </a:p>
          <a:p>
            <a:pPr>
              <a:lnSpc>
                <a:spcPct val="80000"/>
              </a:lnSpc>
              <a:buFontTx/>
              <a:buNone/>
            </a:pPr>
            <a:endParaRPr lang="en-US" sz="2000"/>
          </a:p>
          <a:p>
            <a:pPr>
              <a:lnSpc>
                <a:spcPct val="80000"/>
              </a:lnSpc>
              <a:buFontTx/>
              <a:buNone/>
            </a:pPr>
            <a:r>
              <a:rPr lang="en-US" sz="2000"/>
              <a:t>    Hubungan ini memberikan nilai efisiensi maksimum yang mungkin dari suatu mesin kalor yang beroperasi antara </a:t>
            </a:r>
            <a:r>
              <a:rPr lang="en-US" sz="2000" i="1"/>
              <a:t>T</a:t>
            </a:r>
            <a:r>
              <a:rPr lang="en-US" sz="2000" baseline="-30000"/>
              <a:t>C</a:t>
            </a:r>
            <a:r>
              <a:rPr lang="en-US" sz="2000"/>
              <a:t> dan </a:t>
            </a:r>
            <a:r>
              <a:rPr lang="en-US" sz="2000" i="1"/>
              <a:t>T</a:t>
            </a:r>
            <a:r>
              <a:rPr lang="en-US" sz="2000" baseline="-30000"/>
              <a:t>H</a:t>
            </a:r>
            <a:endParaRPr lang="en-US" sz="2000"/>
          </a:p>
        </p:txBody>
      </p:sp>
      <p:graphicFrame>
        <p:nvGraphicFramePr>
          <p:cNvPr id="16388" name="Object 4"/>
          <p:cNvGraphicFramePr>
            <a:graphicFrameLocks noChangeAspect="1"/>
          </p:cNvGraphicFramePr>
          <p:nvPr/>
        </p:nvGraphicFramePr>
        <p:xfrm>
          <a:off x="3848100" y="2286000"/>
          <a:ext cx="1212850" cy="869950"/>
        </p:xfrm>
        <a:graphic>
          <a:graphicData uri="http://schemas.openxmlformats.org/presentationml/2006/ole">
            <p:oleObj spid="_x0000_s16388" name="Equation" r:id="rId3" imgW="583920" imgH="419040" progId="Equation.3">
              <p:embed/>
            </p:oleObj>
          </a:graphicData>
        </a:graphic>
      </p:graphicFrame>
      <p:graphicFrame>
        <p:nvGraphicFramePr>
          <p:cNvPr id="16389" name="Object 5"/>
          <p:cNvGraphicFramePr>
            <a:graphicFrameLocks noChangeAspect="1"/>
          </p:cNvGraphicFramePr>
          <p:nvPr/>
        </p:nvGraphicFramePr>
        <p:xfrm>
          <a:off x="2971800" y="4267200"/>
          <a:ext cx="2320925" cy="831850"/>
        </p:xfrm>
        <a:graphic>
          <a:graphicData uri="http://schemas.openxmlformats.org/presentationml/2006/ole">
            <p:oleObj spid="_x0000_s16389" name="Equation" r:id="rId4" imgW="1168200" imgH="419040" progId="Equation.3">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4419600"/>
            <a:ext cx="8077200" cy="609600"/>
          </a:xfrm>
        </p:spPr>
        <p:txBody>
          <a:bodyPr/>
          <a:lstStyle/>
          <a:p>
            <a:pPr algn="l"/>
            <a:r>
              <a:rPr lang="en-US" sz="2400"/>
              <a:t>By analyzing many experiments and processes involving transfer of heat,  </a:t>
            </a:r>
            <a:r>
              <a:rPr lang="en-US" sz="2400">
                <a:solidFill>
                  <a:schemeClr val="accent1"/>
                </a:solidFill>
              </a:rPr>
              <a:t>Clausius</a:t>
            </a:r>
            <a:r>
              <a:rPr lang="en-US" sz="2400"/>
              <a:t> (ca 1850) uncovers a new thermodynamic property, which he names </a:t>
            </a:r>
            <a:r>
              <a:rPr lang="en-US" sz="2400">
                <a:solidFill>
                  <a:srgbClr val="FF00FF"/>
                </a:solidFill>
              </a:rPr>
              <a:t>entropy</a:t>
            </a:r>
            <a:r>
              <a:rPr lang="en-US" sz="2400" b="1">
                <a:solidFill>
                  <a:srgbClr val="FF00FF"/>
                </a:solidFill>
              </a:rPr>
              <a:t/>
            </a:r>
            <a:br>
              <a:rPr lang="en-US" sz="2400" b="1">
                <a:solidFill>
                  <a:srgbClr val="FF00FF"/>
                </a:solidFill>
              </a:rPr>
            </a:br>
            <a:r>
              <a:rPr lang="en-US" sz="2400"/>
              <a:t>	-  related to the heat exchanged between system 	   and surroundings</a:t>
            </a:r>
            <a:br>
              <a:rPr lang="en-US" sz="2400"/>
            </a:br>
            <a:r>
              <a:rPr lang="en-US" sz="2400"/>
              <a:t>	-  not related to work</a:t>
            </a:r>
            <a:br>
              <a:rPr lang="en-US" sz="2400"/>
            </a:br>
            <a:r>
              <a:rPr lang="en-US" sz="2400"/>
              <a:t>	-  places 2</a:t>
            </a:r>
            <a:r>
              <a:rPr lang="en-US" sz="2400" baseline="30000"/>
              <a:t>nd</a:t>
            </a:r>
            <a:r>
              <a:rPr lang="en-US" sz="2400"/>
              <a:t> law in quantitative form</a:t>
            </a:r>
          </a:p>
        </p:txBody>
      </p:sp>
      <p:sp>
        <p:nvSpPr>
          <p:cNvPr id="17411" name="Rectangle 3"/>
          <p:cNvSpPr>
            <a:spLocks noGrp="1" noChangeArrowheads="1"/>
          </p:cNvSpPr>
          <p:nvPr>
            <p:ph type="body" idx="1"/>
          </p:nvPr>
        </p:nvSpPr>
        <p:spPr>
          <a:xfrm>
            <a:off x="685800" y="914400"/>
            <a:ext cx="7772400" cy="609600"/>
          </a:xfrm>
        </p:spPr>
        <p:txBody>
          <a:bodyPr/>
          <a:lstStyle/>
          <a:p>
            <a:pPr>
              <a:spcBef>
                <a:spcPct val="0"/>
              </a:spcBef>
              <a:buFontTx/>
              <a:buNone/>
            </a:pPr>
            <a:r>
              <a:rPr lang="en-US" sz="2400"/>
              <a:t>Qualitative statements:</a:t>
            </a:r>
          </a:p>
          <a:p>
            <a:endParaRPr lang="en-US"/>
          </a:p>
        </p:txBody>
      </p:sp>
      <p:sp>
        <p:nvSpPr>
          <p:cNvPr id="17412" name="Text Box 4"/>
          <p:cNvSpPr txBox="1">
            <a:spLocks noChangeArrowheads="1"/>
          </p:cNvSpPr>
          <p:nvPr/>
        </p:nvSpPr>
        <p:spPr bwMode="auto">
          <a:xfrm>
            <a:off x="152400" y="1385888"/>
            <a:ext cx="8839200" cy="519112"/>
          </a:xfrm>
          <a:prstGeom prst="rect">
            <a:avLst/>
          </a:prstGeom>
          <a:noFill/>
          <a:ln w="9525">
            <a:noFill/>
            <a:miter lim="800000"/>
            <a:headEnd/>
            <a:tailEnd/>
          </a:ln>
          <a:effectLst/>
        </p:spPr>
        <p:txBody>
          <a:bodyPr>
            <a:spAutoFit/>
          </a:bodyPr>
          <a:lstStyle/>
          <a:p>
            <a:pPr>
              <a:spcBef>
                <a:spcPct val="50000"/>
              </a:spcBef>
            </a:pPr>
            <a:r>
              <a:rPr lang="en-US" sz="2800">
                <a:solidFill>
                  <a:schemeClr val="accent1"/>
                </a:solidFill>
              </a:rPr>
              <a:t>Clausius</a:t>
            </a:r>
            <a:r>
              <a:rPr lang="en-US" sz="2800"/>
              <a:t>: “</a:t>
            </a:r>
            <a:r>
              <a:rPr lang="en-US" sz="2400"/>
              <a:t>It is impossible to convert heat completely to work</a:t>
            </a:r>
            <a:r>
              <a:rPr lang="en-US" sz="2800"/>
              <a:t>”</a:t>
            </a:r>
            <a:endParaRPr lang="en-US" sz="2800">
              <a:solidFill>
                <a:schemeClr val="accent1"/>
              </a:solidFill>
            </a:endParaRPr>
          </a:p>
        </p:txBody>
      </p:sp>
      <p:sp>
        <p:nvSpPr>
          <p:cNvPr id="17413" name="Text Box 5"/>
          <p:cNvSpPr txBox="1">
            <a:spLocks noChangeArrowheads="1"/>
          </p:cNvSpPr>
          <p:nvPr/>
        </p:nvSpPr>
        <p:spPr bwMode="auto">
          <a:xfrm>
            <a:off x="914400" y="228600"/>
            <a:ext cx="7848600" cy="641350"/>
          </a:xfrm>
          <a:prstGeom prst="rect">
            <a:avLst/>
          </a:prstGeom>
          <a:noFill/>
          <a:ln w="9525">
            <a:noFill/>
            <a:miter lim="800000"/>
            <a:headEnd/>
            <a:tailEnd/>
          </a:ln>
          <a:effectLst/>
        </p:spPr>
        <p:txBody>
          <a:bodyPr>
            <a:spAutoFit/>
          </a:bodyPr>
          <a:lstStyle/>
          <a:p>
            <a:pPr>
              <a:spcBef>
                <a:spcPct val="50000"/>
              </a:spcBef>
            </a:pPr>
            <a:r>
              <a:rPr lang="en-US" sz="3600" b="1">
                <a:solidFill>
                  <a:schemeClr val="tx2"/>
                </a:solidFill>
              </a:rPr>
              <a:t>Entropy and the 2</a:t>
            </a:r>
            <a:r>
              <a:rPr lang="en-US" sz="3600" b="1" baseline="30000">
                <a:solidFill>
                  <a:schemeClr val="tx2"/>
                </a:solidFill>
              </a:rPr>
              <a:t>nd</a:t>
            </a:r>
            <a:r>
              <a:rPr lang="en-US" sz="3600" b="1">
                <a:solidFill>
                  <a:schemeClr val="tx2"/>
                </a:solidFill>
              </a:rPr>
              <a:t> Law</a:t>
            </a:r>
          </a:p>
        </p:txBody>
      </p:sp>
      <p:sp>
        <p:nvSpPr>
          <p:cNvPr id="17414" name="Rectangle 6"/>
          <p:cNvSpPr>
            <a:spLocks noChangeArrowheads="1"/>
          </p:cNvSpPr>
          <p:nvPr/>
        </p:nvSpPr>
        <p:spPr bwMode="auto">
          <a:xfrm>
            <a:off x="228600" y="2057400"/>
            <a:ext cx="8229600" cy="1187450"/>
          </a:xfrm>
          <a:prstGeom prst="rect">
            <a:avLst/>
          </a:prstGeom>
          <a:noFill/>
          <a:ln w="9525">
            <a:noFill/>
            <a:miter lim="800000"/>
            <a:headEnd/>
            <a:tailEnd/>
          </a:ln>
          <a:effectLst/>
        </p:spPr>
        <p:txBody>
          <a:bodyPr>
            <a:spAutoFit/>
          </a:bodyPr>
          <a:lstStyle/>
          <a:p>
            <a:r>
              <a:rPr lang="en-US" sz="2400">
                <a:solidFill>
                  <a:schemeClr val="accent1"/>
                </a:solidFill>
              </a:rPr>
              <a:t>Kelvin</a:t>
            </a:r>
            <a:r>
              <a:rPr lang="en-US" sz="2400"/>
              <a:t> – </a:t>
            </a:r>
            <a:r>
              <a:rPr lang="en-US" sz="2400">
                <a:solidFill>
                  <a:schemeClr val="accent1"/>
                </a:solidFill>
              </a:rPr>
              <a:t>Planck</a:t>
            </a:r>
            <a:r>
              <a:rPr lang="en-US" sz="2400">
                <a:latin typeface="Times New Roman" pitchFamily="18" charset="0"/>
              </a:rPr>
              <a:t>: “</a:t>
            </a:r>
            <a:r>
              <a:rPr lang="en-US" sz="2400"/>
              <a:t>It is impossible for any any engine to transfer heat from a cold source to a hot source without work being done”</a:t>
            </a:r>
            <a:endParaRPr lang="en-US" sz="24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 calcmode="lin" valueType="num">
                                      <p:cBhvr additive="base">
                                        <p:cTn id="7" dur="500" fill="hold"/>
                                        <p:tgtEl>
                                          <p:spTgt spid="17414"/>
                                        </p:tgtEl>
                                        <p:attrNameLst>
                                          <p:attrName>ppt_x</p:attrName>
                                        </p:attrNameLst>
                                      </p:cBhvr>
                                      <p:tavLst>
                                        <p:tav tm="0">
                                          <p:val>
                                            <p:strVal val="0-#ppt_w/2"/>
                                          </p:val>
                                        </p:tav>
                                        <p:tav tm="100000">
                                          <p:val>
                                            <p:strVal val="#ppt_x"/>
                                          </p:val>
                                        </p:tav>
                                      </p:tavLst>
                                    </p:anim>
                                    <p:anim calcmode="lin" valueType="num">
                                      <p:cBhvr additive="base">
                                        <p:cTn id="8" dur="500" fill="hold"/>
                                        <p:tgtEl>
                                          <p:spTgt spid="174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2"/>
                                        </p:tgtEl>
                                        <p:attrNameLst>
                                          <p:attrName>style.visibility</p:attrName>
                                        </p:attrNameLst>
                                      </p:cBhvr>
                                      <p:to>
                                        <p:strVal val="visible"/>
                                      </p:to>
                                    </p:set>
                                    <p:anim calcmode="lin" valueType="num">
                                      <p:cBhvr additive="base">
                                        <p:cTn id="13" dur="500" fill="hold"/>
                                        <p:tgtEl>
                                          <p:spTgt spid="17412"/>
                                        </p:tgtEl>
                                        <p:attrNameLst>
                                          <p:attrName>ppt_x</p:attrName>
                                        </p:attrNameLst>
                                      </p:cBhvr>
                                      <p:tavLst>
                                        <p:tav tm="0">
                                          <p:val>
                                            <p:strVal val="0-#ppt_w/2"/>
                                          </p:val>
                                        </p:tav>
                                        <p:tav tm="100000">
                                          <p:val>
                                            <p:strVal val="#ppt_x"/>
                                          </p:val>
                                        </p:tav>
                                      </p:tavLst>
                                    </p:anim>
                                    <p:anim calcmode="lin" valueType="num">
                                      <p:cBhvr additive="base">
                                        <p:cTn id="14" dur="500" fill="hold"/>
                                        <p:tgtEl>
                                          <p:spTgt spid="174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utoUpdateAnimBg="0"/>
      <p:bldP spid="1741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Entropi dan Ketidakteraturan</a:t>
            </a:r>
          </a:p>
        </p:txBody>
      </p:sp>
      <p:sp>
        <p:nvSpPr>
          <p:cNvPr id="20483" name="Rectangle 3"/>
          <p:cNvSpPr>
            <a:spLocks noGrp="1" noChangeArrowheads="1"/>
          </p:cNvSpPr>
          <p:nvPr>
            <p:ph type="body" idx="1"/>
          </p:nvPr>
        </p:nvSpPr>
        <p:spPr/>
        <p:txBody>
          <a:bodyPr/>
          <a:lstStyle/>
          <a:p>
            <a:pPr>
              <a:lnSpc>
                <a:spcPct val="80000"/>
              </a:lnSpc>
            </a:pPr>
            <a:r>
              <a:rPr lang="en-US" sz="2400"/>
              <a:t>Redistribusi partikel gas dalam wadah terjadi tanpa perubahan energi dalam total sistem, semua susunan ekivalen</a:t>
            </a:r>
          </a:p>
          <a:p>
            <a:pPr>
              <a:lnSpc>
                <a:spcPct val="80000"/>
              </a:lnSpc>
            </a:pPr>
            <a:r>
              <a:rPr lang="en-US" sz="2400"/>
              <a:t>Jumlah cara komponen sistem dapat disusun tanpa merubah energi sistem terkait erat dengan kuantitas entropi (S)</a:t>
            </a:r>
          </a:p>
          <a:p>
            <a:pPr>
              <a:lnSpc>
                <a:spcPct val="80000"/>
              </a:lnSpc>
            </a:pPr>
            <a:r>
              <a:rPr lang="en-US" sz="2400"/>
              <a:t>Entropi adalah ukuran ketidakteraturan sistem</a:t>
            </a:r>
          </a:p>
          <a:p>
            <a:pPr>
              <a:lnSpc>
                <a:spcPct val="80000"/>
              </a:lnSpc>
            </a:pPr>
            <a:r>
              <a:rPr lang="en-US" sz="2400"/>
              <a:t>Sistem dengan cara tersusun ekivalen komponennya sedikit seperti kristal padat memiliki ketidakteraturan yang kecil atau entropi rendah</a:t>
            </a:r>
          </a:p>
          <a:p>
            <a:pPr>
              <a:lnSpc>
                <a:spcPct val="80000"/>
              </a:lnSpc>
            </a:pPr>
            <a:r>
              <a:rPr lang="en-US" sz="2400"/>
              <a:t>Sistem dengan cara tersusun ekivalen komponennya banyak seperti gas memiliki ketidakteraturan besar atau entropi tinggi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457200" y="609600"/>
            <a:ext cx="8229600" cy="5516563"/>
          </a:xfrm>
        </p:spPr>
        <p:txBody>
          <a:bodyPr/>
          <a:lstStyle/>
          <a:p>
            <a:r>
              <a:rPr lang="en-US" sz="2800"/>
              <a:t>Jika entropi sistem meningkat, komponen sistem menjadi semakin tidak teratur, random dan energi sistem lebih terdistribusi pada range lebih besar S</a:t>
            </a:r>
            <a:r>
              <a:rPr lang="en-US" sz="2800" baseline="-25000"/>
              <a:t>disorder</a:t>
            </a:r>
            <a:r>
              <a:rPr lang="en-US" sz="2800"/>
              <a:t> &gt; S</a:t>
            </a:r>
            <a:r>
              <a:rPr lang="en-US" sz="2800" baseline="-25000"/>
              <a:t>order</a:t>
            </a:r>
            <a:endParaRPr lang="en-US" sz="2800"/>
          </a:p>
          <a:p>
            <a:r>
              <a:rPr lang="en-US" sz="2800"/>
              <a:t>Seperti halnya energi dalam atau entalpi, entropi juga fungsi keadaan yaitu hanya tergantung pada keadaan awal dan akhir tidak pada bagaimana proses terjadinya</a:t>
            </a:r>
          </a:p>
          <a:p>
            <a:pPr>
              <a:buFontTx/>
              <a:buNone/>
            </a:pPr>
            <a:r>
              <a:rPr lang="en-US" sz="2800">
                <a:sym typeface="Symbol" pitchFamily="18" charset="2"/>
              </a:rPr>
              <a:t>	S</a:t>
            </a:r>
            <a:r>
              <a:rPr lang="en-US" sz="2800" baseline="-25000">
                <a:sym typeface="Symbol" pitchFamily="18" charset="2"/>
              </a:rPr>
              <a:t>sis</a:t>
            </a:r>
            <a:r>
              <a:rPr lang="en-US" sz="2800">
                <a:sym typeface="Symbol" pitchFamily="18" charset="2"/>
              </a:rPr>
              <a:t> = S</a:t>
            </a:r>
            <a:r>
              <a:rPr lang="en-US" sz="2800" baseline="-25000">
                <a:sym typeface="Symbol" pitchFamily="18" charset="2"/>
              </a:rPr>
              <a:t>final</a:t>
            </a:r>
            <a:r>
              <a:rPr lang="en-US" sz="2800">
                <a:sym typeface="Symbol" pitchFamily="18" charset="2"/>
              </a:rPr>
              <a:t> – S</a:t>
            </a:r>
            <a:r>
              <a:rPr lang="en-US" sz="2800" baseline="-25000">
                <a:sym typeface="Symbol" pitchFamily="18" charset="2"/>
              </a:rPr>
              <a:t>initial</a:t>
            </a:r>
            <a:endParaRPr lang="en-US" sz="2800">
              <a:sym typeface="Symbol" pitchFamily="18" charset="2"/>
            </a:endParaRPr>
          </a:p>
          <a:p>
            <a:r>
              <a:rPr lang="en-US" sz="2800">
                <a:sym typeface="Symbol" pitchFamily="18" charset="2"/>
              </a:rPr>
              <a:t>Jika entropi meningkat maka S</a:t>
            </a:r>
            <a:r>
              <a:rPr lang="en-US" sz="2800" baseline="-25000">
                <a:sym typeface="Symbol" pitchFamily="18" charset="2"/>
              </a:rPr>
              <a:t>sis</a:t>
            </a:r>
            <a:r>
              <a:rPr lang="en-US" sz="2800">
                <a:sym typeface="Symbol" pitchFamily="18" charset="2"/>
              </a:rPr>
              <a:t> akan positif, sebaliknya jika entropi turun, maka S</a:t>
            </a:r>
            <a:r>
              <a:rPr lang="en-US" sz="2800" baseline="-25000">
                <a:sym typeface="Symbol" pitchFamily="18" charset="2"/>
              </a:rPr>
              <a:t>sis</a:t>
            </a:r>
            <a:r>
              <a:rPr lang="en-US" sz="2800">
                <a:sym typeface="Symbol" pitchFamily="18" charset="2"/>
              </a:rPr>
              <a:t> akan negatif</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792162"/>
          </a:xfrm>
        </p:spPr>
        <p:txBody>
          <a:bodyPr/>
          <a:lstStyle/>
          <a:p>
            <a:r>
              <a:rPr lang="en-US" sz="3200"/>
              <a:t>Entropi dan Hukum Kedua Termodinamika</a:t>
            </a:r>
          </a:p>
        </p:txBody>
      </p:sp>
      <p:sp>
        <p:nvSpPr>
          <p:cNvPr id="22531" name="Rectangle 3"/>
          <p:cNvSpPr>
            <a:spLocks noGrp="1" noChangeArrowheads="1"/>
          </p:cNvSpPr>
          <p:nvPr>
            <p:ph type="body" idx="1"/>
          </p:nvPr>
        </p:nvSpPr>
        <p:spPr>
          <a:xfrm>
            <a:off x="457200" y="1219200"/>
            <a:ext cx="8229600" cy="5181600"/>
          </a:xfrm>
        </p:spPr>
        <p:txBody>
          <a:bodyPr/>
          <a:lstStyle/>
          <a:p>
            <a:pPr>
              <a:lnSpc>
                <a:spcPct val="80000"/>
              </a:lnSpc>
            </a:pPr>
            <a:r>
              <a:rPr lang="en-US" sz="2400"/>
              <a:t>Apa yang menentukan arah perubahan spontan?</a:t>
            </a:r>
          </a:p>
          <a:p>
            <a:pPr>
              <a:lnSpc>
                <a:spcPct val="80000"/>
              </a:lnSpc>
            </a:pPr>
            <a:r>
              <a:rPr lang="en-US" sz="2400"/>
              <a:t>Sistem alami cenderung kearah tidak teratur, random, distribusi partikel kurang teratur</a:t>
            </a:r>
          </a:p>
          <a:p>
            <a:pPr>
              <a:lnSpc>
                <a:spcPct val="80000"/>
              </a:lnSpc>
            </a:pPr>
            <a:r>
              <a:rPr lang="en-US" sz="2400"/>
              <a:t>Beberapa sistem cenderung lebih tidak teratur (es meleleh) tetapi ada juga yang lebih teratur (air membeku) secara spontan</a:t>
            </a:r>
          </a:p>
          <a:p>
            <a:pPr>
              <a:lnSpc>
                <a:spcPct val="80000"/>
              </a:lnSpc>
            </a:pPr>
            <a:r>
              <a:rPr lang="en-US" sz="2400"/>
              <a:t>Dengan meninjau sistem dan lingkungan terlihat semua proses yang berlangsung dalam arah spontan akan meningkatkan entropi total alam semesta (sistem dan lingkungan). Ini yang disebut dengan hukum kedua termodinamika</a:t>
            </a:r>
          </a:p>
          <a:p>
            <a:pPr>
              <a:lnSpc>
                <a:spcPct val="80000"/>
              </a:lnSpc>
            </a:pPr>
            <a:r>
              <a:rPr lang="en-US" sz="2400"/>
              <a:t>Hukum ini tidak memberikan batasan perubahan entropi sistem atau lingkungan, tetapi untuk perubahan spontan entropi total sistem dan lingkungan harus positif</a:t>
            </a:r>
          </a:p>
          <a:p>
            <a:pPr>
              <a:lnSpc>
                <a:spcPct val="80000"/>
              </a:lnSpc>
              <a:buFontTx/>
              <a:buNone/>
            </a:pPr>
            <a:r>
              <a:rPr lang="en-US" sz="2400">
                <a:sym typeface="Symbol" pitchFamily="18" charset="2"/>
              </a:rPr>
              <a:t>	S</a:t>
            </a:r>
            <a:r>
              <a:rPr lang="en-US" sz="2400" baseline="-25000">
                <a:sym typeface="Symbol" pitchFamily="18" charset="2"/>
              </a:rPr>
              <a:t>univ</a:t>
            </a:r>
            <a:r>
              <a:rPr lang="en-US" sz="2400">
                <a:sym typeface="Symbol" pitchFamily="18" charset="2"/>
              </a:rPr>
              <a:t> = S</a:t>
            </a:r>
            <a:r>
              <a:rPr lang="en-US" sz="2400" baseline="-25000">
                <a:sym typeface="Symbol" pitchFamily="18" charset="2"/>
              </a:rPr>
              <a:t>sis</a:t>
            </a:r>
            <a:r>
              <a:rPr lang="en-US" sz="2400">
                <a:sym typeface="Symbol" pitchFamily="18" charset="2"/>
              </a:rPr>
              <a:t> + S</a:t>
            </a:r>
            <a:r>
              <a:rPr lang="en-US" sz="2400" baseline="-25000">
                <a:sym typeface="Symbol" pitchFamily="18" charset="2"/>
              </a:rPr>
              <a:t>surr</a:t>
            </a:r>
            <a:r>
              <a:rPr lang="en-US" sz="2400">
                <a:sym typeface="Symbol" pitchFamily="18" charset="2"/>
              </a:rPr>
              <a:t> &gt; 0</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00100" y="123825"/>
            <a:ext cx="8326438" cy="962025"/>
          </a:xfrm>
          <a:noFill/>
          <a:ln/>
          <a:effectLst>
            <a:outerShdw dist="107763" dir="2700000" algn="ctr" rotWithShape="0">
              <a:schemeClr val="bg2"/>
            </a:outerShdw>
          </a:effectLst>
        </p:spPr>
        <p:txBody>
          <a:bodyPr lIns="90488" tIns="44450" rIns="90488" bIns="44450"/>
          <a:lstStyle/>
          <a:p>
            <a:r>
              <a:rPr lang="en-US" sz="3600"/>
              <a:t>Application of 2</a:t>
            </a:r>
            <a:r>
              <a:rPr lang="en-US" sz="3600" baseline="40000"/>
              <a:t>nd</a:t>
            </a:r>
            <a:r>
              <a:rPr lang="en-US" sz="3600"/>
              <a:t> law to energy conversion systems</a:t>
            </a:r>
          </a:p>
        </p:txBody>
      </p:sp>
      <p:graphicFrame>
        <p:nvGraphicFramePr>
          <p:cNvPr id="25603" name="Object 3">
            <a:hlinkClick r:id="" action="ppaction://ole?verb=0"/>
          </p:cNvPr>
          <p:cNvGraphicFramePr>
            <a:graphicFrameLocks/>
          </p:cNvGraphicFramePr>
          <p:nvPr/>
        </p:nvGraphicFramePr>
        <p:xfrm>
          <a:off x="673100" y="1550988"/>
          <a:ext cx="2781300" cy="890587"/>
        </p:xfrm>
        <a:graphic>
          <a:graphicData uri="http://schemas.openxmlformats.org/presentationml/2006/ole">
            <p:oleObj spid="_x0000_s25603" name="Equation" r:id="rId3" imgW="3369960" imgH="739440" progId="Equation.3">
              <p:embed/>
            </p:oleObj>
          </a:graphicData>
        </a:graphic>
      </p:graphicFrame>
      <p:graphicFrame>
        <p:nvGraphicFramePr>
          <p:cNvPr id="25604" name="Object 4">
            <a:hlinkClick r:id="" action="ppaction://ole?verb=0"/>
          </p:cNvPr>
          <p:cNvGraphicFramePr>
            <a:graphicFrameLocks/>
          </p:cNvGraphicFramePr>
          <p:nvPr/>
        </p:nvGraphicFramePr>
        <p:xfrm>
          <a:off x="4991100" y="1557338"/>
          <a:ext cx="2781300" cy="892175"/>
        </p:xfrm>
        <a:graphic>
          <a:graphicData uri="http://schemas.openxmlformats.org/presentationml/2006/ole">
            <p:oleObj spid="_x0000_s25604" name="Equation" r:id="rId4" imgW="3369960" imgH="739440" progId="Equation.3">
              <p:embed/>
            </p:oleObj>
          </a:graphicData>
        </a:graphic>
      </p:graphicFrame>
      <p:graphicFrame>
        <p:nvGraphicFramePr>
          <p:cNvPr id="25605" name="Object 5">
            <a:hlinkClick r:id="" action="ppaction://ole?verb=0"/>
          </p:cNvPr>
          <p:cNvGraphicFramePr>
            <a:graphicFrameLocks/>
          </p:cNvGraphicFramePr>
          <p:nvPr/>
        </p:nvGraphicFramePr>
        <p:xfrm>
          <a:off x="1828800" y="3028950"/>
          <a:ext cx="4319588" cy="785813"/>
        </p:xfrm>
        <a:graphic>
          <a:graphicData uri="http://schemas.openxmlformats.org/presentationml/2006/ole">
            <p:oleObj spid="_x0000_s25605" name="Equation" r:id="rId5" imgW="1295280" imgH="482400" progId="Equation.3">
              <p:embed/>
            </p:oleObj>
          </a:graphicData>
        </a:graphic>
      </p:graphicFrame>
      <p:sp>
        <p:nvSpPr>
          <p:cNvPr id="25606" name="Rectangle 6"/>
          <p:cNvSpPr>
            <a:spLocks noChangeArrowheads="1"/>
          </p:cNvSpPr>
          <p:nvPr/>
        </p:nvSpPr>
        <p:spPr bwMode="auto">
          <a:xfrm>
            <a:off x="412750" y="2533650"/>
            <a:ext cx="681196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 cycle no change in CV so:</a:t>
            </a:r>
          </a:p>
        </p:txBody>
      </p:sp>
      <p:sp>
        <p:nvSpPr>
          <p:cNvPr id="25607" name="Rectangle 7"/>
          <p:cNvSpPr>
            <a:spLocks noChangeArrowheads="1"/>
          </p:cNvSpPr>
          <p:nvPr/>
        </p:nvSpPr>
        <p:spPr bwMode="auto">
          <a:xfrm>
            <a:off x="603250" y="3948113"/>
            <a:ext cx="5310188"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 reversible process:</a:t>
            </a:r>
          </a:p>
        </p:txBody>
      </p:sp>
      <p:graphicFrame>
        <p:nvGraphicFramePr>
          <p:cNvPr id="25608" name="Object 8">
            <a:hlinkClick r:id="" action="ppaction://ole?verb=0"/>
          </p:cNvPr>
          <p:cNvGraphicFramePr>
            <a:graphicFrameLocks/>
          </p:cNvGraphicFramePr>
          <p:nvPr/>
        </p:nvGraphicFramePr>
        <p:xfrm>
          <a:off x="2374900" y="4376738"/>
          <a:ext cx="2921000" cy="1033462"/>
        </p:xfrm>
        <a:graphic>
          <a:graphicData uri="http://schemas.openxmlformats.org/presentationml/2006/ole">
            <p:oleObj spid="_x0000_s25608" name="Equation" r:id="rId6" imgW="2466720" imgH="1304640" progId="Equation.3">
              <p:embed/>
            </p:oleObj>
          </a:graphicData>
        </a:graphic>
      </p:graphicFrame>
      <p:sp>
        <p:nvSpPr>
          <p:cNvPr id="25609" name="Rectangle 9"/>
          <p:cNvSpPr>
            <a:spLocks noChangeArrowheads="1"/>
          </p:cNvSpPr>
          <p:nvPr/>
        </p:nvSpPr>
        <p:spPr bwMode="auto">
          <a:xfrm>
            <a:off x="679450" y="5427663"/>
            <a:ext cx="5840413"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an irreversible process:</a:t>
            </a:r>
          </a:p>
        </p:txBody>
      </p:sp>
      <p:graphicFrame>
        <p:nvGraphicFramePr>
          <p:cNvPr id="25610" name="Object 10">
            <a:hlinkClick r:id="" action="ppaction://ole?verb=0"/>
          </p:cNvPr>
          <p:cNvGraphicFramePr>
            <a:graphicFrameLocks/>
          </p:cNvGraphicFramePr>
          <p:nvPr/>
        </p:nvGraphicFramePr>
        <p:xfrm>
          <a:off x="2374900" y="5867400"/>
          <a:ext cx="2654300" cy="900113"/>
        </p:xfrm>
        <a:graphic>
          <a:graphicData uri="http://schemas.openxmlformats.org/presentationml/2006/ole">
            <p:oleObj spid="_x0000_s25610" name="Equation" r:id="rId7" imgW="2466720" imgH="1304640" progId="Equation.3">
              <p:embed/>
            </p:oleObj>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152400"/>
            <a:ext cx="8229600" cy="2052638"/>
          </a:xfrm>
        </p:spPr>
        <p:txBody>
          <a:bodyPr/>
          <a:lstStyle/>
          <a:p>
            <a:r>
              <a:rPr lang="id-ID"/>
              <a:t>Tiga pernyataan bagi </a:t>
            </a:r>
            <a:br>
              <a:rPr lang="id-ID"/>
            </a:br>
            <a:r>
              <a:rPr lang="id-ID"/>
              <a:t>Hukum Kedua Termodinamika</a:t>
            </a:r>
            <a:endParaRPr lang="en-US"/>
          </a:p>
        </p:txBody>
      </p:sp>
      <p:sp>
        <p:nvSpPr>
          <p:cNvPr id="51203" name="Rectangle 3"/>
          <p:cNvSpPr>
            <a:spLocks noGrp="1" noChangeArrowheads="1"/>
          </p:cNvSpPr>
          <p:nvPr>
            <p:ph type="body" idx="1"/>
          </p:nvPr>
        </p:nvSpPr>
        <p:spPr>
          <a:xfrm>
            <a:off x="457200" y="2276475"/>
            <a:ext cx="8229600" cy="3849688"/>
          </a:xfrm>
        </p:spPr>
        <p:txBody>
          <a:bodyPr/>
          <a:lstStyle/>
          <a:p>
            <a:pPr lvl="1"/>
            <a:r>
              <a:rPr lang="id-ID" sz="2400"/>
              <a:t>Kalor tidak mengalir secara spontan dari dingin ke panas</a:t>
            </a:r>
            <a:br>
              <a:rPr lang="id-ID" sz="2400"/>
            </a:br>
            <a:r>
              <a:rPr lang="en-US" sz="2400"/>
              <a:t> 			(sebaliknya: dapat spontan?)</a:t>
            </a:r>
          </a:p>
          <a:p>
            <a:pPr lvl="1"/>
            <a:r>
              <a:rPr lang="id-ID" sz="2400"/>
              <a:t>Ti</a:t>
            </a:r>
            <a:r>
              <a:rPr lang="en-US" sz="2400"/>
              <a:t>dak </a:t>
            </a:r>
            <a:r>
              <a:rPr lang="id-ID" sz="2400"/>
              <a:t>ada mesin yang dapat mengubah kalor menjadi usaha secara utuh</a:t>
            </a:r>
            <a:br>
              <a:rPr lang="id-ID" sz="2400"/>
            </a:br>
            <a:r>
              <a:rPr lang="en-US" sz="2400"/>
              <a:t> 			(sebaliknya: dapat spontan?)</a:t>
            </a:r>
          </a:p>
          <a:p>
            <a:pPr lvl="1"/>
            <a:r>
              <a:rPr lang="id-ID" sz="2400"/>
              <a:t>Setiap sistem terisolasi condong menjadi acak</a:t>
            </a:r>
            <a:r>
              <a:rPr lang="en-US" sz="2400"/>
              <a:t/>
            </a:r>
            <a:br>
              <a:rPr lang="en-US" sz="2400"/>
            </a:br>
            <a:r>
              <a:rPr lang="en-US" sz="2400"/>
              <a:t> 	(sistem terbuka: dapat menumbuhkan </a:t>
            </a:r>
            <a:br>
              <a:rPr lang="en-US" sz="2400"/>
            </a:br>
            <a:r>
              <a:rPr lang="en-US" sz="2400"/>
              <a:t> 						keteraturan?)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0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23900" y="123825"/>
            <a:ext cx="8402638" cy="962025"/>
          </a:xfrm>
          <a:noFill/>
          <a:ln/>
          <a:effectLst>
            <a:outerShdw dist="107763" dir="2700000" algn="ctr" rotWithShape="0">
              <a:schemeClr val="bg2"/>
            </a:outerShdw>
          </a:effectLst>
        </p:spPr>
        <p:txBody>
          <a:bodyPr lIns="90488" tIns="44450" rIns="90488" bIns="44450"/>
          <a:lstStyle/>
          <a:p>
            <a:r>
              <a:rPr lang="en-US"/>
              <a:t>Efficiency of a </a:t>
            </a:r>
            <a:br>
              <a:rPr lang="en-US"/>
            </a:br>
            <a:r>
              <a:rPr lang="en-US"/>
              <a:t>Carnot engine</a:t>
            </a:r>
          </a:p>
        </p:txBody>
      </p:sp>
      <p:sp>
        <p:nvSpPr>
          <p:cNvPr id="26627" name="Rectangle 3"/>
          <p:cNvSpPr>
            <a:spLocks noChangeArrowheads="1"/>
          </p:cNvSpPr>
          <p:nvPr/>
        </p:nvSpPr>
        <p:spPr bwMode="auto">
          <a:xfrm>
            <a:off x="717550" y="1719263"/>
            <a:ext cx="5767388"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apply 1</a:t>
            </a:r>
            <a:r>
              <a:rPr lang="en-US" sz="2800" baseline="40000">
                <a:effectLst>
                  <a:outerShdw blurRad="38100" dist="38100" dir="2700000" algn="tl">
                    <a:srgbClr val="C0C0C0"/>
                  </a:outerShdw>
                </a:effectLst>
              </a:rPr>
              <a:t>st</a:t>
            </a:r>
            <a:r>
              <a:rPr lang="en-US" sz="2800">
                <a:effectLst>
                  <a:outerShdw blurRad="38100" dist="38100" dir="2700000" algn="tl">
                    <a:srgbClr val="C0C0C0"/>
                  </a:outerShdw>
                </a:effectLst>
              </a:rPr>
              <a:t> law for this cycle:</a:t>
            </a:r>
          </a:p>
        </p:txBody>
      </p:sp>
      <p:graphicFrame>
        <p:nvGraphicFramePr>
          <p:cNvPr id="26628" name="Object 4">
            <a:hlinkClick r:id="" action="ppaction://ole?verb=0"/>
          </p:cNvPr>
          <p:cNvGraphicFramePr>
            <a:graphicFrameLocks/>
          </p:cNvGraphicFramePr>
          <p:nvPr/>
        </p:nvGraphicFramePr>
        <p:xfrm>
          <a:off x="850900" y="2295525"/>
          <a:ext cx="3530600" cy="576263"/>
        </p:xfrm>
        <a:graphic>
          <a:graphicData uri="http://schemas.openxmlformats.org/presentationml/2006/ole">
            <p:oleObj spid="_x0000_s26628" name="Equation" r:id="rId3" imgW="2466720" imgH="1304640" progId="Equation.3">
              <p:embed/>
            </p:oleObj>
          </a:graphicData>
        </a:graphic>
      </p:graphicFrame>
      <p:sp>
        <p:nvSpPr>
          <p:cNvPr id="26629" name="Rectangle 5"/>
          <p:cNvSpPr>
            <a:spLocks noChangeArrowheads="1"/>
          </p:cNvSpPr>
          <p:nvPr/>
        </p:nvSpPr>
        <p:spPr bwMode="auto">
          <a:xfrm>
            <a:off x="831850" y="3090863"/>
            <a:ext cx="78978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then energy conversion efficiency is:</a:t>
            </a:r>
          </a:p>
        </p:txBody>
      </p:sp>
      <p:graphicFrame>
        <p:nvGraphicFramePr>
          <p:cNvPr id="26630" name="Object 6">
            <a:hlinkClick r:id="" action="ppaction://ole?verb=0"/>
          </p:cNvPr>
          <p:cNvGraphicFramePr>
            <a:graphicFrameLocks/>
          </p:cNvGraphicFramePr>
          <p:nvPr/>
        </p:nvGraphicFramePr>
        <p:xfrm>
          <a:off x="266700" y="3657600"/>
          <a:ext cx="8572500" cy="990600"/>
        </p:xfrm>
        <a:graphic>
          <a:graphicData uri="http://schemas.openxmlformats.org/presentationml/2006/ole">
            <p:oleObj spid="_x0000_s26630" name="Equation" r:id="rId4" imgW="6914880" imgH="3598560" progId="Equation.3">
              <p:embed/>
            </p:oleObj>
          </a:graphicData>
        </a:graphic>
      </p:graphicFrame>
      <p:graphicFrame>
        <p:nvGraphicFramePr>
          <p:cNvPr id="26631" name="Object 7">
            <a:hlinkClick r:id="" action="ppaction://ole?verb=0"/>
          </p:cNvPr>
          <p:cNvGraphicFramePr>
            <a:graphicFrameLocks/>
          </p:cNvGraphicFramePr>
          <p:nvPr/>
        </p:nvGraphicFramePr>
        <p:xfrm>
          <a:off x="1181100" y="5432425"/>
          <a:ext cx="6781800" cy="1062038"/>
        </p:xfrm>
        <a:graphic>
          <a:graphicData uri="http://schemas.openxmlformats.org/presentationml/2006/ole">
            <p:oleObj spid="_x0000_s26631" name="Equation" r:id="rId5" imgW="6914880" imgH="3598560" progId="Equation.3">
              <p:embed/>
            </p:oleObj>
          </a:graphicData>
        </a:graphic>
      </p:graphicFrame>
      <p:sp>
        <p:nvSpPr>
          <p:cNvPr id="26633" name="Rectangle 9"/>
          <p:cNvSpPr>
            <a:spLocks noChangeArrowheads="1"/>
          </p:cNvSpPr>
          <p:nvPr/>
        </p:nvSpPr>
        <p:spPr bwMode="auto">
          <a:xfrm>
            <a:off x="869950" y="4633913"/>
            <a:ext cx="5310188"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 reversible process: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effectLst>
            <a:outerShdw dist="107763" dir="2700000" algn="ctr" rotWithShape="0">
              <a:schemeClr val="bg2"/>
            </a:outerShdw>
          </a:effectLst>
        </p:spPr>
        <p:txBody>
          <a:bodyPr lIns="90488" tIns="44450" rIns="90488" bIns="44450"/>
          <a:lstStyle/>
          <a:p>
            <a:r>
              <a:rPr lang="en-US"/>
              <a:t>Efficiency of an irreversible engine</a:t>
            </a:r>
          </a:p>
        </p:txBody>
      </p:sp>
      <p:sp>
        <p:nvSpPr>
          <p:cNvPr id="27651" name="Rectangle 3"/>
          <p:cNvSpPr>
            <a:spLocks noChangeArrowheads="1"/>
          </p:cNvSpPr>
          <p:nvPr/>
        </p:nvSpPr>
        <p:spPr bwMode="auto">
          <a:xfrm>
            <a:off x="831850" y="2747963"/>
            <a:ext cx="5840413"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an irreversible process:</a:t>
            </a:r>
          </a:p>
        </p:txBody>
      </p:sp>
      <p:graphicFrame>
        <p:nvGraphicFramePr>
          <p:cNvPr id="27652" name="Object 4">
            <a:hlinkClick r:id="" action="ppaction://ole?verb=0"/>
          </p:cNvPr>
          <p:cNvGraphicFramePr>
            <a:graphicFrameLocks/>
          </p:cNvGraphicFramePr>
          <p:nvPr/>
        </p:nvGraphicFramePr>
        <p:xfrm>
          <a:off x="2235200" y="1714500"/>
          <a:ext cx="4770438" cy="993775"/>
        </p:xfrm>
        <a:graphic>
          <a:graphicData uri="http://schemas.openxmlformats.org/presentationml/2006/ole">
            <p:oleObj spid="_x0000_s27652" name="Equation" r:id="rId3" imgW="1282680" imgH="482400" progId="Equation.3">
              <p:embed/>
            </p:oleObj>
          </a:graphicData>
        </a:graphic>
      </p:graphicFrame>
      <p:graphicFrame>
        <p:nvGraphicFramePr>
          <p:cNvPr id="27653" name="Object 5">
            <a:hlinkClick r:id="" action="ppaction://ole?verb=0"/>
          </p:cNvPr>
          <p:cNvGraphicFramePr>
            <a:graphicFrameLocks/>
          </p:cNvGraphicFramePr>
          <p:nvPr/>
        </p:nvGraphicFramePr>
        <p:xfrm>
          <a:off x="2336800" y="3303588"/>
          <a:ext cx="2921000" cy="1033462"/>
        </p:xfrm>
        <a:graphic>
          <a:graphicData uri="http://schemas.openxmlformats.org/presentationml/2006/ole">
            <p:oleObj spid="_x0000_s27653" name="Equation" r:id="rId4" imgW="2466720" imgH="1304640" progId="Equation.3">
              <p:embed/>
            </p:oleObj>
          </a:graphicData>
        </a:graphic>
      </p:graphicFrame>
      <p:graphicFrame>
        <p:nvGraphicFramePr>
          <p:cNvPr id="27654" name="Object 6">
            <a:hlinkClick r:id="" action="ppaction://ole?verb=0"/>
          </p:cNvPr>
          <p:cNvGraphicFramePr>
            <a:graphicFrameLocks/>
          </p:cNvGraphicFramePr>
          <p:nvPr/>
        </p:nvGraphicFramePr>
        <p:xfrm>
          <a:off x="952500" y="4638675"/>
          <a:ext cx="7672388" cy="1068388"/>
        </p:xfrm>
        <a:graphic>
          <a:graphicData uri="http://schemas.openxmlformats.org/presentationml/2006/ole">
            <p:oleObj spid="_x0000_s27654" name="Equation" r:id="rId5" imgW="6914880" imgH="3598560" progId="Equation.3">
              <p:embed/>
            </p:oleObj>
          </a:graphicData>
        </a:graphic>
      </p:graphicFrame>
      <p:sp>
        <p:nvSpPr>
          <p:cNvPr id="27655" name="AutoShape 7"/>
          <p:cNvSpPr>
            <a:spLocks noChangeArrowheads="1"/>
          </p:cNvSpPr>
          <p:nvPr/>
        </p:nvSpPr>
        <p:spPr bwMode="auto">
          <a:xfrm>
            <a:off x="427038" y="4570413"/>
            <a:ext cx="8518525" cy="1211262"/>
          </a:xfrm>
          <a:prstGeom prst="roundRect">
            <a:avLst>
              <a:gd name="adj" fmla="val 12495"/>
            </a:avLst>
          </a:prstGeom>
          <a:noFill/>
          <a:ln w="12700">
            <a:solidFill>
              <a:schemeClr val="tx1"/>
            </a:solidFill>
            <a:round/>
            <a:headEnd/>
            <a:tailEnd/>
          </a:ln>
          <a:effectLst/>
        </p:spPr>
        <p:txBody>
          <a:bodyPr wrap="none" anchor="ctr"/>
          <a:lstStyle/>
          <a:p>
            <a:pPr algn="ctr"/>
            <a:endParaRPr lang="id-ID"/>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effectLst>
            <a:outerShdw dist="107763" dir="2700000" algn="ctr" rotWithShape="0">
              <a:schemeClr val="bg2"/>
            </a:outerShdw>
          </a:effectLst>
        </p:spPr>
        <p:txBody>
          <a:bodyPr lIns="90488" tIns="44450" rIns="90488" bIns="44450"/>
          <a:lstStyle/>
          <a:p>
            <a:r>
              <a:rPr lang="en-US"/>
              <a:t>2</a:t>
            </a:r>
            <a:r>
              <a:rPr lang="en-US" baseline="40000"/>
              <a:t>nd</a:t>
            </a:r>
            <a:r>
              <a:rPr lang="en-US"/>
              <a:t> law - </a:t>
            </a:r>
            <a:br>
              <a:rPr lang="en-US"/>
            </a:br>
            <a:r>
              <a:rPr lang="en-US"/>
              <a:t>other formulations</a:t>
            </a:r>
          </a:p>
        </p:txBody>
      </p:sp>
      <p:sp>
        <p:nvSpPr>
          <p:cNvPr id="28675" name="Rectangle 3"/>
          <p:cNvSpPr>
            <a:spLocks noGrp="1" noChangeArrowheads="1"/>
          </p:cNvSpPr>
          <p:nvPr>
            <p:ph type="body" idx="1"/>
          </p:nvPr>
        </p:nvSpPr>
        <p:spPr>
          <a:noFill/>
          <a:ln/>
        </p:spPr>
        <p:txBody>
          <a:bodyPr lIns="90488" tIns="44450" rIns="90488" bIns="44450"/>
          <a:lstStyle/>
          <a:p>
            <a:r>
              <a:rPr lang="en-US"/>
              <a:t>Kelvin-Planck statement:</a:t>
            </a:r>
          </a:p>
          <a:p>
            <a:pPr algn="ctr">
              <a:buFontTx/>
              <a:buNone/>
            </a:pPr>
            <a:r>
              <a:rPr lang="en-US"/>
              <a:t>“continuously operating 1T engine is impossible”</a:t>
            </a:r>
          </a:p>
          <a:p>
            <a:pPr lvl="1">
              <a:buFontTx/>
              <a:buNone/>
            </a:pPr>
            <a:endParaRPr lang="en-US"/>
          </a:p>
          <a:p>
            <a:pPr lvl="1">
              <a:buFontTx/>
              <a:buNone/>
            </a:pPr>
            <a:endParaRPr lang="en-US"/>
          </a:p>
          <a:p>
            <a:r>
              <a:rPr lang="en-US"/>
              <a:t>Clausius statement:</a:t>
            </a:r>
          </a:p>
          <a:p>
            <a:pPr algn="ctr">
              <a:buFontTx/>
              <a:buNone/>
            </a:pPr>
            <a:r>
              <a:rPr lang="en-US"/>
              <a:t>“a zero-work heat pump is impossible”</a:t>
            </a:r>
          </a:p>
          <a:p>
            <a:pPr algn="ctr">
              <a:buFontTx/>
              <a:buNone/>
            </a:pPr>
            <a:endParaRPr lang="en-US"/>
          </a:p>
          <a:p>
            <a:pPr algn="ctr">
              <a:buFontTx/>
              <a:buNone/>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5">
                                            <p:txEl>
                                              <p:pRg st="4" end="4"/>
                                            </p:txEl>
                                          </p:spTgt>
                                        </p:tgtEl>
                                        <p:attrNameLst>
                                          <p:attrName>style.visibility</p:attrName>
                                        </p:attrNameLst>
                                      </p:cBhvr>
                                      <p:to>
                                        <p:strVal val="visible"/>
                                      </p:to>
                                    </p:set>
                                    <p:anim calcmode="lin" valueType="num">
                                      <p:cBhvr additive="base">
                                        <p:cTn id="19" dur="500" fill="hold"/>
                                        <p:tgtEl>
                                          <p:spTgt spid="2867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5">
                                            <p:txEl>
                                              <p:pRg st="5" end="5"/>
                                            </p:txEl>
                                          </p:spTgt>
                                        </p:tgtEl>
                                        <p:attrNameLst>
                                          <p:attrName>style.visibility</p:attrName>
                                        </p:attrNameLst>
                                      </p:cBhvr>
                                      <p:to>
                                        <p:strVal val="visible"/>
                                      </p:to>
                                    </p:set>
                                    <p:anim calcmode="lin" valueType="num">
                                      <p:cBhvr additive="base">
                                        <p:cTn id="25" dur="500" fill="hold"/>
                                        <p:tgtEl>
                                          <p:spTgt spid="2867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23825"/>
            <a:ext cx="8458200" cy="962025"/>
          </a:xfrm>
          <a:noFill/>
          <a:ln/>
          <a:effectLst>
            <a:outerShdw dist="107763" dir="2700000" algn="ctr" rotWithShape="0">
              <a:schemeClr val="bg2"/>
            </a:outerShdw>
          </a:effectLst>
        </p:spPr>
        <p:txBody>
          <a:bodyPr lIns="90488" tIns="44450" rIns="90488" bIns="44450"/>
          <a:lstStyle/>
          <a:p>
            <a:r>
              <a:rPr lang="en-US"/>
              <a:t>Pressure </a:t>
            </a:r>
            <a:br>
              <a:rPr lang="en-US"/>
            </a:br>
            <a:r>
              <a:rPr lang="en-US" sz="3200"/>
              <a:t>thermodynamic = mechanical </a:t>
            </a:r>
          </a:p>
        </p:txBody>
      </p:sp>
      <p:graphicFrame>
        <p:nvGraphicFramePr>
          <p:cNvPr id="29699" name="Object 3">
            <a:hlinkClick r:id="" action="ppaction://ole?verb=0"/>
          </p:cNvPr>
          <p:cNvGraphicFramePr>
            <a:graphicFrameLocks/>
          </p:cNvGraphicFramePr>
          <p:nvPr/>
        </p:nvGraphicFramePr>
        <p:xfrm>
          <a:off x="622300" y="3322638"/>
          <a:ext cx="4368800" cy="827087"/>
        </p:xfrm>
        <a:graphic>
          <a:graphicData uri="http://schemas.openxmlformats.org/presentationml/2006/ole">
            <p:oleObj spid="_x0000_s29699" name="Equation" r:id="rId3" imgW="3369960" imgH="739440" progId="Equation.3">
              <p:embed/>
            </p:oleObj>
          </a:graphicData>
        </a:graphic>
      </p:graphicFrame>
      <p:graphicFrame>
        <p:nvGraphicFramePr>
          <p:cNvPr id="29700" name="Object 4">
            <a:hlinkClick r:id="" action="ppaction://ole?verb=0"/>
          </p:cNvPr>
          <p:cNvGraphicFramePr>
            <a:graphicFrameLocks/>
          </p:cNvGraphicFramePr>
          <p:nvPr/>
        </p:nvGraphicFramePr>
        <p:xfrm>
          <a:off x="1727200" y="1714500"/>
          <a:ext cx="5948363" cy="1327150"/>
        </p:xfrm>
        <a:graphic>
          <a:graphicData uri="http://schemas.openxmlformats.org/presentationml/2006/ole">
            <p:oleObj spid="_x0000_s29700" name="Equation" r:id="rId4" imgW="1638000" imgH="660240" progId="Equation.3">
              <p:embed/>
            </p:oleObj>
          </a:graphicData>
        </a:graphic>
      </p:graphicFrame>
      <p:graphicFrame>
        <p:nvGraphicFramePr>
          <p:cNvPr id="29701" name="Object 5">
            <a:hlinkClick r:id="" action="ppaction://ole?verb=0"/>
          </p:cNvPr>
          <p:cNvGraphicFramePr>
            <a:graphicFrameLocks/>
          </p:cNvGraphicFramePr>
          <p:nvPr/>
        </p:nvGraphicFramePr>
        <p:xfrm>
          <a:off x="5321300" y="3486150"/>
          <a:ext cx="3486150" cy="479425"/>
        </p:xfrm>
        <a:graphic>
          <a:graphicData uri="http://schemas.openxmlformats.org/presentationml/2006/ole">
            <p:oleObj spid="_x0000_s29701" name="Equation" r:id="rId5" imgW="3369960" imgH="739440" progId="Equation.3">
              <p:embed/>
            </p:oleObj>
          </a:graphicData>
        </a:graphic>
      </p:graphicFrame>
      <p:sp>
        <p:nvSpPr>
          <p:cNvPr id="29702" name="Rectangle 6"/>
          <p:cNvSpPr>
            <a:spLocks noChangeArrowheads="1"/>
          </p:cNvSpPr>
          <p:nvPr/>
        </p:nvSpPr>
        <p:spPr bwMode="auto">
          <a:xfrm>
            <a:off x="336550" y="3040063"/>
            <a:ext cx="1416050" cy="3397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Gibbs:</a:t>
            </a:r>
          </a:p>
        </p:txBody>
      </p:sp>
      <p:sp>
        <p:nvSpPr>
          <p:cNvPr id="29703" name="Rectangle 7"/>
          <p:cNvSpPr>
            <a:spLocks noChangeArrowheads="1"/>
          </p:cNvSpPr>
          <p:nvPr/>
        </p:nvSpPr>
        <p:spPr bwMode="auto">
          <a:xfrm>
            <a:off x="6051550" y="3040063"/>
            <a:ext cx="1619250" cy="339725"/>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1st law:</a:t>
            </a:r>
          </a:p>
        </p:txBody>
      </p:sp>
      <p:sp>
        <p:nvSpPr>
          <p:cNvPr id="29704" name="Line 8"/>
          <p:cNvSpPr>
            <a:spLocks noChangeShapeType="1"/>
          </p:cNvSpPr>
          <p:nvPr/>
        </p:nvSpPr>
        <p:spPr bwMode="auto">
          <a:xfrm flipV="1">
            <a:off x="1379538" y="1989138"/>
            <a:ext cx="2917825" cy="1444625"/>
          </a:xfrm>
          <a:prstGeom prst="line">
            <a:avLst/>
          </a:prstGeom>
          <a:noFill/>
          <a:ln w="12700">
            <a:solidFill>
              <a:schemeClr val="tx1"/>
            </a:solidFill>
            <a:prstDash val="lgDash"/>
            <a:round/>
            <a:headEnd/>
            <a:tailEnd type="triangle" w="med" len="med"/>
          </a:ln>
          <a:effectLst/>
        </p:spPr>
        <p:txBody>
          <a:bodyPr wrap="none" anchor="ctr"/>
          <a:lstStyle/>
          <a:p>
            <a:endParaRPr lang="id-ID"/>
          </a:p>
        </p:txBody>
      </p:sp>
      <p:sp>
        <p:nvSpPr>
          <p:cNvPr id="29705" name="Line 9"/>
          <p:cNvSpPr>
            <a:spLocks noChangeShapeType="1"/>
          </p:cNvSpPr>
          <p:nvPr/>
        </p:nvSpPr>
        <p:spPr bwMode="auto">
          <a:xfrm flipV="1">
            <a:off x="5837238" y="1989138"/>
            <a:ext cx="517525" cy="1358900"/>
          </a:xfrm>
          <a:prstGeom prst="line">
            <a:avLst/>
          </a:prstGeom>
          <a:noFill/>
          <a:ln w="12700">
            <a:solidFill>
              <a:schemeClr val="tx1"/>
            </a:solidFill>
            <a:prstDash val="lgDash"/>
            <a:round/>
            <a:headEnd/>
            <a:tailEnd type="triangle" w="med" len="med"/>
          </a:ln>
          <a:effectLst/>
        </p:spPr>
        <p:txBody>
          <a:bodyPr wrap="none" anchor="ctr"/>
          <a:lstStyle/>
          <a:p>
            <a:endParaRPr lang="id-ID"/>
          </a:p>
        </p:txBody>
      </p:sp>
      <p:graphicFrame>
        <p:nvGraphicFramePr>
          <p:cNvPr id="29706" name="Object 10">
            <a:hlinkClick r:id="" action="ppaction://ole?verb=0"/>
          </p:cNvPr>
          <p:cNvGraphicFramePr>
            <a:graphicFrameLocks/>
          </p:cNvGraphicFramePr>
          <p:nvPr/>
        </p:nvGraphicFramePr>
        <p:xfrm>
          <a:off x="5638800" y="4265613"/>
          <a:ext cx="2857500" cy="492125"/>
        </p:xfrm>
        <a:graphic>
          <a:graphicData uri="http://schemas.openxmlformats.org/presentationml/2006/ole">
            <p:oleObj spid="_x0000_s29706" name="Equation" r:id="rId6" imgW="3369960" imgH="739440" progId="Equation.3">
              <p:embed/>
            </p:oleObj>
          </a:graphicData>
        </a:graphic>
      </p:graphicFrame>
      <p:sp>
        <p:nvSpPr>
          <p:cNvPr id="29707" name="Line 11"/>
          <p:cNvSpPr>
            <a:spLocks noChangeShapeType="1"/>
          </p:cNvSpPr>
          <p:nvPr/>
        </p:nvSpPr>
        <p:spPr bwMode="auto">
          <a:xfrm flipV="1">
            <a:off x="6332538" y="3810000"/>
            <a:ext cx="403225" cy="374650"/>
          </a:xfrm>
          <a:prstGeom prst="line">
            <a:avLst/>
          </a:prstGeom>
          <a:noFill/>
          <a:ln w="12700">
            <a:solidFill>
              <a:schemeClr val="tx1"/>
            </a:solidFill>
            <a:prstDash val="dash"/>
            <a:round/>
            <a:headEnd/>
            <a:tailEnd type="triangle" w="med" len="med"/>
          </a:ln>
          <a:effectLst/>
        </p:spPr>
        <p:txBody>
          <a:bodyPr wrap="none" anchor="ctr"/>
          <a:lstStyle/>
          <a:p>
            <a:endParaRPr lang="id-ID"/>
          </a:p>
        </p:txBody>
      </p:sp>
      <p:graphicFrame>
        <p:nvGraphicFramePr>
          <p:cNvPr id="29708" name="Object 12">
            <a:hlinkClick r:id="" action="ppaction://ole?verb=0"/>
          </p:cNvPr>
          <p:cNvGraphicFramePr>
            <a:graphicFrameLocks/>
          </p:cNvGraphicFramePr>
          <p:nvPr/>
        </p:nvGraphicFramePr>
        <p:xfrm>
          <a:off x="304800" y="4457700"/>
          <a:ext cx="4641850" cy="917575"/>
        </p:xfrm>
        <a:graphic>
          <a:graphicData uri="http://schemas.openxmlformats.org/presentationml/2006/ole">
            <p:oleObj spid="_x0000_s29708" name="Equation" r:id="rId7" imgW="1206360" imgH="431640" progId="Equation.3">
              <p:embed/>
            </p:oleObj>
          </a:graphicData>
        </a:graphic>
      </p:graphicFrame>
      <p:graphicFrame>
        <p:nvGraphicFramePr>
          <p:cNvPr id="29709" name="Object 13">
            <a:hlinkClick r:id="" action="ppaction://ole?verb=0"/>
          </p:cNvPr>
          <p:cNvGraphicFramePr>
            <a:graphicFrameLocks/>
          </p:cNvGraphicFramePr>
          <p:nvPr/>
        </p:nvGraphicFramePr>
        <p:xfrm>
          <a:off x="279400" y="6065838"/>
          <a:ext cx="2349500" cy="514350"/>
        </p:xfrm>
        <a:graphic>
          <a:graphicData uri="http://schemas.openxmlformats.org/presentationml/2006/ole">
            <p:oleObj spid="_x0000_s29709" name="Equation" r:id="rId8" imgW="3369960" imgH="739440" progId="Equation.3">
              <p:embed/>
            </p:oleObj>
          </a:graphicData>
        </a:graphic>
      </p:graphicFrame>
      <p:graphicFrame>
        <p:nvGraphicFramePr>
          <p:cNvPr id="29710" name="Object 14">
            <a:hlinkClick r:id="" action="ppaction://ole?verb=0"/>
          </p:cNvPr>
          <p:cNvGraphicFramePr>
            <a:graphicFrameLocks/>
          </p:cNvGraphicFramePr>
          <p:nvPr/>
        </p:nvGraphicFramePr>
        <p:xfrm>
          <a:off x="406400" y="5429250"/>
          <a:ext cx="2039938" cy="512763"/>
        </p:xfrm>
        <a:graphic>
          <a:graphicData uri="http://schemas.openxmlformats.org/presentationml/2006/ole">
            <p:oleObj spid="_x0000_s29710" name="Equation" r:id="rId9" imgW="533160" imgH="241200" progId="Equation.3">
              <p:embed/>
            </p:oleObj>
          </a:graphicData>
        </a:graphic>
      </p:graphicFrame>
      <p:sp>
        <p:nvSpPr>
          <p:cNvPr id="29711" name="Rectangle 15"/>
          <p:cNvSpPr>
            <a:spLocks noChangeArrowheads="1"/>
          </p:cNvSpPr>
          <p:nvPr/>
        </p:nvSpPr>
        <p:spPr bwMode="auto">
          <a:xfrm>
            <a:off x="2586038" y="5513388"/>
            <a:ext cx="5180012" cy="385762"/>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 reversible process</a:t>
            </a:r>
          </a:p>
        </p:txBody>
      </p:sp>
      <p:sp>
        <p:nvSpPr>
          <p:cNvPr id="29712" name="Rectangle 16"/>
          <p:cNvSpPr>
            <a:spLocks noChangeArrowheads="1"/>
          </p:cNvSpPr>
          <p:nvPr/>
        </p:nvSpPr>
        <p:spPr bwMode="auto">
          <a:xfrm>
            <a:off x="2622550" y="6048375"/>
            <a:ext cx="5048250" cy="387350"/>
          </a:xfrm>
          <a:prstGeom prst="rect">
            <a:avLst/>
          </a:prstGeom>
          <a:noFill/>
          <a:ln w="12700">
            <a:noFill/>
            <a:miter lim="800000"/>
            <a:headEnd/>
            <a:tailEnd/>
          </a:ln>
          <a:effectLst/>
        </p:spPr>
        <p:txBody>
          <a:bodyPr wrap="none" lIns="90488" tIns="44450" rIns="90488" bIns="44450">
            <a:spAutoFit/>
          </a:bodyPr>
          <a:lstStyle/>
          <a:p>
            <a:pPr eaLnBrk="0" hangingPunct="0"/>
            <a:r>
              <a:rPr lang="en-US" sz="2800">
                <a:effectLst>
                  <a:outerShdw blurRad="38100" dist="38100" dir="2700000" algn="tl">
                    <a:srgbClr val="C0C0C0"/>
                  </a:outerShdw>
                </a:effectLst>
              </a:rPr>
              <a:t>for an equilibrium state</a:t>
            </a:r>
          </a:p>
        </p:txBody>
      </p:sp>
      <p:sp>
        <p:nvSpPr>
          <p:cNvPr id="29713" name="Rectangle 17"/>
          <p:cNvSpPr>
            <a:spLocks noChangeArrowheads="1"/>
          </p:cNvSpPr>
          <p:nvPr/>
        </p:nvSpPr>
        <p:spPr bwMode="auto">
          <a:xfrm>
            <a:off x="6465888" y="3960813"/>
            <a:ext cx="2660650" cy="341312"/>
          </a:xfrm>
          <a:prstGeom prst="rect">
            <a:avLst/>
          </a:prstGeom>
          <a:noFill/>
          <a:ln w="12700">
            <a:noFill/>
            <a:miter lim="800000"/>
            <a:headEnd/>
            <a:tailEnd/>
          </a:ln>
          <a:effectLst/>
        </p:spPr>
        <p:txBody>
          <a:bodyPr wrap="none" lIns="90488" tIns="44450" rIns="90488" bIns="44450">
            <a:spAutoFit/>
          </a:bodyPr>
          <a:lstStyle/>
          <a:p>
            <a:pPr eaLnBrk="0" hangingPunct="0"/>
            <a:r>
              <a:rPr lang="en-US" sz="2400">
                <a:effectLst>
                  <a:outerShdw blurRad="38100" dist="38100" dir="2700000" algn="tl">
                    <a:srgbClr val="C0C0C0"/>
                  </a:outerShdw>
                </a:effectLst>
              </a:rPr>
              <a:t>compression:</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z="2800"/>
              <a:t>Entropy for ideal gasses</a:t>
            </a:r>
            <a:endParaRPr lang="en-US"/>
          </a:p>
        </p:txBody>
      </p:sp>
      <p:sp>
        <p:nvSpPr>
          <p:cNvPr id="30723" name="Rectangle 3"/>
          <p:cNvSpPr>
            <a:spLocks noGrp="1" noChangeArrowheads="1"/>
          </p:cNvSpPr>
          <p:nvPr>
            <p:ph type="body" idx="1"/>
          </p:nvPr>
        </p:nvSpPr>
        <p:spPr/>
        <p:txBody>
          <a:bodyPr/>
          <a:lstStyle/>
          <a:p>
            <a:r>
              <a:rPr lang="en-US" sz="2400"/>
              <a:t>GENERALLY: </a:t>
            </a:r>
          </a:p>
          <a:p>
            <a:r>
              <a:rPr lang="en-US" sz="2400"/>
              <a:t>where N is the number of moles</a:t>
            </a:r>
          </a:p>
          <a:p>
            <a:endParaRPr lang="en-US" sz="2400"/>
          </a:p>
          <a:p>
            <a:endParaRPr lang="en-US" sz="2400"/>
          </a:p>
          <a:p>
            <a:r>
              <a:rPr lang="en-US" sz="2400"/>
              <a:t>FOR  IDEAL GASSES: </a:t>
            </a:r>
          </a:p>
        </p:txBody>
      </p:sp>
      <p:sp>
        <p:nvSpPr>
          <p:cNvPr id="30724" name="Text Box 4"/>
          <p:cNvSpPr txBox="1">
            <a:spLocks noChangeArrowheads="1"/>
          </p:cNvSpPr>
          <p:nvPr/>
        </p:nvSpPr>
        <p:spPr bwMode="auto">
          <a:xfrm>
            <a:off x="1320800" y="4000500"/>
            <a:ext cx="6000750" cy="388938"/>
          </a:xfrm>
          <a:prstGeom prst="rect">
            <a:avLst/>
          </a:prstGeom>
          <a:noFill/>
          <a:ln w="12700">
            <a:noFill/>
            <a:miter lim="800000"/>
            <a:headEnd/>
            <a:tailEnd/>
          </a:ln>
          <a:effectLst/>
        </p:spPr>
        <p:txBody>
          <a:bodyPr wrap="none">
            <a:spAutoFit/>
          </a:bodyPr>
          <a:lstStyle/>
          <a:p>
            <a:pPr eaLnBrk="0" hangingPunct="0"/>
            <a:r>
              <a:rPr lang="en-US" sz="2800">
                <a:effectLst>
                  <a:outerShdw blurRad="38100" dist="38100" dir="2700000" algn="tl">
                    <a:srgbClr val="C0C0C0"/>
                  </a:outerShdw>
                </a:effectLst>
              </a:rPr>
              <a:t>- Standard Pressure (1atm)</a:t>
            </a:r>
          </a:p>
        </p:txBody>
      </p:sp>
      <p:sp>
        <p:nvSpPr>
          <p:cNvPr id="30725" name="Text Box 5"/>
          <p:cNvSpPr txBox="1">
            <a:spLocks noChangeArrowheads="1"/>
          </p:cNvSpPr>
          <p:nvPr/>
        </p:nvSpPr>
        <p:spPr bwMode="auto">
          <a:xfrm>
            <a:off x="2519363" y="4686300"/>
            <a:ext cx="6624637" cy="388938"/>
          </a:xfrm>
          <a:prstGeom prst="rect">
            <a:avLst/>
          </a:prstGeom>
          <a:noFill/>
          <a:ln w="12700">
            <a:noFill/>
            <a:miter lim="800000"/>
            <a:headEnd/>
            <a:tailEnd/>
          </a:ln>
          <a:effectLst/>
        </p:spPr>
        <p:txBody>
          <a:bodyPr>
            <a:spAutoFit/>
          </a:bodyPr>
          <a:lstStyle/>
          <a:p>
            <a:pPr eaLnBrk="0" hangingPunct="0"/>
            <a:r>
              <a:rPr lang="en-US" sz="2800">
                <a:effectLst>
                  <a:outerShdw blurRad="38100" dist="38100" dir="2700000" algn="tl">
                    <a:srgbClr val="C0C0C0"/>
                  </a:outerShdw>
                </a:effectLst>
              </a:rPr>
              <a:t>- Standard Pressure entropy</a:t>
            </a:r>
          </a:p>
        </p:txBody>
      </p:sp>
      <p:graphicFrame>
        <p:nvGraphicFramePr>
          <p:cNvPr id="30726" name="Object 6">
            <a:hlinkClick r:id="" action="ppaction://ole?verb=0"/>
          </p:cNvPr>
          <p:cNvGraphicFramePr>
            <a:graphicFrameLocks/>
          </p:cNvGraphicFramePr>
          <p:nvPr/>
        </p:nvGraphicFramePr>
        <p:xfrm>
          <a:off x="4978400" y="1543050"/>
          <a:ext cx="3214688" cy="431800"/>
        </p:xfrm>
        <a:graphic>
          <a:graphicData uri="http://schemas.openxmlformats.org/presentationml/2006/ole">
            <p:oleObj spid="_x0000_s30726" name="Equation" r:id="rId3" imgW="838080" imgH="203040" progId="Equation.3">
              <p:embed/>
            </p:oleObj>
          </a:graphicData>
        </a:graphic>
      </p:graphicFrame>
      <p:graphicFrame>
        <p:nvGraphicFramePr>
          <p:cNvPr id="30727" name="Object 7">
            <a:hlinkClick r:id="" action="ppaction://ole?verb=0"/>
          </p:cNvPr>
          <p:cNvGraphicFramePr>
            <a:graphicFrameLocks/>
          </p:cNvGraphicFramePr>
          <p:nvPr/>
        </p:nvGraphicFramePr>
        <p:xfrm>
          <a:off x="508000" y="3314700"/>
          <a:ext cx="5181600" cy="1485900"/>
        </p:xfrm>
        <a:graphic>
          <a:graphicData uri="http://schemas.openxmlformats.org/presentationml/2006/ole">
            <p:oleObj spid="_x0000_s30727" name="Equation" r:id="rId4" imgW="1536480" imgH="939600" progId="Equation.3">
              <p:embed/>
            </p:oleObj>
          </a:graphicData>
        </a:graphic>
      </p:graphicFrame>
      <p:sp>
        <p:nvSpPr>
          <p:cNvPr id="30728" name="Rectangle 8"/>
          <p:cNvSpPr>
            <a:spLocks noChangeArrowheads="1"/>
          </p:cNvSpPr>
          <p:nvPr/>
        </p:nvSpPr>
        <p:spPr bwMode="auto">
          <a:xfrm>
            <a:off x="304800" y="5143500"/>
            <a:ext cx="8534400" cy="388938"/>
          </a:xfrm>
          <a:prstGeom prst="rect">
            <a:avLst/>
          </a:prstGeom>
          <a:noFill/>
          <a:ln w="12700">
            <a:noFill/>
            <a:miter lim="800000"/>
            <a:headEnd/>
            <a:tailEnd/>
          </a:ln>
          <a:effectLst/>
        </p:spPr>
        <p:txBody>
          <a:bodyPr>
            <a:spAutoFit/>
          </a:bodyPr>
          <a:lstStyle/>
          <a:p>
            <a:pPr eaLnBrk="0" hangingPunct="0"/>
            <a:r>
              <a:rPr lang="en-US" sz="2800">
                <a:latin typeface="Times New Roman" pitchFamily="18" charset="0"/>
              </a:rPr>
              <a:t>FOR  IDEAL GASSES with C</a:t>
            </a:r>
            <a:r>
              <a:rPr lang="en-US" sz="2800" baseline="-25000">
                <a:latin typeface="Times New Roman" pitchFamily="18" charset="0"/>
              </a:rPr>
              <a:t>p</a:t>
            </a:r>
            <a:r>
              <a:rPr lang="en-US" sz="2800">
                <a:latin typeface="Times New Roman" pitchFamily="18" charset="0"/>
              </a:rPr>
              <a:t>,C</a:t>
            </a:r>
            <a:r>
              <a:rPr lang="en-US" sz="2800" baseline="-25000">
                <a:latin typeface="Times New Roman" pitchFamily="18" charset="0"/>
              </a:rPr>
              <a:t>v</a:t>
            </a:r>
            <a:r>
              <a:rPr lang="en-US" sz="2800">
                <a:latin typeface="Times New Roman" pitchFamily="18" charset="0"/>
              </a:rPr>
              <a:t>=const:</a:t>
            </a:r>
          </a:p>
        </p:txBody>
      </p:sp>
      <p:graphicFrame>
        <p:nvGraphicFramePr>
          <p:cNvPr id="30729" name="Object 9">
            <a:hlinkClick r:id="" action="ppaction://ole?verb=0"/>
          </p:cNvPr>
          <p:cNvGraphicFramePr>
            <a:graphicFrameLocks/>
          </p:cNvGraphicFramePr>
          <p:nvPr/>
        </p:nvGraphicFramePr>
        <p:xfrm>
          <a:off x="609600" y="5561013"/>
          <a:ext cx="6615113" cy="1296987"/>
        </p:xfrm>
        <a:graphic>
          <a:graphicData uri="http://schemas.openxmlformats.org/presentationml/2006/ole">
            <p:oleObj spid="_x0000_s30729" name="Equation" r:id="rId5" imgW="2108160" imgH="965160" progId="Equation.3">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09600" y="228600"/>
            <a:ext cx="8229600" cy="1143000"/>
          </a:xfrm>
        </p:spPr>
        <p:txBody>
          <a:bodyPr/>
          <a:lstStyle/>
          <a:p>
            <a:r>
              <a:rPr lang="id-ID" sz="3600"/>
              <a:t>Setiap sistem terisolasi akan makin acak</a:t>
            </a:r>
            <a:endParaRPr lang="en-US" sz="3600"/>
          </a:p>
        </p:txBody>
      </p:sp>
      <p:sp>
        <p:nvSpPr>
          <p:cNvPr id="48131" name="Rectangle 3"/>
          <p:cNvSpPr>
            <a:spLocks noGrp="1" noChangeArrowheads="1"/>
          </p:cNvSpPr>
          <p:nvPr>
            <p:ph type="body" idx="1"/>
          </p:nvPr>
        </p:nvSpPr>
        <p:spPr>
          <a:xfrm>
            <a:off x="457200" y="1600200"/>
            <a:ext cx="4762500" cy="4525963"/>
          </a:xfrm>
        </p:spPr>
        <p:txBody>
          <a:bodyPr/>
          <a:lstStyle/>
          <a:p>
            <a:pPr>
              <a:lnSpc>
                <a:spcPct val="80000"/>
              </a:lnSpc>
            </a:pPr>
            <a:r>
              <a:rPr lang="id-ID" sz="2800"/>
              <a:t>Sistem teratur</a:t>
            </a:r>
            <a:endParaRPr lang="en-US" sz="2800"/>
          </a:p>
          <a:p>
            <a:pPr lvl="1">
              <a:lnSpc>
                <a:spcPct val="80000"/>
              </a:lnSpc>
            </a:pPr>
            <a:r>
              <a:rPr lang="id-ID" sz="2400"/>
              <a:t>Ada pola yang teratur dan dapat diramalkan perkembangannya</a:t>
            </a:r>
            <a:endParaRPr lang="en-US" sz="2400"/>
          </a:p>
          <a:p>
            <a:pPr>
              <a:lnSpc>
                <a:spcPct val="80000"/>
              </a:lnSpc>
            </a:pPr>
            <a:r>
              <a:rPr lang="id-ID" sz="2800"/>
              <a:t>Sistem tak teratur</a:t>
            </a:r>
            <a:endParaRPr lang="en-US" sz="2800"/>
          </a:p>
          <a:p>
            <a:pPr lvl="1">
              <a:lnSpc>
                <a:spcPct val="80000"/>
              </a:lnSpc>
            </a:pPr>
            <a:r>
              <a:rPr lang="id-ID" sz="2400"/>
              <a:t>Kebanyakan atom-atomnya bergerak acak</a:t>
            </a:r>
            <a:endParaRPr lang="en-US" sz="2400"/>
          </a:p>
          <a:p>
            <a:pPr>
              <a:lnSpc>
                <a:spcPct val="80000"/>
              </a:lnSpc>
            </a:pPr>
            <a:r>
              <a:rPr lang="en-US" sz="2800"/>
              <a:t>Entrop</a:t>
            </a:r>
            <a:r>
              <a:rPr lang="id-ID" sz="2800"/>
              <a:t>i</a:t>
            </a:r>
            <a:endParaRPr lang="en-US" sz="2800"/>
          </a:p>
          <a:p>
            <a:pPr lvl="1">
              <a:lnSpc>
                <a:spcPct val="80000"/>
              </a:lnSpc>
            </a:pPr>
            <a:r>
              <a:rPr lang="id-ID" sz="2400"/>
              <a:t>Ukuran bagi taraf keacakan</a:t>
            </a:r>
            <a:endParaRPr lang="en-US" sz="2400"/>
          </a:p>
          <a:p>
            <a:pPr lvl="1">
              <a:lnSpc>
                <a:spcPct val="80000"/>
              </a:lnSpc>
            </a:pPr>
            <a:r>
              <a:rPr lang="id-ID" sz="2400"/>
              <a:t>Entropi sistem terisolasi hanya dapat tetap, atau meningkat</a:t>
            </a:r>
            <a:endParaRPr lang="en-US" sz="2400"/>
          </a:p>
          <a:p>
            <a:pPr>
              <a:lnSpc>
                <a:spcPct val="80000"/>
              </a:lnSpc>
              <a:buFontTx/>
              <a:buNone/>
            </a:pPr>
            <a:endParaRPr lang="en-US" sz="2800"/>
          </a:p>
        </p:txBody>
      </p:sp>
      <p:pic>
        <p:nvPicPr>
          <p:cNvPr id="48132" name="Picture 4" descr="figure 4-6"/>
          <p:cNvPicPr>
            <a:picLocks noChangeArrowheads="1"/>
          </p:cNvPicPr>
          <p:nvPr/>
        </p:nvPicPr>
        <p:blipFill>
          <a:blip r:embed="rId3"/>
          <a:srcRect/>
          <a:stretch>
            <a:fillRect/>
          </a:stretch>
        </p:blipFill>
        <p:spPr bwMode="auto">
          <a:xfrm>
            <a:off x="5638800" y="1587500"/>
            <a:ext cx="3378200" cy="3305175"/>
          </a:xfrm>
          <a:prstGeom prst="rect">
            <a:avLst/>
          </a:prstGeom>
          <a:noFill/>
        </p:spPr>
      </p:pic>
      <p:pic>
        <p:nvPicPr>
          <p:cNvPr id="48133" name="Picture 5" descr="figure 4-7"/>
          <p:cNvPicPr>
            <a:picLocks noChangeArrowheads="1"/>
          </p:cNvPicPr>
          <p:nvPr/>
        </p:nvPicPr>
        <p:blipFill>
          <a:blip r:embed="rId4" cstate="print"/>
          <a:srcRect/>
          <a:stretch>
            <a:fillRect/>
          </a:stretch>
        </p:blipFill>
        <p:spPr bwMode="auto">
          <a:xfrm>
            <a:off x="5715000" y="5145088"/>
            <a:ext cx="3302000" cy="1597025"/>
          </a:xfrm>
          <a:prstGeom prst="rect">
            <a:avLst/>
          </a:prstGeom>
          <a:noFill/>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Entropi:</a:t>
            </a:r>
          </a:p>
        </p:txBody>
      </p:sp>
      <p:sp>
        <p:nvSpPr>
          <p:cNvPr id="50179" name="Rectangle 3"/>
          <p:cNvSpPr>
            <a:spLocks noGrp="1" noChangeArrowheads="1"/>
          </p:cNvSpPr>
          <p:nvPr>
            <p:ph type="body" idx="1"/>
          </p:nvPr>
        </p:nvSpPr>
        <p:spPr/>
        <p:txBody>
          <a:bodyPr/>
          <a:lstStyle/>
          <a:p>
            <a:pPr>
              <a:lnSpc>
                <a:spcPct val="90000"/>
              </a:lnSpc>
            </a:pPr>
            <a:r>
              <a:rPr lang="en-US" sz="2400"/>
              <a:t>Diusulkan istilahnya oleh Clausius, “dari kata ‘transformasi’ dalam bahasa Yunani, dimiripkan dengan istilah ‘energi’ yang erat kaitannya”.</a:t>
            </a:r>
            <a:br>
              <a:rPr lang="en-US" sz="2400"/>
            </a:br>
            <a:endParaRPr lang="en-US" sz="2400"/>
          </a:p>
          <a:p>
            <a:pPr>
              <a:lnSpc>
                <a:spcPct val="90000"/>
              </a:lnSpc>
            </a:pPr>
            <a:r>
              <a:rPr lang="en-US" sz="2400"/>
              <a:t>Dikukuhkan Ludwig Eduard Boltzmann (1844 – 1906) dengan konsep “zat terdiri atas partikel kecil yang bergerak acak” dan teori peluang: </a:t>
            </a:r>
            <a:br>
              <a:rPr lang="en-US" sz="2400"/>
            </a:br>
            <a:r>
              <a:rPr lang="en-US" sz="2400"/>
              <a:t/>
            </a:r>
            <a:br>
              <a:rPr lang="en-US" sz="2400"/>
            </a:br>
            <a:r>
              <a:rPr lang="id-ID" sz="2400"/>
              <a:t>Suatu sistem condong berkembang ke arah keadaan yang berpeluang lebih besar</a:t>
            </a:r>
            <a:r>
              <a:rPr lang="en-US" sz="2400"/>
              <a:t>;</a:t>
            </a:r>
            <a:br>
              <a:rPr lang="en-US" sz="2400"/>
            </a:br>
            <a:r>
              <a:rPr lang="en-US" sz="2400"/>
              <a:t/>
            </a:r>
            <a:br>
              <a:rPr lang="en-US" sz="2400"/>
            </a:br>
            <a:r>
              <a:rPr lang="en-US" sz="2400"/>
              <a:t> 			</a:t>
            </a:r>
            <a:r>
              <a:rPr lang="en-US" sz="2400" i="1"/>
              <a:t>S</a:t>
            </a:r>
            <a:r>
              <a:rPr lang="en-US" sz="2400"/>
              <a:t> = </a:t>
            </a:r>
            <a:r>
              <a:rPr lang="en-US" sz="2400" i="1"/>
              <a:t>k</a:t>
            </a:r>
            <a:r>
              <a:rPr lang="en-US" sz="2400" baseline="-25000"/>
              <a:t>B</a:t>
            </a:r>
            <a:r>
              <a:rPr lang="en-US" sz="2400"/>
              <a:t> ln </a:t>
            </a:r>
            <a:r>
              <a:rPr lang="el-GR" sz="2400" i="1"/>
              <a:t>Ω</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371600" y="228600"/>
            <a:ext cx="7010400" cy="1143000"/>
          </a:xfrm>
        </p:spPr>
        <p:txBody>
          <a:bodyPr/>
          <a:lstStyle/>
          <a:p>
            <a:r>
              <a:rPr lang="id-ID" sz="2800"/>
              <a:t>Kalor tidak akan mengalir spontan dari benda dingin ke benda panas</a:t>
            </a:r>
            <a:r>
              <a:rPr lang="en-US" sz="2800"/>
              <a:t/>
            </a:r>
            <a:br>
              <a:rPr lang="en-US" sz="2800"/>
            </a:br>
            <a:r>
              <a:rPr lang="en-US" sz="2800"/>
              <a:t>[Rudolf Clausius (1822 – 1888)]</a:t>
            </a:r>
            <a:r>
              <a:rPr lang="en-US" sz="3600"/>
              <a:t> </a:t>
            </a:r>
          </a:p>
        </p:txBody>
      </p:sp>
      <p:sp>
        <p:nvSpPr>
          <p:cNvPr id="53251" name="Rectangle 3"/>
          <p:cNvSpPr>
            <a:spLocks noGrp="1" noChangeArrowheads="1"/>
          </p:cNvSpPr>
          <p:nvPr>
            <p:ph type="body" idx="1"/>
          </p:nvPr>
        </p:nvSpPr>
        <p:spPr>
          <a:xfrm>
            <a:off x="457200" y="1916113"/>
            <a:ext cx="8229600" cy="4210050"/>
          </a:xfrm>
        </p:spPr>
        <p:txBody>
          <a:bodyPr/>
          <a:lstStyle/>
          <a:p>
            <a:r>
              <a:rPr lang="id-ID"/>
              <a:t>Pada taraf molekular:</a:t>
            </a:r>
            <a:endParaRPr lang="en-US"/>
          </a:p>
          <a:p>
            <a:pPr lvl="1"/>
            <a:r>
              <a:rPr lang="id-ID"/>
              <a:t>Molekul yang bergerak lebih cepat, </a:t>
            </a:r>
            <a:br>
              <a:rPr lang="id-ID"/>
            </a:br>
            <a:r>
              <a:rPr lang="id-ID"/>
              <a:t> 		akan menyebarkan energinya </a:t>
            </a:r>
            <a:br>
              <a:rPr lang="id-ID"/>
            </a:br>
            <a:r>
              <a:rPr lang="id-ID"/>
              <a:t> 			kepada lingkungannya</a:t>
            </a:r>
            <a:br>
              <a:rPr lang="id-ID"/>
            </a:br>
            <a:endParaRPr lang="en-US"/>
          </a:p>
          <a:p>
            <a:r>
              <a:rPr lang="id-ID"/>
              <a:t>Pada taraf makroskopik:</a:t>
            </a:r>
            <a:endParaRPr lang="en-US"/>
          </a:p>
          <a:p>
            <a:pPr lvl="1"/>
            <a:r>
              <a:rPr lang="id-ID"/>
              <a:t>Perlu pasokan energi / usaha, untuk mendinginkan sebuah benda</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325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447800" y="381000"/>
            <a:ext cx="7010400" cy="838200"/>
          </a:xfrm>
        </p:spPr>
        <p:txBody>
          <a:bodyPr/>
          <a:lstStyle/>
          <a:p>
            <a:r>
              <a:rPr lang="id-ID" sz="2400"/>
              <a:t>Anda tidak dapat membuat mesin yang sekedar mengubah kalor menjadi usaha sepenuhnya</a:t>
            </a:r>
            <a:r>
              <a:rPr lang="en-US" sz="2400"/>
              <a:t/>
            </a:r>
            <a:br>
              <a:rPr lang="en-US" sz="2400"/>
            </a:br>
            <a:r>
              <a:rPr lang="en-US" sz="2400"/>
              <a:t>[Kelvin (1824 – 1907) &amp; Planck (1858 – 1947)]</a:t>
            </a:r>
          </a:p>
        </p:txBody>
      </p:sp>
      <p:sp>
        <p:nvSpPr>
          <p:cNvPr id="55299" name="Rectangle 3"/>
          <p:cNvSpPr>
            <a:spLocks noGrp="1" noChangeArrowheads="1"/>
          </p:cNvSpPr>
          <p:nvPr>
            <p:ph type="body" idx="1"/>
          </p:nvPr>
        </p:nvSpPr>
        <p:spPr>
          <a:xfrm>
            <a:off x="457200" y="1916113"/>
            <a:ext cx="8229600" cy="4537075"/>
          </a:xfrm>
        </p:spPr>
        <p:txBody>
          <a:bodyPr/>
          <a:lstStyle/>
          <a:p>
            <a:pPr>
              <a:lnSpc>
                <a:spcPct val="90000"/>
              </a:lnSpc>
            </a:pPr>
            <a:r>
              <a:rPr lang="en-US"/>
              <a:t>Efi</a:t>
            </a:r>
            <a:r>
              <a:rPr lang="id-ID"/>
              <a:t>s</a:t>
            </a:r>
            <a:r>
              <a:rPr lang="en-US"/>
              <a:t>ien</a:t>
            </a:r>
            <a:r>
              <a:rPr lang="id-ID"/>
              <a:t>si mesin tidak dapat 100%</a:t>
            </a:r>
            <a:endParaRPr lang="en-US"/>
          </a:p>
          <a:p>
            <a:pPr>
              <a:lnSpc>
                <a:spcPct val="90000"/>
              </a:lnSpc>
            </a:pPr>
            <a:r>
              <a:rPr lang="id-ID"/>
              <a:t>Diperlukan tandon panas dan tandon dingin</a:t>
            </a:r>
          </a:p>
          <a:p>
            <a:pPr>
              <a:lnSpc>
                <a:spcPct val="90000"/>
              </a:lnSpc>
            </a:pPr>
            <a:r>
              <a:rPr lang="id-ID"/>
              <a:t>Tandon panas menjadi sumber energi</a:t>
            </a:r>
          </a:p>
          <a:p>
            <a:pPr>
              <a:lnSpc>
                <a:spcPct val="90000"/>
              </a:lnSpc>
            </a:pPr>
            <a:r>
              <a:rPr lang="id-ID"/>
              <a:t>Perlu membuang kalor pada suhu yang lebih rendah, ke tandon dingin</a:t>
            </a:r>
          </a:p>
          <a:p>
            <a:pPr>
              <a:lnSpc>
                <a:spcPct val="90000"/>
              </a:lnSpc>
            </a:pPr>
            <a:r>
              <a:rPr lang="id-ID"/>
              <a:t>Biasanya tandon suhu terendah = atmosfer</a:t>
            </a:r>
          </a:p>
          <a:p>
            <a:pPr>
              <a:lnSpc>
                <a:spcPct val="90000"/>
              </a:lnSpc>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l"/>
            <a:r>
              <a:rPr lang="en-US">
                <a:latin typeface="Times New Roman" pitchFamily="18" charset="0"/>
              </a:rPr>
              <a:t>Hukum II Termodinamika</a:t>
            </a:r>
          </a:p>
        </p:txBody>
      </p:sp>
      <p:sp>
        <p:nvSpPr>
          <p:cNvPr id="6147" name="Rectangle 3"/>
          <p:cNvSpPr>
            <a:spLocks noGrp="1" noChangeArrowheads="1"/>
          </p:cNvSpPr>
          <p:nvPr>
            <p:ph type="body" idx="1"/>
          </p:nvPr>
        </p:nvSpPr>
        <p:spPr/>
        <p:txBody>
          <a:bodyPr/>
          <a:lstStyle/>
          <a:p>
            <a:r>
              <a:rPr lang="en-US" sz="2000"/>
              <a:t>Jika tidak ada kerja dari luar, panas tidak dapat merambat secara spontan dari suhu rendah ke suhu tinggi (Clausius)</a:t>
            </a:r>
          </a:p>
          <a:p>
            <a:r>
              <a:rPr lang="en-US" sz="2000"/>
              <a:t>Proses perubahan kerja menjadi panas merupakan proses irreversible jika tidak terjadi proses lainnya (Thomson-Kelvin-Planck)</a:t>
            </a:r>
          </a:p>
          <a:p>
            <a:r>
              <a:rPr lang="en-US" sz="2000"/>
              <a:t>Suatu mesin tidak mungkin bekerja dengan hanya mengambil energi dari suatu sumber suhu tinggi kemudian membuangnya ke sumber panas tersebut untuk menghasilkan kerja abadi (Ketidakmungkinan mesin abadi)</a:t>
            </a:r>
          </a:p>
          <a:p>
            <a:r>
              <a:rPr lang="en-US" sz="2000"/>
              <a:t>Mesin Carnot adalah salah satu mesin reversible yang menghasilkan daya paling ideal.  Mesin ideal memiliki efisiensi maksimum yang mungkin dicapai secara teoritis</a:t>
            </a:r>
          </a:p>
          <a:p>
            <a:endParaRPr lang="en-US" sz="2000"/>
          </a:p>
          <a:p>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a:solidFill>
                  <a:srgbClr val="000000"/>
                </a:solidFill>
                <a:ea typeface="ＭＳ Ｐゴシック" pitchFamily="50" charset="-128"/>
              </a:rPr>
              <a:t> </a:t>
            </a:r>
            <a:r>
              <a:rPr lang="en-US" altLang="ja-JP">
                <a:ea typeface="ＭＳ Ｐゴシック" pitchFamily="50" charset="-128"/>
              </a:rPr>
              <a:t>MESIN KALOR </a:t>
            </a:r>
            <a:br>
              <a:rPr lang="en-US" altLang="ja-JP">
                <a:ea typeface="ＭＳ Ｐゴシック" pitchFamily="50" charset="-128"/>
              </a:rPr>
            </a:br>
            <a:endParaRPr lang="en-US" altLang="ja-JP">
              <a:ea typeface="ＭＳ Ｐゴシック" pitchFamily="50" charset="-128"/>
            </a:endParaRPr>
          </a:p>
        </p:txBody>
      </p:sp>
      <p:sp>
        <p:nvSpPr>
          <p:cNvPr id="8195" name="Rectangle 3"/>
          <p:cNvSpPr>
            <a:spLocks noGrp="1" noChangeArrowheads="1"/>
          </p:cNvSpPr>
          <p:nvPr>
            <p:ph type="body" idx="1"/>
          </p:nvPr>
        </p:nvSpPr>
        <p:spPr>
          <a:xfrm>
            <a:off x="381000" y="762000"/>
            <a:ext cx="8229600" cy="4525963"/>
          </a:xfrm>
        </p:spPr>
        <p:txBody>
          <a:bodyPr/>
          <a:lstStyle/>
          <a:p>
            <a:pPr marL="609600" indent="-609600">
              <a:lnSpc>
                <a:spcPct val="80000"/>
              </a:lnSpc>
            </a:pPr>
            <a:r>
              <a:rPr lang="en-US" sz="2400"/>
              <a:t>Sebuah mesin kalor adalah sesuatu alat yang menggunakan </a:t>
            </a:r>
            <a:r>
              <a:rPr lang="en-US" sz="2400">
                <a:solidFill>
                  <a:schemeClr val="tx2"/>
                </a:solidFill>
              </a:rPr>
              <a:t>kalor/panas</a:t>
            </a:r>
            <a:r>
              <a:rPr lang="en-US" sz="2400"/>
              <a:t> untuk melakukan </a:t>
            </a:r>
            <a:r>
              <a:rPr lang="en-US" sz="2400">
                <a:solidFill>
                  <a:schemeClr val="tx2"/>
                </a:solidFill>
              </a:rPr>
              <a:t>usaha/kerja.</a:t>
            </a:r>
          </a:p>
          <a:p>
            <a:pPr marL="609600" indent="-609600">
              <a:lnSpc>
                <a:spcPct val="80000"/>
              </a:lnSpc>
            </a:pPr>
            <a:endParaRPr lang="en-US" sz="2400">
              <a:solidFill>
                <a:schemeClr val="tx2"/>
              </a:solidFill>
            </a:endParaRPr>
          </a:p>
          <a:p>
            <a:pPr marL="609600" indent="-609600">
              <a:lnSpc>
                <a:spcPct val="80000"/>
              </a:lnSpc>
            </a:pPr>
            <a:r>
              <a:rPr lang="en-US" sz="2400"/>
              <a:t>Mesin kalor memiliki tiga ciri utama:</a:t>
            </a:r>
          </a:p>
          <a:p>
            <a:pPr marL="609600" indent="-609600">
              <a:lnSpc>
                <a:spcPct val="80000"/>
              </a:lnSpc>
            </a:pPr>
            <a:endParaRPr lang="en-US" sz="2400"/>
          </a:p>
          <a:p>
            <a:pPr marL="609600" indent="-609600">
              <a:lnSpc>
                <a:spcPct val="80000"/>
              </a:lnSpc>
              <a:buFontTx/>
              <a:buAutoNum type="arabicPeriod"/>
            </a:pPr>
            <a:r>
              <a:rPr lang="en-US" sz="2400">
                <a:solidFill>
                  <a:schemeClr val="tx2"/>
                </a:solidFill>
              </a:rPr>
              <a:t>Kalor</a:t>
            </a:r>
            <a:r>
              <a:rPr lang="en-US" sz="2400"/>
              <a:t> dikirimkan ke mesin pada </a:t>
            </a:r>
            <a:r>
              <a:rPr lang="en-US" sz="2400">
                <a:solidFill>
                  <a:schemeClr val="tx2"/>
                </a:solidFill>
              </a:rPr>
              <a:t>temperatur </a:t>
            </a:r>
            <a:r>
              <a:rPr lang="en-US" sz="2400"/>
              <a:t>yang relatif tinggi dari suatu tempat yang disebut </a:t>
            </a:r>
            <a:r>
              <a:rPr lang="en-US" sz="2400" i="1">
                <a:solidFill>
                  <a:schemeClr val="tx2"/>
                </a:solidFill>
              </a:rPr>
              <a:t>reservoar panas</a:t>
            </a:r>
            <a:r>
              <a:rPr lang="en-US" sz="2400"/>
              <a:t>.</a:t>
            </a:r>
          </a:p>
          <a:p>
            <a:pPr marL="609600" indent="-609600">
              <a:lnSpc>
                <a:spcPct val="80000"/>
              </a:lnSpc>
              <a:buFontTx/>
              <a:buNone/>
            </a:pPr>
            <a:endParaRPr lang="en-US" sz="2400"/>
          </a:p>
          <a:p>
            <a:pPr marL="609600" indent="-609600">
              <a:lnSpc>
                <a:spcPct val="80000"/>
              </a:lnSpc>
              <a:buFontTx/>
              <a:buNone/>
            </a:pPr>
            <a:r>
              <a:rPr lang="en-US" sz="2400" b="1"/>
              <a:t>2. </a:t>
            </a:r>
            <a:r>
              <a:rPr lang="en-US" sz="2400"/>
              <a:t>Sebagian dari kalor  input digunakan untuk melakukan kerja oleh </a:t>
            </a:r>
            <a:r>
              <a:rPr lang="en-US" sz="2400" i="1">
                <a:solidFill>
                  <a:schemeClr val="tx2"/>
                </a:solidFill>
              </a:rPr>
              <a:t>working substance</a:t>
            </a:r>
            <a:r>
              <a:rPr lang="en-US" sz="2400"/>
              <a:t> dari mesin, yaitu material dalam mesin yang secara aktual melakukan kerja (e.g., campuran bensin-udara dalam mesin mobil).</a:t>
            </a:r>
          </a:p>
          <a:p>
            <a:pPr marL="609600" indent="-609600">
              <a:lnSpc>
                <a:spcPct val="80000"/>
              </a:lnSpc>
              <a:buFontTx/>
              <a:buNone/>
            </a:pPr>
            <a:r>
              <a:rPr lang="en-US" b="1"/>
              <a:t>3. </a:t>
            </a:r>
            <a:r>
              <a:rPr lang="en-US" sz="2400"/>
              <a:t>Sisa dari kalor input heat dibuang  pada temperatur yang lebih rendah dari  temperatur input ke suatu tempat yang disebut </a:t>
            </a:r>
            <a:r>
              <a:rPr lang="en-US" sz="2400" i="1">
                <a:solidFill>
                  <a:schemeClr val="tx2"/>
                </a:solidFill>
              </a:rPr>
              <a:t>reservoar dingin</a:t>
            </a:r>
            <a:r>
              <a:rPr lang="en-US" sz="2400" i="1"/>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 </a:t>
            </a:r>
          </a:p>
        </p:txBody>
      </p:sp>
      <p:sp>
        <p:nvSpPr>
          <p:cNvPr id="9220" name="Rectangle 4"/>
          <p:cNvSpPr>
            <a:spLocks noChangeArrowheads="1"/>
          </p:cNvSpPr>
          <p:nvPr/>
        </p:nvSpPr>
        <p:spPr bwMode="auto">
          <a:xfrm>
            <a:off x="3643313" y="2028825"/>
            <a:ext cx="9144000" cy="0"/>
          </a:xfrm>
          <a:prstGeom prst="rect">
            <a:avLst/>
          </a:prstGeom>
          <a:noFill/>
          <a:ln w="12700">
            <a:noFill/>
            <a:miter lim="800000"/>
            <a:headEnd/>
            <a:tailEnd/>
          </a:ln>
          <a:effectLst/>
        </p:spPr>
        <p:txBody>
          <a:bodyPr>
            <a:spAutoFit/>
          </a:bodyPr>
          <a:lstStyle/>
          <a:p>
            <a:endParaRPr lang="id-ID"/>
          </a:p>
        </p:txBody>
      </p:sp>
      <p:pic>
        <p:nvPicPr>
          <p:cNvPr id="9221" name="Picture 5" descr="file:///D:/PhsH/media/content/main/graphics/illustr/ch15/fig15_12.gif"/>
          <p:cNvPicPr>
            <a:picLocks noChangeAspect="1" noChangeArrowheads="1"/>
          </p:cNvPicPr>
          <p:nvPr/>
        </p:nvPicPr>
        <p:blipFill>
          <a:blip r:embed="rId2" r:link="rId3"/>
          <a:srcRect/>
          <a:stretch>
            <a:fillRect/>
          </a:stretch>
        </p:blipFill>
        <p:spPr bwMode="auto">
          <a:xfrm>
            <a:off x="685800" y="1455738"/>
            <a:ext cx="3003550" cy="4527550"/>
          </a:xfrm>
          <a:prstGeom prst="rect">
            <a:avLst/>
          </a:prstGeom>
          <a:noFill/>
        </p:spPr>
      </p:pic>
      <p:sp>
        <p:nvSpPr>
          <p:cNvPr id="9222" name="Text Box 6"/>
          <p:cNvSpPr txBox="1">
            <a:spLocks noChangeArrowheads="1"/>
          </p:cNvSpPr>
          <p:nvPr/>
        </p:nvSpPr>
        <p:spPr bwMode="auto">
          <a:xfrm>
            <a:off x="3943350" y="1885950"/>
            <a:ext cx="4257675" cy="3902075"/>
          </a:xfrm>
          <a:prstGeom prst="rect">
            <a:avLst/>
          </a:prstGeom>
          <a:noFill/>
          <a:ln w="12700">
            <a:noFill/>
            <a:miter lim="800000"/>
            <a:headEnd/>
            <a:tailEnd/>
          </a:ln>
          <a:effectLst/>
        </p:spPr>
        <p:txBody>
          <a:bodyPr>
            <a:spAutoFit/>
          </a:bodyPr>
          <a:lstStyle/>
          <a:p>
            <a:pPr marL="285750" indent="-285750" eaLnBrk="0" hangingPunct="0">
              <a:spcBef>
                <a:spcPct val="50000"/>
              </a:spcBef>
            </a:pPr>
            <a:r>
              <a:rPr lang="en-US"/>
              <a:t>    </a:t>
            </a:r>
            <a:r>
              <a:rPr lang="en-US" sz="2000">
                <a:solidFill>
                  <a:schemeClr val="tx2"/>
                </a:solidFill>
              </a:rPr>
              <a:t>Gambar ini melukiskan skema mesin kalor</a:t>
            </a:r>
            <a:r>
              <a:rPr lang="en-US" sz="2000"/>
              <a:t>. </a:t>
            </a:r>
          </a:p>
          <a:p>
            <a:pPr marL="285750" indent="-285750" eaLnBrk="0" hangingPunct="0">
              <a:spcBef>
                <a:spcPct val="50000"/>
              </a:spcBef>
            </a:pPr>
            <a:r>
              <a:rPr lang="en-US" sz="2000"/>
              <a:t> </a:t>
            </a:r>
            <a:r>
              <a:rPr lang="en-US" sz="2000" i="1"/>
              <a:t>Q</a:t>
            </a:r>
            <a:r>
              <a:rPr lang="en-US" sz="2000" baseline="-30000"/>
              <a:t>H</a:t>
            </a:r>
            <a:r>
              <a:rPr lang="en-US" sz="2000"/>
              <a:t> menyatakan besarnya</a:t>
            </a:r>
            <a:r>
              <a:rPr lang="en-US" sz="2000">
                <a:solidFill>
                  <a:schemeClr val="tx2"/>
                </a:solidFill>
              </a:rPr>
              <a:t> input</a:t>
            </a:r>
            <a:r>
              <a:rPr lang="en-US" sz="2000"/>
              <a:t> </a:t>
            </a:r>
            <a:r>
              <a:rPr lang="en-US" sz="2000">
                <a:solidFill>
                  <a:schemeClr val="tx2"/>
                </a:solidFill>
              </a:rPr>
              <a:t>kalor</a:t>
            </a:r>
            <a:r>
              <a:rPr lang="en-US" sz="2000"/>
              <a:t>, dan subscript H menyatakan </a:t>
            </a:r>
            <a:r>
              <a:rPr lang="en-US" sz="2000">
                <a:solidFill>
                  <a:schemeClr val="tx2"/>
                </a:solidFill>
              </a:rPr>
              <a:t>hot reservoir</a:t>
            </a:r>
            <a:r>
              <a:rPr lang="en-US" sz="2000"/>
              <a:t>. </a:t>
            </a:r>
          </a:p>
          <a:p>
            <a:pPr marL="285750" indent="-285750" eaLnBrk="0" hangingPunct="0">
              <a:spcBef>
                <a:spcPct val="50000"/>
              </a:spcBef>
            </a:pPr>
            <a:r>
              <a:rPr lang="en-US" sz="2000"/>
              <a:t> </a:t>
            </a:r>
            <a:r>
              <a:rPr lang="en-US" sz="2000" i="1"/>
              <a:t>Q</a:t>
            </a:r>
            <a:r>
              <a:rPr lang="en-US" sz="2000" baseline="-30000"/>
              <a:t>C</a:t>
            </a:r>
            <a:r>
              <a:rPr lang="en-US" sz="2000"/>
              <a:t> menyatakan besarnya kalor yang dibuang, dan subscript C merepresentasikan  </a:t>
            </a:r>
            <a:r>
              <a:rPr lang="en-US" sz="2000">
                <a:solidFill>
                  <a:schemeClr val="tx2"/>
                </a:solidFill>
              </a:rPr>
              <a:t>cold reservoir</a:t>
            </a:r>
            <a:r>
              <a:rPr lang="en-US" sz="2000"/>
              <a:t>. </a:t>
            </a:r>
          </a:p>
          <a:p>
            <a:pPr marL="285750" indent="-285750" eaLnBrk="0" hangingPunct="0">
              <a:spcBef>
                <a:spcPct val="50000"/>
              </a:spcBef>
            </a:pPr>
            <a:r>
              <a:rPr lang="en-US" sz="2000"/>
              <a:t> </a:t>
            </a:r>
            <a:r>
              <a:rPr lang="en-US" sz="2000" i="1"/>
              <a:t>W</a:t>
            </a:r>
            <a:r>
              <a:rPr lang="en-US" sz="2000"/>
              <a:t> merepresentasikan </a:t>
            </a:r>
            <a:r>
              <a:rPr lang="en-US" sz="2000">
                <a:solidFill>
                  <a:schemeClr val="tx2"/>
                </a:solidFill>
              </a:rPr>
              <a:t>kerja yang dilakukan</a:t>
            </a:r>
            <a:r>
              <a:rPr lang="en-US" sz="2000"/>
              <a:t>.</a:t>
            </a:r>
            <a:r>
              <a:rPr lang="en-US"/>
              <a:t> </a:t>
            </a:r>
          </a:p>
        </p:txBody>
      </p:sp>
      <p:sp>
        <p:nvSpPr>
          <p:cNvPr id="9223" name="Text Box 7"/>
          <p:cNvSpPr txBox="1">
            <a:spLocks noChangeArrowheads="1"/>
          </p:cNvSpPr>
          <p:nvPr/>
        </p:nvSpPr>
        <p:spPr bwMode="auto">
          <a:xfrm>
            <a:off x="2686050" y="828675"/>
            <a:ext cx="2971800" cy="457200"/>
          </a:xfrm>
          <a:prstGeom prst="rect">
            <a:avLst/>
          </a:prstGeom>
          <a:noFill/>
          <a:ln w="12700">
            <a:noFill/>
            <a:miter lim="800000"/>
            <a:headEnd/>
            <a:tailEnd/>
          </a:ln>
          <a:effectLst/>
        </p:spPr>
        <p:txBody>
          <a:bodyPr>
            <a:spAutoFit/>
          </a:bodyPr>
          <a:lstStyle/>
          <a:p>
            <a:pPr marL="285750" indent="-285750" eaLnBrk="0" hangingPunct="0">
              <a:spcBef>
                <a:spcPct val="50000"/>
              </a:spcBef>
            </a:pPr>
            <a:r>
              <a:rPr lang="en-US" sz="2400">
                <a:solidFill>
                  <a:schemeClr val="tx2"/>
                </a:solidFill>
              </a:rPr>
              <a:t>Skema Mesin Kalor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blinds(horizontal)">
                                      <p:cBhvr>
                                        <p:cTn id="7" dur="500"/>
                                        <p:tgtEl>
                                          <p:spTgt spid="92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blinds(horizontal)">
                                      <p:cBhvr>
                                        <p:cTn id="12"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file:///D:/PhsH/media/content/main/graphics/illustr/ch15/fig15_12.gif"/>
          <p:cNvPicPr>
            <a:picLocks noChangeAspect="1" noChangeArrowheads="1"/>
          </p:cNvPicPr>
          <p:nvPr/>
        </p:nvPicPr>
        <p:blipFill>
          <a:blip r:embed="rId3" r:link="rId4"/>
          <a:srcRect/>
          <a:stretch>
            <a:fillRect/>
          </a:stretch>
        </p:blipFill>
        <p:spPr bwMode="auto">
          <a:xfrm>
            <a:off x="409575" y="990600"/>
            <a:ext cx="3486150" cy="5257800"/>
          </a:xfrm>
          <a:prstGeom prst="rect">
            <a:avLst/>
          </a:prstGeom>
          <a:noFill/>
        </p:spPr>
      </p:pic>
      <p:graphicFrame>
        <p:nvGraphicFramePr>
          <p:cNvPr id="58376" name="Object 8"/>
          <p:cNvGraphicFramePr>
            <a:graphicFrameLocks noChangeAspect="1"/>
          </p:cNvGraphicFramePr>
          <p:nvPr>
            <p:ph sz="quarter" idx="1"/>
          </p:nvPr>
        </p:nvGraphicFramePr>
        <p:xfrm>
          <a:off x="5029200" y="2555875"/>
          <a:ext cx="1905000" cy="492125"/>
        </p:xfrm>
        <a:graphic>
          <a:graphicData uri="http://schemas.openxmlformats.org/presentationml/2006/ole">
            <p:oleObj spid="_x0000_s58376" name="Equation" r:id="rId5" imgW="787320" imgH="203040" progId="Equation.3">
              <p:embed/>
            </p:oleObj>
          </a:graphicData>
        </a:graphic>
      </p:graphicFrame>
      <p:sp>
        <p:nvSpPr>
          <p:cNvPr id="58375" name="Rectangle 7"/>
          <p:cNvSpPr>
            <a:spLocks noGrp="1" noChangeArrowheads="1"/>
          </p:cNvSpPr>
          <p:nvPr>
            <p:ph type="body" sz="half" idx="3"/>
          </p:nvPr>
        </p:nvSpPr>
        <p:spPr>
          <a:xfrm>
            <a:off x="4572000" y="228600"/>
            <a:ext cx="4038600" cy="2362200"/>
          </a:xfrm>
        </p:spPr>
        <p:txBody>
          <a:bodyPr/>
          <a:lstStyle/>
          <a:p>
            <a:pPr>
              <a:buFontTx/>
              <a:buNone/>
            </a:pPr>
            <a:r>
              <a:rPr lang="en-US" sz="2400"/>
              <a:t>     Ketika sebuah sistem melakukan proses siklus maka tidak terjadi perubahan energi dalam pada sistem. Dari hukum I termodinamika:</a:t>
            </a:r>
          </a:p>
        </p:txBody>
      </p:sp>
      <p:graphicFrame>
        <p:nvGraphicFramePr>
          <p:cNvPr id="58379" name="Object 11"/>
          <p:cNvGraphicFramePr>
            <a:graphicFrameLocks noChangeAspect="1"/>
          </p:cNvGraphicFramePr>
          <p:nvPr>
            <p:ph sz="quarter" idx="2"/>
          </p:nvPr>
        </p:nvGraphicFramePr>
        <p:xfrm>
          <a:off x="5029200" y="3276600"/>
          <a:ext cx="1828800" cy="914400"/>
        </p:xfrm>
        <a:graphic>
          <a:graphicData uri="http://schemas.openxmlformats.org/presentationml/2006/ole">
            <p:oleObj spid="_x0000_s58379" name="Equation" r:id="rId6" imgW="647640" imgH="431640" progId="Equation.3">
              <p:embed/>
            </p:oleObj>
          </a:graphicData>
        </a:graphic>
      </p:graphicFrame>
      <p:graphicFrame>
        <p:nvGraphicFramePr>
          <p:cNvPr id="58382" name="Object 14"/>
          <p:cNvGraphicFramePr>
            <a:graphicFrameLocks noChangeAspect="1"/>
          </p:cNvGraphicFramePr>
          <p:nvPr/>
        </p:nvGraphicFramePr>
        <p:xfrm>
          <a:off x="5029200" y="4503738"/>
          <a:ext cx="3733800" cy="603250"/>
        </p:xfrm>
        <a:graphic>
          <a:graphicData uri="http://schemas.openxmlformats.org/presentationml/2006/ole">
            <p:oleObj spid="_x0000_s58382" name="Equation" r:id="rId7" imgW="1574640" imgH="253800" progId="Equation.3">
              <p:embed/>
            </p:oleObj>
          </a:graphicData>
        </a:graphic>
      </p:graphicFrame>
      <p:graphicFrame>
        <p:nvGraphicFramePr>
          <p:cNvPr id="58383" name="Object 15"/>
          <p:cNvGraphicFramePr>
            <a:graphicFrameLocks noChangeAspect="1"/>
          </p:cNvGraphicFramePr>
          <p:nvPr/>
        </p:nvGraphicFramePr>
        <p:xfrm>
          <a:off x="5181600" y="5562600"/>
          <a:ext cx="2209800" cy="965200"/>
        </p:xfrm>
        <a:graphic>
          <a:graphicData uri="http://schemas.openxmlformats.org/presentationml/2006/ole">
            <p:oleObj spid="_x0000_s58383" name="Equation" r:id="rId8" imgW="1104840" imgH="482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8375">
                                            <p:txEl>
                                              <p:pRg st="0" end="0"/>
                                            </p:txEl>
                                          </p:spTgt>
                                        </p:tgtEl>
                                        <p:attrNameLst>
                                          <p:attrName>style.visibility</p:attrName>
                                        </p:attrNameLst>
                                      </p:cBhvr>
                                      <p:to>
                                        <p:strVal val="visible"/>
                                      </p:to>
                                    </p:set>
                                    <p:animEffect transition="in" filter="blinds(horizontal)">
                                      <p:cBhvr>
                                        <p:cTn id="7" dur="500"/>
                                        <p:tgtEl>
                                          <p:spTgt spid="583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8376"/>
                                        </p:tgtEl>
                                        <p:attrNameLst>
                                          <p:attrName>style.visibility</p:attrName>
                                        </p:attrNameLst>
                                      </p:cBhvr>
                                      <p:to>
                                        <p:strVal val="visible"/>
                                      </p:to>
                                    </p:set>
                                    <p:animEffect transition="in" filter="blinds(horizontal)">
                                      <p:cBhvr>
                                        <p:cTn id="12" dur="500"/>
                                        <p:tgtEl>
                                          <p:spTgt spid="5837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8379"/>
                                        </p:tgtEl>
                                        <p:attrNameLst>
                                          <p:attrName>style.visibility</p:attrName>
                                        </p:attrNameLst>
                                      </p:cBhvr>
                                      <p:to>
                                        <p:strVal val="visible"/>
                                      </p:to>
                                    </p:set>
                                    <p:animEffect transition="in" filter="blinds(horizontal)">
                                      <p:cBhvr>
                                        <p:cTn id="17" dur="500"/>
                                        <p:tgtEl>
                                          <p:spTgt spid="5837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8382"/>
                                        </p:tgtEl>
                                        <p:attrNameLst>
                                          <p:attrName>style.visibility</p:attrName>
                                        </p:attrNameLst>
                                      </p:cBhvr>
                                      <p:to>
                                        <p:strVal val="visible"/>
                                      </p:to>
                                    </p:set>
                                    <p:animEffect transition="in" filter="blinds(horizontal)">
                                      <p:cBhvr>
                                        <p:cTn id="22" dur="500"/>
                                        <p:tgtEl>
                                          <p:spTgt spid="5838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8383"/>
                                        </p:tgtEl>
                                        <p:attrNameLst>
                                          <p:attrName>style.visibility</p:attrName>
                                        </p:attrNameLst>
                                      </p:cBhvr>
                                      <p:to>
                                        <p:strVal val="visible"/>
                                      </p:to>
                                    </p:set>
                                    <p:animEffect transition="in" filter="blinds(horizontal)">
                                      <p:cBhvr>
                                        <p:cTn id="27" dur="500"/>
                                        <p:tgtEl>
                                          <p:spTgt spid="583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1598</Words>
  <Application>Microsoft Office PowerPoint</Application>
  <PresentationFormat>On-screen Show (4:3)</PresentationFormat>
  <Paragraphs>234</Paragraphs>
  <Slides>36</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4" baseType="lpstr">
      <vt:lpstr>Arial</vt:lpstr>
      <vt:lpstr>Times New Roman</vt:lpstr>
      <vt:lpstr>ＭＳ Ｐゴシック</vt:lpstr>
      <vt:lpstr>Symbol</vt:lpstr>
      <vt:lpstr>Monotype Sorts</vt:lpstr>
      <vt:lpstr>Comic Sans MS</vt:lpstr>
      <vt:lpstr>Default Design</vt:lpstr>
      <vt:lpstr>Microsoft Equation 3.0</vt:lpstr>
      <vt:lpstr>HUKUM KEDUA TERMODINAMIKA</vt:lpstr>
      <vt:lpstr>Arah Proses Termodinamik</vt:lpstr>
      <vt:lpstr>Tiga pernyataan bagi  Hukum Kedua Termodinamika</vt:lpstr>
      <vt:lpstr>Kalor tidak akan mengalir spontan dari benda dingin ke benda panas [Rudolf Clausius (1822 – 1888)] </vt:lpstr>
      <vt:lpstr>Anda tidak dapat membuat mesin yang sekedar mengubah kalor menjadi usaha sepenuhnya [Kelvin (1824 – 1907) &amp; Planck (1858 – 1947)]</vt:lpstr>
      <vt:lpstr>Hukum II Termodinamika</vt:lpstr>
      <vt:lpstr> MESIN KALOR  </vt:lpstr>
      <vt:lpstr> </vt:lpstr>
      <vt:lpstr>Slide 9</vt:lpstr>
      <vt:lpstr>    Mesin Kalor ….</vt:lpstr>
      <vt:lpstr>Mesin Kalor</vt:lpstr>
      <vt:lpstr> Contoh 1: An Automobile Engine</vt:lpstr>
      <vt:lpstr>Proses mesin bakar</vt:lpstr>
      <vt:lpstr>Slide 14</vt:lpstr>
      <vt:lpstr>Slide 15</vt:lpstr>
      <vt:lpstr>Prinsip Carnot dan  Mesin Carnot</vt:lpstr>
      <vt:lpstr>Prinsip Carnot dan  Mesin Carnot…</vt:lpstr>
      <vt:lpstr>Prinsip Carnot dan  Mesin Carnot …</vt:lpstr>
      <vt:lpstr>Ciri-ciri siklus carnot</vt:lpstr>
      <vt:lpstr>Application of 2nd law to energy conversion systems</vt:lpstr>
      <vt:lpstr>Application of 2nd law to energy conversion systems</vt:lpstr>
      <vt:lpstr>Untuk gas ideal energi dalam hanya bergantung pada suhu maka pada proses isotermal perubahan energi dalam sama dengan nol</vt:lpstr>
      <vt:lpstr>Pendingin carnot</vt:lpstr>
      <vt:lpstr>Prinsip Carnot dan  Mesin Carnot …</vt:lpstr>
      <vt:lpstr>By analyzing many experiments and processes involving transfer of heat,  Clausius (ca 1850) uncovers a new thermodynamic property, which he names entropy  -  related to the heat exchanged between system     and surroundings  -  not related to work  -  places 2nd law in quantitative form</vt:lpstr>
      <vt:lpstr>Entropi dan Ketidakteraturan</vt:lpstr>
      <vt:lpstr>Slide 27</vt:lpstr>
      <vt:lpstr>Entropi dan Hukum Kedua Termodinamika</vt:lpstr>
      <vt:lpstr>Application of 2nd law to energy conversion systems</vt:lpstr>
      <vt:lpstr>Efficiency of a  Carnot engine</vt:lpstr>
      <vt:lpstr>Efficiency of an irreversible engine</vt:lpstr>
      <vt:lpstr>2nd law -  other formulations</vt:lpstr>
      <vt:lpstr>Pressure  thermodynamic = mechanical </vt:lpstr>
      <vt:lpstr>Entropy for ideal gasses</vt:lpstr>
      <vt:lpstr>Setiap sistem terisolasi akan makin acak</vt:lpstr>
      <vt:lpstr>Entropi: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KEDUA TERMODINAMIKA</dc:title>
  <dc:creator>user</dc:creator>
  <cp:lastModifiedBy>acer</cp:lastModifiedBy>
  <cp:revision>7</cp:revision>
  <dcterms:created xsi:type="dcterms:W3CDTF">2009-06-09T12:28:05Z</dcterms:created>
  <dcterms:modified xsi:type="dcterms:W3CDTF">2011-04-29T06:23:45Z</dcterms:modified>
</cp:coreProperties>
</file>