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handoutMasterIdLst>
    <p:handoutMasterId r:id="rId18"/>
  </p:handoutMasterIdLst>
  <p:sldIdLst>
    <p:sldId id="269" r:id="rId2"/>
    <p:sldId id="288" r:id="rId3"/>
    <p:sldId id="270" r:id="rId4"/>
    <p:sldId id="272" r:id="rId5"/>
    <p:sldId id="287" r:id="rId6"/>
    <p:sldId id="286" r:id="rId7"/>
    <p:sldId id="273" r:id="rId8"/>
    <p:sldId id="275" r:id="rId9"/>
    <p:sldId id="289" r:id="rId10"/>
    <p:sldId id="352" r:id="rId11"/>
    <p:sldId id="353" r:id="rId12"/>
    <p:sldId id="354" r:id="rId13"/>
    <p:sldId id="355" r:id="rId14"/>
    <p:sldId id="276" r:id="rId15"/>
    <p:sldId id="278" r:id="rId16"/>
    <p:sldId id="293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4CF6"/>
    <a:srgbClr val="0000FF"/>
    <a:srgbClr val="99FFCC"/>
    <a:srgbClr val="FFFF00"/>
    <a:srgbClr val="660066"/>
    <a:srgbClr val="1903BB"/>
    <a:srgbClr val="FF3300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1" autoAdjust="0"/>
    <p:restoredTop sz="93103" autoAdjust="0"/>
  </p:normalViewPr>
  <p:slideViewPr>
    <p:cSldViewPr>
      <p:cViewPr>
        <p:scale>
          <a:sx n="90" d="100"/>
          <a:sy n="90" d="100"/>
        </p:scale>
        <p:origin x="702" y="9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3" Type="http://schemas.openxmlformats.org/officeDocument/2006/relationships/image" Target="../media/image50.wmf"/><Relationship Id="rId7" Type="http://schemas.openxmlformats.org/officeDocument/2006/relationships/image" Target="../media/image54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Relationship Id="rId6" Type="http://schemas.openxmlformats.org/officeDocument/2006/relationships/image" Target="../media/image53.wmf"/><Relationship Id="rId5" Type="http://schemas.openxmlformats.org/officeDocument/2006/relationships/image" Target="../media/image52.wmf"/><Relationship Id="rId4" Type="http://schemas.openxmlformats.org/officeDocument/2006/relationships/image" Target="../media/image51.wmf"/><Relationship Id="rId9" Type="http://schemas.openxmlformats.org/officeDocument/2006/relationships/image" Target="../media/image56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Relationship Id="rId5" Type="http://schemas.openxmlformats.org/officeDocument/2006/relationships/image" Target="../media/image62.wmf"/><Relationship Id="rId4" Type="http://schemas.openxmlformats.org/officeDocument/2006/relationships/image" Target="../media/image61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70.wmf"/><Relationship Id="rId3" Type="http://schemas.openxmlformats.org/officeDocument/2006/relationships/image" Target="../media/image65.wmf"/><Relationship Id="rId7" Type="http://schemas.openxmlformats.org/officeDocument/2006/relationships/image" Target="../media/image69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Relationship Id="rId6" Type="http://schemas.openxmlformats.org/officeDocument/2006/relationships/image" Target="../media/image68.wmf"/><Relationship Id="rId5" Type="http://schemas.openxmlformats.org/officeDocument/2006/relationships/image" Target="../media/image67.wmf"/><Relationship Id="rId4" Type="http://schemas.openxmlformats.org/officeDocument/2006/relationships/image" Target="../media/image66.wmf"/><Relationship Id="rId9" Type="http://schemas.openxmlformats.org/officeDocument/2006/relationships/image" Target="../media/image71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image" Target="../media/image73.wmf"/><Relationship Id="rId1" Type="http://schemas.openxmlformats.org/officeDocument/2006/relationships/image" Target="../media/image72.wmf"/><Relationship Id="rId5" Type="http://schemas.openxmlformats.org/officeDocument/2006/relationships/image" Target="../media/image76.wmf"/><Relationship Id="rId4" Type="http://schemas.openxmlformats.org/officeDocument/2006/relationships/image" Target="../media/image75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7" Type="http://schemas.openxmlformats.org/officeDocument/2006/relationships/image" Target="../media/image83.wmf"/><Relationship Id="rId2" Type="http://schemas.openxmlformats.org/officeDocument/2006/relationships/image" Target="../media/image78.wmf"/><Relationship Id="rId1" Type="http://schemas.openxmlformats.org/officeDocument/2006/relationships/image" Target="../media/image77.wmf"/><Relationship Id="rId6" Type="http://schemas.openxmlformats.org/officeDocument/2006/relationships/image" Target="../media/image82.wmf"/><Relationship Id="rId5" Type="http://schemas.openxmlformats.org/officeDocument/2006/relationships/image" Target="../media/image81.wmf"/><Relationship Id="rId4" Type="http://schemas.openxmlformats.org/officeDocument/2006/relationships/image" Target="../media/image80.wmf"/></Relationships>
</file>

<file path=ppt/drawings/_rels/vmlDrawing15.vml.rels><?xml version="1.0" encoding="UTF-8" standalone="yes"?>
<Relationships xmlns="http://schemas.openxmlformats.org/package/2006/relationships"><Relationship Id="rId8" Type="http://schemas.openxmlformats.org/officeDocument/2006/relationships/image" Target="../media/image91.wmf"/><Relationship Id="rId3" Type="http://schemas.openxmlformats.org/officeDocument/2006/relationships/image" Target="../media/image86.wmf"/><Relationship Id="rId7" Type="http://schemas.openxmlformats.org/officeDocument/2006/relationships/image" Target="../media/image90.wmf"/><Relationship Id="rId2" Type="http://schemas.openxmlformats.org/officeDocument/2006/relationships/image" Target="../media/image85.wmf"/><Relationship Id="rId1" Type="http://schemas.openxmlformats.org/officeDocument/2006/relationships/image" Target="../media/image84.wmf"/><Relationship Id="rId6" Type="http://schemas.openxmlformats.org/officeDocument/2006/relationships/image" Target="../media/image89.wmf"/><Relationship Id="rId11" Type="http://schemas.openxmlformats.org/officeDocument/2006/relationships/image" Target="../media/image94.wmf"/><Relationship Id="rId5" Type="http://schemas.openxmlformats.org/officeDocument/2006/relationships/image" Target="../media/image88.wmf"/><Relationship Id="rId10" Type="http://schemas.openxmlformats.org/officeDocument/2006/relationships/image" Target="../media/image93.wmf"/><Relationship Id="rId4" Type="http://schemas.openxmlformats.org/officeDocument/2006/relationships/image" Target="../media/image87.wmf"/><Relationship Id="rId9" Type="http://schemas.openxmlformats.org/officeDocument/2006/relationships/image" Target="../media/image92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97.wmf"/><Relationship Id="rId2" Type="http://schemas.openxmlformats.org/officeDocument/2006/relationships/image" Target="../media/image96.wmf"/><Relationship Id="rId1" Type="http://schemas.openxmlformats.org/officeDocument/2006/relationships/image" Target="../media/image95.wmf"/><Relationship Id="rId6" Type="http://schemas.openxmlformats.org/officeDocument/2006/relationships/image" Target="../media/image100.wmf"/><Relationship Id="rId5" Type="http://schemas.openxmlformats.org/officeDocument/2006/relationships/image" Target="../media/image99.wmf"/><Relationship Id="rId4" Type="http://schemas.openxmlformats.org/officeDocument/2006/relationships/image" Target="../media/image98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wmf"/><Relationship Id="rId1" Type="http://schemas.openxmlformats.org/officeDocument/2006/relationships/image" Target="../media/image10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4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image" Target="../media/image19.wmf"/><Relationship Id="rId7" Type="http://schemas.openxmlformats.org/officeDocument/2006/relationships/image" Target="../media/image23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4" Type="http://schemas.openxmlformats.org/officeDocument/2006/relationships/image" Target="../media/image29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6" Type="http://schemas.openxmlformats.org/officeDocument/2006/relationships/image" Target="../media/image37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5" Type="http://schemas.openxmlformats.org/officeDocument/2006/relationships/image" Target="../media/image46.wmf"/><Relationship Id="rId4" Type="http://schemas.openxmlformats.org/officeDocument/2006/relationships/image" Target="../media/image4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87AD73-3D18-4C6D-BFF4-5EABC4559880}" type="datetimeFigureOut">
              <a:rPr lang="en-US" smtClean="0"/>
              <a:pPr/>
              <a:t>10/12/2011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DE9A45-263C-4D64-9044-A91D8B1C86B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Group 2"/>
          <p:cNvGrpSpPr>
            <a:grpSpLocks/>
          </p:cNvGrpSpPr>
          <p:nvPr/>
        </p:nvGrpSpPr>
        <p:grpSpPr bwMode="auto">
          <a:xfrm>
            <a:off x="0" y="107950"/>
            <a:ext cx="9101138" cy="6750050"/>
            <a:chOff x="0" y="68"/>
            <a:chExt cx="5733" cy="4252"/>
          </a:xfrm>
        </p:grpSpPr>
        <p:grpSp>
          <p:nvGrpSpPr>
            <p:cNvPr id="31747" name="Group 3"/>
            <p:cNvGrpSpPr>
              <a:grpSpLocks/>
            </p:cNvGrpSpPr>
            <p:nvPr/>
          </p:nvGrpSpPr>
          <p:grpSpPr bwMode="auto">
            <a:xfrm>
              <a:off x="0" y="68"/>
              <a:ext cx="5733" cy="4088"/>
              <a:chOff x="0" y="68"/>
              <a:chExt cx="5733" cy="4088"/>
            </a:xfrm>
          </p:grpSpPr>
          <p:grpSp>
            <p:nvGrpSpPr>
              <p:cNvPr id="31748" name="Group 4"/>
              <p:cNvGrpSpPr>
                <a:grpSpLocks/>
              </p:cNvGrpSpPr>
              <p:nvPr userDrawn="1"/>
            </p:nvGrpSpPr>
            <p:grpSpPr bwMode="auto">
              <a:xfrm>
                <a:off x="0" y="144"/>
                <a:ext cx="5730" cy="4012"/>
                <a:chOff x="0" y="144"/>
                <a:chExt cx="5730" cy="4012"/>
              </a:xfrm>
            </p:grpSpPr>
            <p:sp>
              <p:nvSpPr>
                <p:cNvPr id="31749" name="Line 5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395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750" name="Line 6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896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751" name="Line 7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141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752" name="Line 8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1918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753" name="Line 9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2438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754" name="Line 10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2939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755" name="Line 11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3460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756" name="Line 12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3961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31757" name="Group 13"/>
                <p:cNvGrpSpPr>
                  <a:grpSpLocks/>
                </p:cNvGrpSpPr>
                <p:nvPr userDrawn="1"/>
              </p:nvGrpSpPr>
              <p:grpSpPr bwMode="auto">
                <a:xfrm>
                  <a:off x="483" y="144"/>
                  <a:ext cx="975" cy="4012"/>
                  <a:chOff x="483" y="144"/>
                  <a:chExt cx="975" cy="4012"/>
                </a:xfrm>
              </p:grpSpPr>
              <p:grpSp>
                <p:nvGrpSpPr>
                  <p:cNvPr id="31758" name="Group 14"/>
                  <p:cNvGrpSpPr>
                    <a:grpSpLocks/>
                  </p:cNvGrpSpPr>
                  <p:nvPr userDrawn="1"/>
                </p:nvGrpSpPr>
                <p:grpSpPr bwMode="auto">
                  <a:xfrm>
                    <a:off x="483" y="144"/>
                    <a:ext cx="975" cy="947"/>
                    <a:chOff x="483" y="144"/>
                    <a:chExt cx="975" cy="947"/>
                  </a:xfrm>
                </p:grpSpPr>
                <p:sp>
                  <p:nvSpPr>
                    <p:cNvPr id="31759" name="Line 1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83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760" name="Line 1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984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761" name="Line 1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984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762" name="Line 1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83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763" name="Line 1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34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764" name="Line 2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263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765" name="Line 2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263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766" name="Line 2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34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1767" name="Group 23"/>
                  <p:cNvGrpSpPr>
                    <a:grpSpLocks/>
                  </p:cNvGrpSpPr>
                  <p:nvPr/>
                </p:nvGrpSpPr>
                <p:grpSpPr bwMode="auto">
                  <a:xfrm>
                    <a:off x="483" y="1166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31768" name="Line 2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769" name="Line 2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770" name="Line 2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771" name="Line 2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772" name="Line 2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773" name="Line 2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774" name="Line 3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775" name="Line 3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1776" name="Group 32"/>
                  <p:cNvGrpSpPr>
                    <a:grpSpLocks/>
                  </p:cNvGrpSpPr>
                  <p:nvPr/>
                </p:nvGrpSpPr>
                <p:grpSpPr bwMode="auto">
                  <a:xfrm>
                    <a:off x="483" y="2187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31777" name="Line 3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778" name="Line 3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779" name="Line 3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780" name="Line 3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781" name="Line 3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782" name="Line 3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783" name="Line 3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784" name="Line 4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1785" name="Group 41"/>
                  <p:cNvGrpSpPr>
                    <a:grpSpLocks/>
                  </p:cNvGrpSpPr>
                  <p:nvPr/>
                </p:nvGrpSpPr>
                <p:grpSpPr bwMode="auto">
                  <a:xfrm>
                    <a:off x="483" y="3209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31786" name="Line 4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787" name="Line 4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788" name="Line 4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789" name="Line 4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790" name="Line 4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791" name="Line 4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792" name="Line 4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793" name="Line 4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31794" name="Group 50"/>
                <p:cNvGrpSpPr>
                  <a:grpSpLocks/>
                </p:cNvGrpSpPr>
                <p:nvPr userDrawn="1"/>
              </p:nvGrpSpPr>
              <p:grpSpPr bwMode="auto">
                <a:xfrm>
                  <a:off x="1551" y="144"/>
                  <a:ext cx="975" cy="4012"/>
                  <a:chOff x="1551" y="144"/>
                  <a:chExt cx="975" cy="4012"/>
                </a:xfrm>
              </p:grpSpPr>
              <p:grpSp>
                <p:nvGrpSpPr>
                  <p:cNvPr id="31795" name="Group 51"/>
                  <p:cNvGrpSpPr>
                    <a:grpSpLocks/>
                  </p:cNvGrpSpPr>
                  <p:nvPr userDrawn="1"/>
                </p:nvGrpSpPr>
                <p:grpSpPr bwMode="auto">
                  <a:xfrm>
                    <a:off x="1551" y="144"/>
                    <a:ext cx="975" cy="947"/>
                    <a:chOff x="1551" y="144"/>
                    <a:chExt cx="975" cy="947"/>
                  </a:xfrm>
                </p:grpSpPr>
                <p:sp>
                  <p:nvSpPr>
                    <p:cNvPr id="31796" name="Line 5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551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797" name="Line 5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052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798" name="Line 5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052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799" name="Line 5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551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800" name="Line 5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802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801" name="Line 5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2331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802" name="Line 5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2331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803" name="Line 5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802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1804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1551" y="1166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31805" name="Line 6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806" name="Line 6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807" name="Line 6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808" name="Line 6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809" name="Line 6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810" name="Line 6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811" name="Line 6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812" name="Line 6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1813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1551" y="2187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31814" name="Line 7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815" name="Line 7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816" name="Line 7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817" name="Line 7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818" name="Line 7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819" name="Line 7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820" name="Line 7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821" name="Line 7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1822" name="Group 78"/>
                  <p:cNvGrpSpPr>
                    <a:grpSpLocks/>
                  </p:cNvGrpSpPr>
                  <p:nvPr/>
                </p:nvGrpSpPr>
                <p:grpSpPr bwMode="auto">
                  <a:xfrm>
                    <a:off x="1551" y="3209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31823" name="Line 7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824" name="Line 8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825" name="Line 8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826" name="Line 8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827" name="Line 8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828" name="Line 8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829" name="Line 8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830" name="Line 8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31831" name="Group 87"/>
                <p:cNvGrpSpPr>
                  <a:grpSpLocks/>
                </p:cNvGrpSpPr>
                <p:nvPr userDrawn="1"/>
              </p:nvGrpSpPr>
              <p:grpSpPr bwMode="auto">
                <a:xfrm>
                  <a:off x="2619" y="144"/>
                  <a:ext cx="975" cy="4012"/>
                  <a:chOff x="2619" y="144"/>
                  <a:chExt cx="975" cy="4012"/>
                </a:xfrm>
              </p:grpSpPr>
              <p:grpSp>
                <p:nvGrpSpPr>
                  <p:cNvPr id="31832" name="Group 88"/>
                  <p:cNvGrpSpPr>
                    <a:grpSpLocks/>
                  </p:cNvGrpSpPr>
                  <p:nvPr userDrawn="1"/>
                </p:nvGrpSpPr>
                <p:grpSpPr bwMode="auto">
                  <a:xfrm>
                    <a:off x="2619" y="144"/>
                    <a:ext cx="975" cy="947"/>
                    <a:chOff x="2619" y="144"/>
                    <a:chExt cx="975" cy="947"/>
                  </a:xfrm>
                </p:grpSpPr>
                <p:sp>
                  <p:nvSpPr>
                    <p:cNvPr id="31833" name="Line 8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619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834" name="Line 9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3120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835" name="Line 9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3120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836" name="Line 9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619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837" name="Line 9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2870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838" name="Line 9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3399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839" name="Line 9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3399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840" name="Line 9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2870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1841" name="Group 97"/>
                  <p:cNvGrpSpPr>
                    <a:grpSpLocks/>
                  </p:cNvGrpSpPr>
                  <p:nvPr/>
                </p:nvGrpSpPr>
                <p:grpSpPr bwMode="auto">
                  <a:xfrm>
                    <a:off x="2619" y="1166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31842" name="Line 9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843" name="Line 9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844" name="Line 10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845" name="Line 10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846" name="Line 10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847" name="Line 10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848" name="Line 10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849" name="Line 10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1850" name="Group 106"/>
                  <p:cNvGrpSpPr>
                    <a:grpSpLocks/>
                  </p:cNvGrpSpPr>
                  <p:nvPr/>
                </p:nvGrpSpPr>
                <p:grpSpPr bwMode="auto">
                  <a:xfrm>
                    <a:off x="2619" y="2187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31851" name="Line 10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852" name="Line 10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853" name="Line 10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854" name="Line 11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855" name="Line 11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856" name="Line 11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857" name="Line 11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858" name="Line 11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1859" name="Group 115"/>
                  <p:cNvGrpSpPr>
                    <a:grpSpLocks/>
                  </p:cNvGrpSpPr>
                  <p:nvPr/>
                </p:nvGrpSpPr>
                <p:grpSpPr bwMode="auto">
                  <a:xfrm>
                    <a:off x="2619" y="3209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31860" name="Line 11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861" name="Line 11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862" name="Line 11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863" name="Line 11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864" name="Line 12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865" name="Line 12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866" name="Line 12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867" name="Line 12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31868" name="Group 124"/>
                <p:cNvGrpSpPr>
                  <a:grpSpLocks/>
                </p:cNvGrpSpPr>
                <p:nvPr userDrawn="1"/>
              </p:nvGrpSpPr>
              <p:grpSpPr bwMode="auto">
                <a:xfrm>
                  <a:off x="3687" y="144"/>
                  <a:ext cx="975" cy="4012"/>
                  <a:chOff x="3687" y="144"/>
                  <a:chExt cx="975" cy="4012"/>
                </a:xfrm>
              </p:grpSpPr>
              <p:grpSp>
                <p:nvGrpSpPr>
                  <p:cNvPr id="31869" name="Group 125"/>
                  <p:cNvGrpSpPr>
                    <a:grpSpLocks/>
                  </p:cNvGrpSpPr>
                  <p:nvPr userDrawn="1"/>
                </p:nvGrpSpPr>
                <p:grpSpPr bwMode="auto">
                  <a:xfrm>
                    <a:off x="3687" y="144"/>
                    <a:ext cx="975" cy="947"/>
                    <a:chOff x="3687" y="144"/>
                    <a:chExt cx="975" cy="947"/>
                  </a:xfrm>
                </p:grpSpPr>
                <p:sp>
                  <p:nvSpPr>
                    <p:cNvPr id="31870" name="Line 12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3687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871" name="Line 12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188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872" name="Line 12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188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873" name="Line 12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3687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874" name="Line 13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3938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875" name="Line 13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4467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876" name="Line 13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4467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877" name="Line 13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3938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1878" name="Group 134"/>
                  <p:cNvGrpSpPr>
                    <a:grpSpLocks/>
                  </p:cNvGrpSpPr>
                  <p:nvPr/>
                </p:nvGrpSpPr>
                <p:grpSpPr bwMode="auto">
                  <a:xfrm>
                    <a:off x="3687" y="1166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31879" name="Line 13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880" name="Line 13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881" name="Line 13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882" name="Line 13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883" name="Line 13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884" name="Line 14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885" name="Line 14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886" name="Line 14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1887" name="Group 143"/>
                  <p:cNvGrpSpPr>
                    <a:grpSpLocks/>
                  </p:cNvGrpSpPr>
                  <p:nvPr/>
                </p:nvGrpSpPr>
                <p:grpSpPr bwMode="auto">
                  <a:xfrm>
                    <a:off x="3687" y="2187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31888" name="Line 14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889" name="Line 14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890" name="Line 14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891" name="Line 14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892" name="Line 14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893" name="Line 14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894" name="Line 15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895" name="Line 15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1896" name="Group 152"/>
                  <p:cNvGrpSpPr>
                    <a:grpSpLocks/>
                  </p:cNvGrpSpPr>
                  <p:nvPr/>
                </p:nvGrpSpPr>
                <p:grpSpPr bwMode="auto">
                  <a:xfrm>
                    <a:off x="3687" y="3209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31897" name="Line 15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898" name="Line 15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899" name="Line 15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900" name="Line 15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901" name="Line 15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902" name="Line 15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903" name="Line 15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904" name="Line 16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31905" name="Group 161"/>
                <p:cNvGrpSpPr>
                  <a:grpSpLocks/>
                </p:cNvGrpSpPr>
                <p:nvPr userDrawn="1"/>
              </p:nvGrpSpPr>
              <p:grpSpPr bwMode="auto">
                <a:xfrm>
                  <a:off x="4755" y="144"/>
                  <a:ext cx="975" cy="4012"/>
                  <a:chOff x="4755" y="144"/>
                  <a:chExt cx="975" cy="4012"/>
                </a:xfrm>
              </p:grpSpPr>
              <p:grpSp>
                <p:nvGrpSpPr>
                  <p:cNvPr id="31906" name="Group 162"/>
                  <p:cNvGrpSpPr>
                    <a:grpSpLocks/>
                  </p:cNvGrpSpPr>
                  <p:nvPr userDrawn="1"/>
                </p:nvGrpSpPr>
                <p:grpSpPr bwMode="auto">
                  <a:xfrm>
                    <a:off x="4755" y="144"/>
                    <a:ext cx="975" cy="947"/>
                    <a:chOff x="4755" y="144"/>
                    <a:chExt cx="975" cy="947"/>
                  </a:xfrm>
                </p:grpSpPr>
                <p:sp>
                  <p:nvSpPr>
                    <p:cNvPr id="31907" name="Line 16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755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908" name="Line 16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5256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909" name="Line 16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5256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910" name="Line 16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755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911" name="Line 16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5006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912" name="Line 16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5535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913" name="Line 16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5535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914" name="Line 17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5006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1915" name="Group 171"/>
                  <p:cNvGrpSpPr>
                    <a:grpSpLocks/>
                  </p:cNvGrpSpPr>
                  <p:nvPr/>
                </p:nvGrpSpPr>
                <p:grpSpPr bwMode="auto">
                  <a:xfrm>
                    <a:off x="4755" y="1166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31916" name="Line 17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917" name="Line 17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918" name="Line 17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919" name="Line 17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920" name="Line 17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921" name="Line 17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922" name="Line 17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923" name="Line 17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1924" name="Group 180"/>
                  <p:cNvGrpSpPr>
                    <a:grpSpLocks/>
                  </p:cNvGrpSpPr>
                  <p:nvPr/>
                </p:nvGrpSpPr>
                <p:grpSpPr bwMode="auto">
                  <a:xfrm>
                    <a:off x="4755" y="2187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31925" name="Line 18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926" name="Line 18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927" name="Line 18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928" name="Line 18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929" name="Line 18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930" name="Line 18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931" name="Line 18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932" name="Line 18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1933" name="Group 189"/>
                  <p:cNvGrpSpPr>
                    <a:grpSpLocks/>
                  </p:cNvGrpSpPr>
                  <p:nvPr/>
                </p:nvGrpSpPr>
                <p:grpSpPr bwMode="auto">
                  <a:xfrm>
                    <a:off x="4755" y="3209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31934" name="Line 19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935" name="Line 19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936" name="Line 19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937" name="Line 19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938" name="Line 19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939" name="Line 19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940" name="Line 19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941" name="Line 19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</p:grpSp>
          <p:grpSp>
            <p:nvGrpSpPr>
              <p:cNvPr id="31942" name="Group 198"/>
              <p:cNvGrpSpPr>
                <a:grpSpLocks/>
              </p:cNvGrpSpPr>
              <p:nvPr userDrawn="1"/>
            </p:nvGrpSpPr>
            <p:grpSpPr bwMode="auto">
              <a:xfrm>
                <a:off x="3" y="68"/>
                <a:ext cx="5730" cy="0"/>
                <a:chOff x="3" y="68"/>
                <a:chExt cx="5730" cy="0"/>
              </a:xfrm>
            </p:grpSpPr>
            <p:sp>
              <p:nvSpPr>
                <p:cNvPr id="31943" name="Line 199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198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944" name="Line 200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737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945" name="Line 201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1266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946" name="Line 202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1805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947" name="Line 203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2334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948" name="Line 204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2873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949" name="Line 205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3402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950" name="Line 206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3941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951" name="Line 207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4470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952" name="Line 208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5009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953" name="Line 209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5538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1954" name="Group 210"/>
            <p:cNvGrpSpPr>
              <a:grpSpLocks/>
            </p:cNvGrpSpPr>
            <p:nvPr/>
          </p:nvGrpSpPr>
          <p:grpSpPr bwMode="auto">
            <a:xfrm>
              <a:off x="336" y="1200"/>
              <a:ext cx="5088" cy="1056"/>
              <a:chOff x="336" y="1200"/>
              <a:chExt cx="5088" cy="1056"/>
            </a:xfrm>
          </p:grpSpPr>
          <p:sp>
            <p:nvSpPr>
              <p:cNvPr id="31955" name="Rectangle 211"/>
              <p:cNvSpPr>
                <a:spLocks noChangeArrowheads="1"/>
              </p:cNvSpPr>
              <p:nvPr userDrawn="1"/>
            </p:nvSpPr>
            <p:spPr bwMode="auto">
              <a:xfrm>
                <a:off x="2880" y="1200"/>
                <a:ext cx="2544" cy="528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956" name="Rectangle 212"/>
              <p:cNvSpPr>
                <a:spLocks noChangeArrowheads="1"/>
              </p:cNvSpPr>
              <p:nvPr userDrawn="1"/>
            </p:nvSpPr>
            <p:spPr bwMode="auto">
              <a:xfrm>
                <a:off x="2880" y="1728"/>
                <a:ext cx="2544" cy="528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957" name="Rectangle 213"/>
              <p:cNvSpPr>
                <a:spLocks noChangeArrowheads="1"/>
              </p:cNvSpPr>
              <p:nvPr userDrawn="1"/>
            </p:nvSpPr>
            <p:spPr bwMode="auto">
              <a:xfrm>
                <a:off x="336" y="1728"/>
                <a:ext cx="2544" cy="528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958" name="Rectangle 214"/>
              <p:cNvSpPr>
                <a:spLocks noChangeArrowheads="1"/>
              </p:cNvSpPr>
              <p:nvPr userDrawn="1"/>
            </p:nvSpPr>
            <p:spPr bwMode="auto">
              <a:xfrm>
                <a:off x="336" y="1200"/>
                <a:ext cx="2544" cy="528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959" name="Rectangle 215"/>
              <p:cNvSpPr>
                <a:spLocks noChangeArrowheads="1"/>
              </p:cNvSpPr>
              <p:nvPr userDrawn="1"/>
            </p:nvSpPr>
            <p:spPr bwMode="white">
              <a:xfrm>
                <a:off x="432" y="1296"/>
                <a:ext cx="4896" cy="86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1960" name="Group 216"/>
            <p:cNvGrpSpPr>
              <a:grpSpLocks/>
            </p:cNvGrpSpPr>
            <p:nvPr/>
          </p:nvGrpSpPr>
          <p:grpSpPr bwMode="auto">
            <a:xfrm>
              <a:off x="192" y="4273"/>
              <a:ext cx="5328" cy="47"/>
              <a:chOff x="192" y="3840"/>
              <a:chExt cx="5328" cy="47"/>
            </a:xfrm>
          </p:grpSpPr>
          <p:grpSp>
            <p:nvGrpSpPr>
              <p:cNvPr id="31961" name="Group 217"/>
              <p:cNvGrpSpPr>
                <a:grpSpLocks/>
              </p:cNvGrpSpPr>
              <p:nvPr userDrawn="1"/>
            </p:nvGrpSpPr>
            <p:grpSpPr bwMode="auto">
              <a:xfrm>
                <a:off x="192" y="3840"/>
                <a:ext cx="624" cy="47"/>
                <a:chOff x="624" y="3706"/>
                <a:chExt cx="1056" cy="106"/>
              </a:xfrm>
            </p:grpSpPr>
            <p:sp>
              <p:nvSpPr>
                <p:cNvPr id="31962" name="Rectangle 218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963" name="Rectangle 219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1964" name="Group 220"/>
              <p:cNvGrpSpPr>
                <a:grpSpLocks/>
              </p:cNvGrpSpPr>
              <p:nvPr userDrawn="1"/>
            </p:nvGrpSpPr>
            <p:grpSpPr bwMode="auto">
              <a:xfrm>
                <a:off x="864" y="3840"/>
                <a:ext cx="624" cy="47"/>
                <a:chOff x="624" y="3600"/>
                <a:chExt cx="1056" cy="106"/>
              </a:xfrm>
            </p:grpSpPr>
            <p:sp>
              <p:nvSpPr>
                <p:cNvPr id="31965" name="Rectangle 221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966" name="Rectangle 222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1967" name="Group 223"/>
              <p:cNvGrpSpPr>
                <a:grpSpLocks/>
              </p:cNvGrpSpPr>
              <p:nvPr userDrawn="1"/>
            </p:nvGrpSpPr>
            <p:grpSpPr bwMode="auto">
              <a:xfrm>
                <a:off x="1536" y="3840"/>
                <a:ext cx="624" cy="47"/>
                <a:chOff x="624" y="3706"/>
                <a:chExt cx="1056" cy="106"/>
              </a:xfrm>
            </p:grpSpPr>
            <p:sp>
              <p:nvSpPr>
                <p:cNvPr id="31968" name="Rectangle 224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969" name="Rectangle 225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1970" name="Group 226"/>
              <p:cNvGrpSpPr>
                <a:grpSpLocks/>
              </p:cNvGrpSpPr>
              <p:nvPr userDrawn="1"/>
            </p:nvGrpSpPr>
            <p:grpSpPr bwMode="auto">
              <a:xfrm>
                <a:off x="2208" y="3840"/>
                <a:ext cx="624" cy="47"/>
                <a:chOff x="624" y="3600"/>
                <a:chExt cx="1056" cy="106"/>
              </a:xfrm>
            </p:grpSpPr>
            <p:sp>
              <p:nvSpPr>
                <p:cNvPr id="31971" name="Rectangle 227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972" name="Rectangle 228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1973" name="Group 229"/>
              <p:cNvGrpSpPr>
                <a:grpSpLocks/>
              </p:cNvGrpSpPr>
              <p:nvPr userDrawn="1"/>
            </p:nvGrpSpPr>
            <p:grpSpPr bwMode="auto">
              <a:xfrm>
                <a:off x="2880" y="3840"/>
                <a:ext cx="624" cy="47"/>
                <a:chOff x="624" y="3706"/>
                <a:chExt cx="1056" cy="106"/>
              </a:xfrm>
            </p:grpSpPr>
            <p:sp>
              <p:nvSpPr>
                <p:cNvPr id="31974" name="Rectangle 230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975" name="Rectangle 231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1976" name="Group 232"/>
              <p:cNvGrpSpPr>
                <a:grpSpLocks/>
              </p:cNvGrpSpPr>
              <p:nvPr userDrawn="1"/>
            </p:nvGrpSpPr>
            <p:grpSpPr bwMode="auto">
              <a:xfrm>
                <a:off x="3552" y="3840"/>
                <a:ext cx="624" cy="47"/>
                <a:chOff x="624" y="3600"/>
                <a:chExt cx="1056" cy="106"/>
              </a:xfrm>
            </p:grpSpPr>
            <p:sp>
              <p:nvSpPr>
                <p:cNvPr id="31977" name="Rectangle 233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978" name="Rectangle 234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1979" name="Group 235"/>
              <p:cNvGrpSpPr>
                <a:grpSpLocks/>
              </p:cNvGrpSpPr>
              <p:nvPr userDrawn="1"/>
            </p:nvGrpSpPr>
            <p:grpSpPr bwMode="auto">
              <a:xfrm>
                <a:off x="4224" y="3840"/>
                <a:ext cx="624" cy="47"/>
                <a:chOff x="624" y="3706"/>
                <a:chExt cx="1056" cy="106"/>
              </a:xfrm>
            </p:grpSpPr>
            <p:sp>
              <p:nvSpPr>
                <p:cNvPr id="31980" name="Rectangle 236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981" name="Rectangle 237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1982" name="Group 238"/>
              <p:cNvGrpSpPr>
                <a:grpSpLocks/>
              </p:cNvGrpSpPr>
              <p:nvPr userDrawn="1"/>
            </p:nvGrpSpPr>
            <p:grpSpPr bwMode="auto">
              <a:xfrm>
                <a:off x="4896" y="3840"/>
                <a:ext cx="624" cy="47"/>
                <a:chOff x="624" y="3600"/>
                <a:chExt cx="1056" cy="106"/>
              </a:xfrm>
            </p:grpSpPr>
            <p:sp>
              <p:nvSpPr>
                <p:cNvPr id="31983" name="Rectangle 239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984" name="Rectangle 240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1985" name="Rectangle 241"/>
          <p:cNvSpPr>
            <a:spLocks noGrp="1" noChangeArrowheads="1"/>
          </p:cNvSpPr>
          <p:nvPr>
            <p:ph type="ctrTitle"/>
          </p:nvPr>
        </p:nvSpPr>
        <p:spPr>
          <a:xfrm>
            <a:off x="685800" y="2133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1986" name="Rectangle 24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31987" name="Rectangle 24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400">
                <a:solidFill>
                  <a:schemeClr val="tx2"/>
                </a:solidFill>
                <a:latin typeface="Arial Narrow" pitchFamily="34" charset="0"/>
              </a:defRPr>
            </a:lvl1pPr>
          </a:lstStyle>
          <a:p>
            <a:endParaRPr lang="en-US" altLang="zh-TW"/>
          </a:p>
        </p:txBody>
      </p:sp>
      <p:sp>
        <p:nvSpPr>
          <p:cNvPr id="31988" name="Rectangle 24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Arial Narrow" pitchFamily="34" charset="0"/>
              </a:defRPr>
            </a:lvl1pPr>
          </a:lstStyle>
          <a:p>
            <a:endParaRPr lang="en-US" altLang="zh-TW"/>
          </a:p>
        </p:txBody>
      </p:sp>
      <p:sp>
        <p:nvSpPr>
          <p:cNvPr id="31989" name="Rectangle 24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400">
                <a:solidFill>
                  <a:schemeClr val="tx2"/>
                </a:solidFill>
                <a:latin typeface="Arial Narrow" pitchFamily="34" charset="0"/>
              </a:defRPr>
            </a:lvl1pPr>
          </a:lstStyle>
          <a:p>
            <a:fld id="{B7ABA724-25AF-4176-BB58-F491C7886EC6}" type="slidenum">
              <a:rPr lang="zh-TW" altLang="en-US"/>
              <a:pPr/>
              <a:t>‹#›</a:t>
            </a:fld>
            <a:endParaRPr lang="en-US" altLang="zh-TW"/>
          </a:p>
        </p:txBody>
      </p:sp>
      <p:pic>
        <p:nvPicPr>
          <p:cNvPr id="31990" name="Picture 246" descr="posbul1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56113" y="3403600"/>
            <a:ext cx="246062" cy="246063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Y.M. Hu, Assistant Professor, Department of Applied Physics, National University of Kaohsiung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609600"/>
            <a:ext cx="20193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59055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Y.M. Hu, Assistant Professor, Department of Applied Physics, National University of Kaohsiung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Y.M. Hu, Assistant Professor, Department of Applied Physics, National University of Kaohsiung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Y.M. Hu, Assistant Professor, Department of Applied Physics, National University of Kaohsiung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95400"/>
            <a:ext cx="39624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295400"/>
            <a:ext cx="39624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Y.M. Hu, Assistant Professor, Department of Applied Physics, National University of Kaohsiung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Y.M. Hu, Assistant Professor, Department of Applied Physics, National University of Kaohsiung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Y.M. Hu, Assistant Professor, Department of Applied Physics, National University of Kaohsiung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Y.M. Hu, Assistant Professor, Department of Applied Physics, National University of Kaohsiung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Y.M. Hu, Assistant Professor, Department of Applied Physics, National University of Kaohsiung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Y.M. Hu, Assistant Professor, Department of Applied Physics, National University of Kaohsiung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Group 2"/>
          <p:cNvGrpSpPr>
            <a:grpSpLocks/>
          </p:cNvGrpSpPr>
          <p:nvPr/>
        </p:nvGrpSpPr>
        <p:grpSpPr bwMode="auto">
          <a:xfrm>
            <a:off x="215900" y="76200"/>
            <a:ext cx="8686800" cy="6781800"/>
            <a:chOff x="136" y="48"/>
            <a:chExt cx="5472" cy="4272"/>
          </a:xfrm>
        </p:grpSpPr>
        <p:grpSp>
          <p:nvGrpSpPr>
            <p:cNvPr id="30723" name="Group 3"/>
            <p:cNvGrpSpPr>
              <a:grpSpLocks/>
            </p:cNvGrpSpPr>
            <p:nvPr userDrawn="1"/>
          </p:nvGrpSpPr>
          <p:grpSpPr bwMode="auto">
            <a:xfrm>
              <a:off x="136" y="48"/>
              <a:ext cx="5472" cy="212"/>
              <a:chOff x="136" y="48"/>
              <a:chExt cx="5472" cy="212"/>
            </a:xfrm>
          </p:grpSpPr>
          <p:grpSp>
            <p:nvGrpSpPr>
              <p:cNvPr id="30724" name="Group 4"/>
              <p:cNvGrpSpPr>
                <a:grpSpLocks/>
              </p:cNvGrpSpPr>
              <p:nvPr/>
            </p:nvGrpSpPr>
            <p:grpSpPr bwMode="auto">
              <a:xfrm>
                <a:off x="136" y="48"/>
                <a:ext cx="1056" cy="212"/>
                <a:chOff x="2544" y="2160"/>
                <a:chExt cx="1920" cy="384"/>
              </a:xfrm>
            </p:grpSpPr>
            <p:sp>
              <p:nvSpPr>
                <p:cNvPr id="30725" name="Rectangle 5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726" name="Rectangle 6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727" name="Rectangle 7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728" name="Rectangle 8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729" name="Rectangle 9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8" cy="192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0730" name="Group 10"/>
              <p:cNvGrpSpPr>
                <a:grpSpLocks/>
              </p:cNvGrpSpPr>
              <p:nvPr/>
            </p:nvGrpSpPr>
            <p:grpSpPr bwMode="auto">
              <a:xfrm>
                <a:off x="1240" y="48"/>
                <a:ext cx="1056" cy="212"/>
                <a:chOff x="2544" y="2160"/>
                <a:chExt cx="1920" cy="384"/>
              </a:xfrm>
            </p:grpSpPr>
            <p:sp>
              <p:nvSpPr>
                <p:cNvPr id="30731" name="Rectangle 11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732" name="Rectangle 12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733" name="Rectangle 13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734" name="Rectangle 14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735" name="Rectangle 15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8" cy="192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0736" name="Group 16"/>
              <p:cNvGrpSpPr>
                <a:grpSpLocks/>
              </p:cNvGrpSpPr>
              <p:nvPr/>
            </p:nvGrpSpPr>
            <p:grpSpPr bwMode="auto">
              <a:xfrm>
                <a:off x="2344" y="48"/>
                <a:ext cx="1056" cy="212"/>
                <a:chOff x="2544" y="2160"/>
                <a:chExt cx="1920" cy="384"/>
              </a:xfrm>
            </p:grpSpPr>
            <p:sp>
              <p:nvSpPr>
                <p:cNvPr id="30737" name="Rectangle 17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738" name="Rectangle 18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739" name="Rectangle 19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740" name="Rectangle 20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741" name="Rectangle 21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8" cy="192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0742" name="Group 22"/>
              <p:cNvGrpSpPr>
                <a:grpSpLocks/>
              </p:cNvGrpSpPr>
              <p:nvPr/>
            </p:nvGrpSpPr>
            <p:grpSpPr bwMode="auto">
              <a:xfrm>
                <a:off x="3448" y="48"/>
                <a:ext cx="1056" cy="212"/>
                <a:chOff x="2544" y="2160"/>
                <a:chExt cx="1920" cy="384"/>
              </a:xfrm>
            </p:grpSpPr>
            <p:sp>
              <p:nvSpPr>
                <p:cNvPr id="30743" name="Rectangle 23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744" name="Rectangle 24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745" name="Rectangle 25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746" name="Rectangle 26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747" name="Rectangle 27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8" cy="192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0748" name="Group 28"/>
              <p:cNvGrpSpPr>
                <a:grpSpLocks/>
              </p:cNvGrpSpPr>
              <p:nvPr/>
            </p:nvGrpSpPr>
            <p:grpSpPr bwMode="auto">
              <a:xfrm>
                <a:off x="4552" y="48"/>
                <a:ext cx="1056" cy="212"/>
                <a:chOff x="2544" y="2160"/>
                <a:chExt cx="1920" cy="384"/>
              </a:xfrm>
            </p:grpSpPr>
            <p:sp>
              <p:nvSpPr>
                <p:cNvPr id="30749" name="Rectangle 29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750" name="Rectangle 30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751" name="Rectangle 31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752" name="Rectangle 32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753" name="Rectangle 33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8" cy="192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0754" name="Group 34"/>
            <p:cNvGrpSpPr>
              <a:grpSpLocks/>
            </p:cNvGrpSpPr>
            <p:nvPr userDrawn="1"/>
          </p:nvGrpSpPr>
          <p:grpSpPr bwMode="auto">
            <a:xfrm>
              <a:off x="192" y="4273"/>
              <a:ext cx="5328" cy="47"/>
              <a:chOff x="192" y="3840"/>
              <a:chExt cx="5328" cy="47"/>
            </a:xfrm>
          </p:grpSpPr>
          <p:grpSp>
            <p:nvGrpSpPr>
              <p:cNvPr id="30755" name="Group 35"/>
              <p:cNvGrpSpPr>
                <a:grpSpLocks/>
              </p:cNvGrpSpPr>
              <p:nvPr userDrawn="1"/>
            </p:nvGrpSpPr>
            <p:grpSpPr bwMode="auto">
              <a:xfrm>
                <a:off x="192" y="3840"/>
                <a:ext cx="624" cy="47"/>
                <a:chOff x="624" y="3706"/>
                <a:chExt cx="1056" cy="106"/>
              </a:xfrm>
            </p:grpSpPr>
            <p:sp>
              <p:nvSpPr>
                <p:cNvPr id="30756" name="Rectangle 36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757" name="Rectangle 37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0758" name="Group 38"/>
              <p:cNvGrpSpPr>
                <a:grpSpLocks/>
              </p:cNvGrpSpPr>
              <p:nvPr userDrawn="1"/>
            </p:nvGrpSpPr>
            <p:grpSpPr bwMode="auto">
              <a:xfrm>
                <a:off x="864" y="3840"/>
                <a:ext cx="624" cy="47"/>
                <a:chOff x="624" y="3600"/>
                <a:chExt cx="1056" cy="106"/>
              </a:xfrm>
            </p:grpSpPr>
            <p:sp>
              <p:nvSpPr>
                <p:cNvPr id="30759" name="Rectangle 39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760" name="Rectangle 40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0761" name="Group 41"/>
              <p:cNvGrpSpPr>
                <a:grpSpLocks/>
              </p:cNvGrpSpPr>
              <p:nvPr userDrawn="1"/>
            </p:nvGrpSpPr>
            <p:grpSpPr bwMode="auto">
              <a:xfrm>
                <a:off x="1536" y="3840"/>
                <a:ext cx="624" cy="47"/>
                <a:chOff x="624" y="3706"/>
                <a:chExt cx="1056" cy="106"/>
              </a:xfrm>
            </p:grpSpPr>
            <p:sp>
              <p:nvSpPr>
                <p:cNvPr id="30762" name="Rectangle 42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763" name="Rectangle 43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0764" name="Group 44"/>
              <p:cNvGrpSpPr>
                <a:grpSpLocks/>
              </p:cNvGrpSpPr>
              <p:nvPr userDrawn="1"/>
            </p:nvGrpSpPr>
            <p:grpSpPr bwMode="auto">
              <a:xfrm>
                <a:off x="2208" y="3840"/>
                <a:ext cx="624" cy="47"/>
                <a:chOff x="624" y="3600"/>
                <a:chExt cx="1056" cy="106"/>
              </a:xfrm>
            </p:grpSpPr>
            <p:sp>
              <p:nvSpPr>
                <p:cNvPr id="30765" name="Rectangle 45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766" name="Rectangle 46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0767" name="Group 47"/>
              <p:cNvGrpSpPr>
                <a:grpSpLocks/>
              </p:cNvGrpSpPr>
              <p:nvPr userDrawn="1"/>
            </p:nvGrpSpPr>
            <p:grpSpPr bwMode="auto">
              <a:xfrm>
                <a:off x="2880" y="3840"/>
                <a:ext cx="624" cy="47"/>
                <a:chOff x="624" y="3706"/>
                <a:chExt cx="1056" cy="106"/>
              </a:xfrm>
            </p:grpSpPr>
            <p:sp>
              <p:nvSpPr>
                <p:cNvPr id="30768" name="Rectangle 48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769" name="Rectangle 49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0770" name="Group 50"/>
              <p:cNvGrpSpPr>
                <a:grpSpLocks/>
              </p:cNvGrpSpPr>
              <p:nvPr userDrawn="1"/>
            </p:nvGrpSpPr>
            <p:grpSpPr bwMode="auto">
              <a:xfrm>
                <a:off x="3552" y="3840"/>
                <a:ext cx="624" cy="47"/>
                <a:chOff x="624" y="3600"/>
                <a:chExt cx="1056" cy="106"/>
              </a:xfrm>
            </p:grpSpPr>
            <p:sp>
              <p:nvSpPr>
                <p:cNvPr id="30771" name="Rectangle 51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772" name="Rectangle 52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0773" name="Group 53"/>
              <p:cNvGrpSpPr>
                <a:grpSpLocks/>
              </p:cNvGrpSpPr>
              <p:nvPr userDrawn="1"/>
            </p:nvGrpSpPr>
            <p:grpSpPr bwMode="auto">
              <a:xfrm>
                <a:off x="4224" y="3840"/>
                <a:ext cx="624" cy="47"/>
                <a:chOff x="624" y="3706"/>
                <a:chExt cx="1056" cy="106"/>
              </a:xfrm>
            </p:grpSpPr>
            <p:sp>
              <p:nvSpPr>
                <p:cNvPr id="30774" name="Rectangle 54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775" name="Rectangle 55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0776" name="Group 56"/>
              <p:cNvGrpSpPr>
                <a:grpSpLocks/>
              </p:cNvGrpSpPr>
              <p:nvPr userDrawn="1"/>
            </p:nvGrpSpPr>
            <p:grpSpPr bwMode="auto">
              <a:xfrm>
                <a:off x="4896" y="3840"/>
                <a:ext cx="624" cy="47"/>
                <a:chOff x="624" y="3600"/>
                <a:chExt cx="1056" cy="106"/>
              </a:xfrm>
            </p:grpSpPr>
            <p:sp>
              <p:nvSpPr>
                <p:cNvPr id="30777" name="Rectangle 57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778" name="Rectangle 58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0779" name="Rectangle 59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30780" name="Rectangle 6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295400"/>
            <a:ext cx="8077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30782" name="Rectangle 6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62000" y="6324600"/>
            <a:ext cx="769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400">
                <a:solidFill>
                  <a:srgbClr val="B90523"/>
                </a:solidFill>
                <a:latin typeface="Georgia" pitchFamily="18" charset="0"/>
              </a:defRPr>
            </a:lvl1pPr>
          </a:lstStyle>
          <a:p>
            <a:r>
              <a:rPr lang="en-US" altLang="zh-TW"/>
              <a:t>Y.M. Hu, Assistant Professor, Department of Applied Physics, National University of Kaohsiung</a:t>
            </a:r>
          </a:p>
        </p:txBody>
      </p:sp>
      <p:graphicFrame>
        <p:nvGraphicFramePr>
          <p:cNvPr id="30784" name="Object 64"/>
          <p:cNvGraphicFramePr>
            <a:graphicFrameLocks noChangeAspect="1"/>
          </p:cNvGraphicFramePr>
          <p:nvPr/>
        </p:nvGraphicFramePr>
        <p:xfrm>
          <a:off x="60325" y="457200"/>
          <a:ext cx="854075" cy="914400"/>
        </p:xfrm>
        <a:graphic>
          <a:graphicData uri="http://schemas.openxmlformats.org/presentationml/2006/ole">
            <p:oleObj spid="_x0000_s30784" name="PhotoImpact" r:id="rId14" imgW="1167090" imgH="1472062" progId="">
              <p:embed/>
            </p:oleObj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SzPct val="80000"/>
        <a:buBlip>
          <a:blip r:embed="rId15"/>
        </a:buBlip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l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l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7" Type="http://schemas.openxmlformats.org/officeDocument/2006/relationships/oleObject" Target="../embeddings/oleObject5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52.bin"/><Relationship Id="rId5" Type="http://schemas.openxmlformats.org/officeDocument/2006/relationships/oleObject" Target="../embeddings/oleObject51.bin"/><Relationship Id="rId4" Type="http://schemas.openxmlformats.org/officeDocument/2006/relationships/oleObject" Target="../embeddings/oleObject50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9.bin"/><Relationship Id="rId3" Type="http://schemas.openxmlformats.org/officeDocument/2006/relationships/oleObject" Target="../embeddings/oleObject54.bin"/><Relationship Id="rId7" Type="http://schemas.openxmlformats.org/officeDocument/2006/relationships/oleObject" Target="../embeddings/oleObject5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57.bin"/><Relationship Id="rId11" Type="http://schemas.openxmlformats.org/officeDocument/2006/relationships/oleObject" Target="../embeddings/oleObject62.bin"/><Relationship Id="rId5" Type="http://schemas.openxmlformats.org/officeDocument/2006/relationships/oleObject" Target="../embeddings/oleObject56.bin"/><Relationship Id="rId10" Type="http://schemas.openxmlformats.org/officeDocument/2006/relationships/oleObject" Target="../embeddings/oleObject61.bin"/><Relationship Id="rId4" Type="http://schemas.openxmlformats.org/officeDocument/2006/relationships/oleObject" Target="../embeddings/oleObject55.bin"/><Relationship Id="rId9" Type="http://schemas.openxmlformats.org/officeDocument/2006/relationships/oleObject" Target="../embeddings/oleObject60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3.bin"/><Relationship Id="rId7" Type="http://schemas.openxmlformats.org/officeDocument/2006/relationships/oleObject" Target="../embeddings/oleObject6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66.bin"/><Relationship Id="rId5" Type="http://schemas.openxmlformats.org/officeDocument/2006/relationships/oleObject" Target="../embeddings/oleObject65.bin"/><Relationship Id="rId4" Type="http://schemas.openxmlformats.org/officeDocument/2006/relationships/oleObject" Target="../embeddings/oleObject64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3.bin"/><Relationship Id="rId3" Type="http://schemas.openxmlformats.org/officeDocument/2006/relationships/oleObject" Target="../embeddings/oleObject68.bin"/><Relationship Id="rId7" Type="http://schemas.openxmlformats.org/officeDocument/2006/relationships/oleObject" Target="../embeddings/oleObject7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71.bin"/><Relationship Id="rId5" Type="http://schemas.openxmlformats.org/officeDocument/2006/relationships/oleObject" Target="../embeddings/oleObject70.bin"/><Relationship Id="rId4" Type="http://schemas.openxmlformats.org/officeDocument/2006/relationships/oleObject" Target="../embeddings/oleObject69.bin"/><Relationship Id="rId9" Type="http://schemas.openxmlformats.org/officeDocument/2006/relationships/oleObject" Target="../embeddings/oleObject74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0.bin"/><Relationship Id="rId13" Type="http://schemas.openxmlformats.org/officeDocument/2006/relationships/oleObject" Target="../embeddings/oleObject85.bin"/><Relationship Id="rId3" Type="http://schemas.openxmlformats.org/officeDocument/2006/relationships/oleObject" Target="../embeddings/oleObject75.bin"/><Relationship Id="rId7" Type="http://schemas.openxmlformats.org/officeDocument/2006/relationships/oleObject" Target="../embeddings/oleObject79.bin"/><Relationship Id="rId12" Type="http://schemas.openxmlformats.org/officeDocument/2006/relationships/oleObject" Target="../embeddings/oleObject8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78.bin"/><Relationship Id="rId11" Type="http://schemas.openxmlformats.org/officeDocument/2006/relationships/oleObject" Target="../embeddings/oleObject83.bin"/><Relationship Id="rId5" Type="http://schemas.openxmlformats.org/officeDocument/2006/relationships/oleObject" Target="../embeddings/oleObject77.bin"/><Relationship Id="rId10" Type="http://schemas.openxmlformats.org/officeDocument/2006/relationships/oleObject" Target="../embeddings/oleObject82.bin"/><Relationship Id="rId4" Type="http://schemas.openxmlformats.org/officeDocument/2006/relationships/oleObject" Target="../embeddings/oleObject76.bin"/><Relationship Id="rId9" Type="http://schemas.openxmlformats.org/officeDocument/2006/relationships/oleObject" Target="../embeddings/oleObject81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0.bin"/><Relationship Id="rId3" Type="http://schemas.openxmlformats.org/officeDocument/2006/relationships/image" Target="../media/image101.png"/><Relationship Id="rId7" Type="http://schemas.openxmlformats.org/officeDocument/2006/relationships/oleObject" Target="../embeddings/oleObject8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88.bin"/><Relationship Id="rId5" Type="http://schemas.openxmlformats.org/officeDocument/2006/relationships/oleObject" Target="../embeddings/oleObject87.bin"/><Relationship Id="rId4" Type="http://schemas.openxmlformats.org/officeDocument/2006/relationships/oleObject" Target="../embeddings/oleObject86.bin"/><Relationship Id="rId9" Type="http://schemas.openxmlformats.org/officeDocument/2006/relationships/oleObject" Target="../embeddings/oleObject9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5" Type="http://schemas.openxmlformats.org/officeDocument/2006/relationships/oleObject" Target="../embeddings/oleObject93.bin"/><Relationship Id="rId4" Type="http://schemas.openxmlformats.org/officeDocument/2006/relationships/image" Target="../media/image10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6.bin"/><Relationship Id="rId11" Type="http://schemas.openxmlformats.org/officeDocument/2006/relationships/oleObject" Target="../embeddings/oleObject21.bin"/><Relationship Id="rId5" Type="http://schemas.openxmlformats.org/officeDocument/2006/relationships/image" Target="../media/image25.png"/><Relationship Id="rId10" Type="http://schemas.openxmlformats.org/officeDocument/2006/relationships/oleObject" Target="../embeddings/oleObject20.bin"/><Relationship Id="rId4" Type="http://schemas.openxmlformats.org/officeDocument/2006/relationships/oleObject" Target="../embeddings/oleObject15.bin"/><Relationship Id="rId9" Type="http://schemas.openxmlformats.org/officeDocument/2006/relationships/oleObject" Target="../embeddings/oleObject19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oleObject" Target="../embeddings/oleObject22.bin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0.png"/><Relationship Id="rId5" Type="http://schemas.openxmlformats.org/officeDocument/2006/relationships/oleObject" Target="../embeddings/oleObject24.bin"/><Relationship Id="rId4" Type="http://schemas.openxmlformats.org/officeDocument/2006/relationships/oleObject" Target="../embeddings/oleObject23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9.bin"/><Relationship Id="rId5" Type="http://schemas.openxmlformats.org/officeDocument/2006/relationships/oleObject" Target="../embeddings/oleObject28.bin"/><Relationship Id="rId4" Type="http://schemas.openxmlformats.org/officeDocument/2006/relationships/oleObject" Target="../embeddings/oleObject27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1.png"/><Relationship Id="rId5" Type="http://schemas.openxmlformats.org/officeDocument/2006/relationships/oleObject" Target="../embeddings/oleObject34.bin"/><Relationship Id="rId4" Type="http://schemas.openxmlformats.org/officeDocument/2006/relationships/oleObject" Target="../embeddings/oleObject33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oleObject" Target="../embeddings/oleObject35.bin"/><Relationship Id="rId7" Type="http://schemas.openxmlformats.org/officeDocument/2006/relationships/oleObject" Target="../embeddings/oleObject3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8.bin"/><Relationship Id="rId5" Type="http://schemas.openxmlformats.org/officeDocument/2006/relationships/oleObject" Target="../embeddings/oleObject37.bin"/><Relationship Id="rId4" Type="http://schemas.openxmlformats.org/officeDocument/2006/relationships/oleObject" Target="../embeddings/oleObject36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.bin"/><Relationship Id="rId3" Type="http://schemas.openxmlformats.org/officeDocument/2006/relationships/oleObject" Target="../embeddings/oleObject40.bin"/><Relationship Id="rId7" Type="http://schemas.openxmlformats.org/officeDocument/2006/relationships/oleObject" Target="../embeddings/oleObject43.bin"/><Relationship Id="rId12" Type="http://schemas.openxmlformats.org/officeDocument/2006/relationships/oleObject" Target="../embeddings/oleObject4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42.bin"/><Relationship Id="rId11" Type="http://schemas.openxmlformats.org/officeDocument/2006/relationships/oleObject" Target="../embeddings/oleObject47.bin"/><Relationship Id="rId5" Type="http://schemas.openxmlformats.org/officeDocument/2006/relationships/oleObject" Target="../embeddings/oleObject41.bin"/><Relationship Id="rId10" Type="http://schemas.openxmlformats.org/officeDocument/2006/relationships/oleObject" Target="../embeddings/oleObject46.bin"/><Relationship Id="rId4" Type="http://schemas.openxmlformats.org/officeDocument/2006/relationships/image" Target="../media/image57.png"/><Relationship Id="rId9" Type="http://schemas.openxmlformats.org/officeDocument/2006/relationships/oleObject" Target="../embeddings/oleObject4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Text Box 2"/>
          <p:cNvSpPr txBox="1">
            <a:spLocks noChangeArrowheads="1"/>
          </p:cNvSpPr>
          <p:nvPr/>
        </p:nvSpPr>
        <p:spPr bwMode="auto">
          <a:xfrm>
            <a:off x="1042988" y="457200"/>
            <a:ext cx="7186612" cy="45720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400" b="1"/>
              <a:t>Chapter 1   Thermal radiation and Planck’s postulate</a:t>
            </a:r>
            <a:endParaRPr lang="en-US" altLang="zh-TW" sz="2400" b="1">
              <a:ea typeface="標楷體" pitchFamily="65" charset="-120"/>
            </a:endParaRPr>
          </a:p>
        </p:txBody>
      </p:sp>
      <p:sp>
        <p:nvSpPr>
          <p:cNvPr id="320515" name="Line 3"/>
          <p:cNvSpPr>
            <a:spLocks noChangeShapeType="1"/>
          </p:cNvSpPr>
          <p:nvPr/>
        </p:nvSpPr>
        <p:spPr bwMode="auto">
          <a:xfrm>
            <a:off x="990600" y="990600"/>
            <a:ext cx="76962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20518" name="Text Box 6"/>
          <p:cNvSpPr txBox="1">
            <a:spLocks noChangeArrowheads="1"/>
          </p:cNvSpPr>
          <p:nvPr/>
        </p:nvSpPr>
        <p:spPr bwMode="auto">
          <a:xfrm>
            <a:off x="642910" y="1000108"/>
            <a:ext cx="6572296" cy="70788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kumimoji="0" lang="en-US" altLang="zh-TW" sz="2000" b="1" dirty="0" smtClean="0">
                <a:solidFill>
                  <a:srgbClr val="B90523"/>
                </a:solidFill>
              </a:rPr>
              <a:t>FUNDAMENTAL CONCEPTS OF QUANTUM PHYSICS</a:t>
            </a:r>
            <a:endParaRPr kumimoji="0" lang="en-US" altLang="zh-TW" sz="2000" b="1" dirty="0">
              <a:solidFill>
                <a:srgbClr val="B90523"/>
              </a:solidFill>
            </a:endParaRPr>
          </a:p>
        </p:txBody>
      </p:sp>
      <p:sp>
        <p:nvSpPr>
          <p:cNvPr id="320577" name="Text Box 65"/>
          <p:cNvSpPr txBox="1">
            <a:spLocks noChangeArrowheads="1"/>
          </p:cNvSpPr>
          <p:nvPr/>
        </p:nvSpPr>
        <p:spPr bwMode="auto">
          <a:xfrm>
            <a:off x="611188" y="1628775"/>
            <a:ext cx="8137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B90523"/>
              </a:buClr>
              <a:buSzPct val="80000"/>
              <a:buFont typeface="Wingdings" pitchFamily="2" charset="2"/>
              <a:buChar char="l"/>
            </a:pPr>
            <a:r>
              <a:rPr lang="en-US" altLang="zh-TW"/>
              <a:t> </a:t>
            </a:r>
            <a:r>
              <a:rPr lang="en-US" altLang="zh-TW" b="1"/>
              <a:t>Thermal radiation:  The radiation emitted by a body as a result of temperature.</a:t>
            </a:r>
          </a:p>
        </p:txBody>
      </p:sp>
      <p:sp>
        <p:nvSpPr>
          <p:cNvPr id="320578" name="Text Box 66"/>
          <p:cNvSpPr txBox="1">
            <a:spLocks noChangeArrowheads="1"/>
          </p:cNvSpPr>
          <p:nvPr/>
        </p:nvSpPr>
        <p:spPr bwMode="auto">
          <a:xfrm>
            <a:off x="611188" y="2133600"/>
            <a:ext cx="7993062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B90523"/>
              </a:buClr>
              <a:buSzPct val="80000"/>
              <a:buFont typeface="Wingdings" pitchFamily="2" charset="2"/>
              <a:buChar char="l"/>
            </a:pPr>
            <a:r>
              <a:rPr lang="zh-TW" altLang="en-US"/>
              <a:t> </a:t>
            </a:r>
            <a:r>
              <a:rPr lang="en-US" altLang="zh-TW" b="1"/>
              <a:t>Blackbody : A body that surface absorbs all the thermal radiation incident on </a:t>
            </a:r>
          </a:p>
          <a:p>
            <a:pPr>
              <a:spcBef>
                <a:spcPct val="50000"/>
              </a:spcBef>
              <a:buClr>
                <a:srgbClr val="B90523"/>
              </a:buClr>
              <a:buSzPct val="80000"/>
              <a:buFont typeface="Wingdings" pitchFamily="2" charset="2"/>
              <a:buNone/>
            </a:pPr>
            <a:r>
              <a:rPr lang="en-US" altLang="zh-TW" b="1"/>
              <a:t>                       them. </a:t>
            </a:r>
          </a:p>
        </p:txBody>
      </p:sp>
      <p:sp>
        <p:nvSpPr>
          <p:cNvPr id="320579" name="Text Box 67"/>
          <p:cNvSpPr txBox="1">
            <a:spLocks noChangeArrowheads="1"/>
          </p:cNvSpPr>
          <p:nvPr/>
        </p:nvSpPr>
        <p:spPr bwMode="auto">
          <a:xfrm>
            <a:off x="611188" y="2997200"/>
            <a:ext cx="784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B90523"/>
              </a:buClr>
              <a:buSzPct val="80000"/>
              <a:buFont typeface="Wingdings" pitchFamily="2" charset="2"/>
              <a:buChar char="l"/>
            </a:pPr>
            <a:r>
              <a:rPr lang="zh-TW" altLang="en-US"/>
              <a:t> </a:t>
            </a:r>
            <a:r>
              <a:rPr lang="en-US" altLang="zh-TW" b="1"/>
              <a:t>Spectral radiancy           :  The spectral distribution of  blackbody radiation</a:t>
            </a:r>
            <a:r>
              <a:rPr lang="en-US" altLang="zh-TW"/>
              <a:t>.</a:t>
            </a:r>
          </a:p>
        </p:txBody>
      </p:sp>
      <p:graphicFrame>
        <p:nvGraphicFramePr>
          <p:cNvPr id="320580" name="Object 68"/>
          <p:cNvGraphicFramePr>
            <a:graphicFrameLocks noChangeAspect="1"/>
          </p:cNvGraphicFramePr>
          <p:nvPr/>
        </p:nvGraphicFramePr>
        <p:xfrm>
          <a:off x="2617788" y="3068638"/>
          <a:ext cx="681037" cy="320675"/>
        </p:xfrm>
        <a:graphic>
          <a:graphicData uri="http://schemas.openxmlformats.org/presentationml/2006/ole">
            <p:oleObj spid="_x0000_s320580" name="方程式" r:id="rId3" imgW="419040" imgH="215640" progId="Equation.3">
              <p:embed/>
            </p:oleObj>
          </a:graphicData>
        </a:graphic>
      </p:graphicFrame>
      <p:graphicFrame>
        <p:nvGraphicFramePr>
          <p:cNvPr id="320581" name="Object 69"/>
          <p:cNvGraphicFramePr>
            <a:graphicFrameLocks noChangeAspect="1"/>
          </p:cNvGraphicFramePr>
          <p:nvPr/>
        </p:nvGraphicFramePr>
        <p:xfrm>
          <a:off x="806450" y="3357563"/>
          <a:ext cx="1093788" cy="320675"/>
        </p:xfrm>
        <a:graphic>
          <a:graphicData uri="http://schemas.openxmlformats.org/presentationml/2006/ole">
            <p:oleObj spid="_x0000_s320581" name="方程式" r:id="rId4" imgW="672840" imgH="215640" progId="Equation.3">
              <p:embed/>
            </p:oleObj>
          </a:graphicData>
        </a:graphic>
      </p:graphicFrame>
      <p:sp>
        <p:nvSpPr>
          <p:cNvPr id="320582" name="Text Box 70"/>
          <p:cNvSpPr txBox="1">
            <a:spLocks noChangeArrowheads="1"/>
          </p:cNvSpPr>
          <p:nvPr/>
        </p:nvSpPr>
        <p:spPr bwMode="auto">
          <a:xfrm>
            <a:off x="1908175" y="3284538"/>
            <a:ext cx="62642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b="1"/>
              <a:t>represents the emitted energy from a unit area per unit time between     and              at absolute temperature T.</a:t>
            </a:r>
          </a:p>
        </p:txBody>
      </p:sp>
      <p:graphicFrame>
        <p:nvGraphicFramePr>
          <p:cNvPr id="320583" name="Object 71"/>
          <p:cNvGraphicFramePr>
            <a:graphicFrameLocks noChangeAspect="1"/>
          </p:cNvGraphicFramePr>
          <p:nvPr/>
        </p:nvGraphicFramePr>
        <p:xfrm>
          <a:off x="2843213" y="3644900"/>
          <a:ext cx="206375" cy="207963"/>
        </p:xfrm>
        <a:graphic>
          <a:graphicData uri="http://schemas.openxmlformats.org/presentationml/2006/ole">
            <p:oleObj spid="_x0000_s320583" name="方程式" r:id="rId5" imgW="126720" imgH="139680" progId="Equation.3">
              <p:embed/>
            </p:oleObj>
          </a:graphicData>
        </a:graphic>
      </p:graphicFrame>
      <p:graphicFrame>
        <p:nvGraphicFramePr>
          <p:cNvPr id="320584" name="Object 72"/>
          <p:cNvGraphicFramePr>
            <a:graphicFrameLocks noChangeAspect="1"/>
          </p:cNvGraphicFramePr>
          <p:nvPr/>
        </p:nvGraphicFramePr>
        <p:xfrm>
          <a:off x="3492500" y="3644900"/>
          <a:ext cx="741363" cy="265113"/>
        </p:xfrm>
        <a:graphic>
          <a:graphicData uri="http://schemas.openxmlformats.org/presentationml/2006/ole">
            <p:oleObj spid="_x0000_s320584" name="方程式" r:id="rId6" imgW="457200" imgH="177480" progId="Equation.3">
              <p:embed/>
            </p:oleObj>
          </a:graphicData>
        </a:graphic>
      </p:graphicFrame>
      <p:pic>
        <p:nvPicPr>
          <p:cNvPr id="320585" name="Picture 73" descr="fig1-1"/>
          <p:cNvPicPr>
            <a:picLocks noChangeAspect="1" noChangeArrowheads="1"/>
          </p:cNvPicPr>
          <p:nvPr/>
        </p:nvPicPr>
        <p:blipFill>
          <a:blip r:embed="rId7">
            <a:lum bright="-74000" contrast="92000"/>
          </a:blip>
          <a:srcRect/>
          <a:stretch>
            <a:fillRect/>
          </a:stretch>
        </p:blipFill>
        <p:spPr bwMode="auto">
          <a:xfrm>
            <a:off x="3492500" y="3933825"/>
            <a:ext cx="3444875" cy="2809875"/>
          </a:xfrm>
          <a:prstGeom prst="rect">
            <a:avLst/>
          </a:prstGeom>
          <a:noFill/>
        </p:spPr>
      </p:pic>
      <p:sp>
        <p:nvSpPr>
          <p:cNvPr id="320586" name="Text Box 74"/>
          <p:cNvSpPr txBox="1">
            <a:spLocks noChangeArrowheads="1"/>
          </p:cNvSpPr>
          <p:nvPr/>
        </p:nvSpPr>
        <p:spPr bwMode="auto">
          <a:xfrm>
            <a:off x="900113" y="4221163"/>
            <a:ext cx="2447925" cy="650875"/>
          </a:xfrm>
          <a:prstGeom prst="rect">
            <a:avLst/>
          </a:prstGeom>
          <a:solidFill>
            <a:srgbClr val="FFCC99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b="1"/>
              <a:t>1899 by Lummer and  Pringsheim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Line 2"/>
          <p:cNvSpPr>
            <a:spLocks noChangeShapeType="1"/>
          </p:cNvSpPr>
          <p:nvPr/>
        </p:nvSpPr>
        <p:spPr bwMode="auto">
          <a:xfrm>
            <a:off x="990600" y="990600"/>
            <a:ext cx="76962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11702" name="Text Box 54"/>
          <p:cNvSpPr txBox="1">
            <a:spLocks noChangeArrowheads="1"/>
          </p:cNvSpPr>
          <p:nvPr/>
        </p:nvSpPr>
        <p:spPr bwMode="auto">
          <a:xfrm>
            <a:off x="971550" y="457200"/>
            <a:ext cx="7258050" cy="45720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TW" sz="2400" b="1"/>
              <a:t>Chapter 1   Thermal radiation and Planck’s postulate</a:t>
            </a:r>
            <a:endParaRPr lang="en-US" altLang="zh-TW" b="1"/>
          </a:p>
        </p:txBody>
      </p:sp>
      <p:graphicFrame>
        <p:nvGraphicFramePr>
          <p:cNvPr id="411703" name="Object 55"/>
          <p:cNvGraphicFramePr>
            <a:graphicFrameLocks noChangeAspect="1"/>
          </p:cNvGraphicFramePr>
          <p:nvPr/>
        </p:nvGraphicFramePr>
        <p:xfrm>
          <a:off x="385763" y="1042988"/>
          <a:ext cx="6699250" cy="1382712"/>
        </p:xfrm>
        <a:graphic>
          <a:graphicData uri="http://schemas.openxmlformats.org/presentationml/2006/ole">
            <p:oleObj spid="_x0000_s411703" name="方程式" r:id="rId3" imgW="4127400" imgH="850680" progId="Equation.3">
              <p:embed/>
            </p:oleObj>
          </a:graphicData>
        </a:graphic>
      </p:graphicFrame>
      <p:graphicFrame>
        <p:nvGraphicFramePr>
          <p:cNvPr id="411704" name="Object 56"/>
          <p:cNvGraphicFramePr>
            <a:graphicFrameLocks noChangeAspect="1"/>
          </p:cNvGraphicFramePr>
          <p:nvPr/>
        </p:nvGraphicFramePr>
        <p:xfrm>
          <a:off x="396875" y="2349500"/>
          <a:ext cx="4740275" cy="701675"/>
        </p:xfrm>
        <a:graphic>
          <a:graphicData uri="http://schemas.openxmlformats.org/presentationml/2006/ole">
            <p:oleObj spid="_x0000_s411704" name="方程式" r:id="rId4" imgW="2920680" imgH="431640" progId="Equation.3">
              <p:embed/>
            </p:oleObj>
          </a:graphicData>
        </a:graphic>
      </p:graphicFrame>
      <p:graphicFrame>
        <p:nvGraphicFramePr>
          <p:cNvPr id="411705" name="Object 57"/>
          <p:cNvGraphicFramePr>
            <a:graphicFrameLocks noChangeAspect="1"/>
          </p:cNvGraphicFramePr>
          <p:nvPr/>
        </p:nvGraphicFramePr>
        <p:xfrm>
          <a:off x="539750" y="3068638"/>
          <a:ext cx="5316538" cy="1258887"/>
        </p:xfrm>
        <a:graphic>
          <a:graphicData uri="http://schemas.openxmlformats.org/presentationml/2006/ole">
            <p:oleObj spid="_x0000_s411705" name="方程式" r:id="rId5" imgW="3263760" imgH="774360" progId="Equation.3">
              <p:embed/>
            </p:oleObj>
          </a:graphicData>
        </a:graphic>
      </p:graphicFrame>
      <p:sp>
        <p:nvSpPr>
          <p:cNvPr id="411706" name="Rectangle 58"/>
          <p:cNvSpPr>
            <a:spLocks noChangeArrowheads="1"/>
          </p:cNvSpPr>
          <p:nvPr/>
        </p:nvSpPr>
        <p:spPr bwMode="auto">
          <a:xfrm>
            <a:off x="395288" y="3068638"/>
            <a:ext cx="5689600" cy="1296987"/>
          </a:xfrm>
          <a:prstGeom prst="rect">
            <a:avLst/>
          </a:prstGeom>
          <a:noFill/>
          <a:ln w="254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11707" name="Object 59"/>
          <p:cNvGraphicFramePr>
            <a:graphicFrameLocks noChangeAspect="1"/>
          </p:cNvGraphicFramePr>
          <p:nvPr/>
        </p:nvGraphicFramePr>
        <p:xfrm>
          <a:off x="282575" y="4365625"/>
          <a:ext cx="5254625" cy="1320800"/>
        </p:xfrm>
        <a:graphic>
          <a:graphicData uri="http://schemas.openxmlformats.org/presentationml/2006/ole">
            <p:oleObj spid="_x0000_s411707" name="方程式" r:id="rId6" imgW="3238200" imgH="812520" progId="Equation.3">
              <p:embed/>
            </p:oleObj>
          </a:graphicData>
        </a:graphic>
      </p:graphicFrame>
      <p:sp>
        <p:nvSpPr>
          <p:cNvPr id="411708" name="Rectangle 60"/>
          <p:cNvSpPr>
            <a:spLocks noChangeArrowheads="1"/>
          </p:cNvSpPr>
          <p:nvPr/>
        </p:nvSpPr>
        <p:spPr bwMode="auto">
          <a:xfrm>
            <a:off x="179388" y="4581525"/>
            <a:ext cx="503237" cy="215900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1709" name="Rectangle 61"/>
          <p:cNvSpPr>
            <a:spLocks noChangeArrowheads="1"/>
          </p:cNvSpPr>
          <p:nvPr/>
        </p:nvSpPr>
        <p:spPr bwMode="auto">
          <a:xfrm>
            <a:off x="3348038" y="5084763"/>
            <a:ext cx="1152525" cy="576262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11710" name="Object 62"/>
          <p:cNvGraphicFramePr>
            <a:graphicFrameLocks noChangeAspect="1"/>
          </p:cNvGraphicFramePr>
          <p:nvPr/>
        </p:nvGraphicFramePr>
        <p:xfrm>
          <a:off x="703263" y="5876925"/>
          <a:ext cx="4657725" cy="742950"/>
        </p:xfrm>
        <a:graphic>
          <a:graphicData uri="http://schemas.openxmlformats.org/presentationml/2006/ole">
            <p:oleObj spid="_x0000_s411710" name="方程式" r:id="rId7" imgW="2869920" imgH="457200" progId="Equation.3">
              <p:embed/>
            </p:oleObj>
          </a:graphicData>
        </a:graphic>
      </p:graphicFrame>
      <p:sp>
        <p:nvSpPr>
          <p:cNvPr id="411711" name="Rectangle 63"/>
          <p:cNvSpPr>
            <a:spLocks noChangeArrowheads="1"/>
          </p:cNvSpPr>
          <p:nvPr/>
        </p:nvSpPr>
        <p:spPr bwMode="auto">
          <a:xfrm>
            <a:off x="468313" y="5805488"/>
            <a:ext cx="5111750" cy="863600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4" name="Line 2"/>
          <p:cNvSpPr>
            <a:spLocks noChangeShapeType="1"/>
          </p:cNvSpPr>
          <p:nvPr/>
        </p:nvSpPr>
        <p:spPr bwMode="auto">
          <a:xfrm>
            <a:off x="990600" y="990600"/>
            <a:ext cx="76962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12784" name="Text Box 112"/>
          <p:cNvSpPr txBox="1">
            <a:spLocks noChangeArrowheads="1"/>
          </p:cNvSpPr>
          <p:nvPr/>
        </p:nvSpPr>
        <p:spPr bwMode="auto">
          <a:xfrm>
            <a:off x="971550" y="457200"/>
            <a:ext cx="7258050" cy="45720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TW" sz="2400" b="1"/>
              <a:t>Chapter 1   Thermal radiation and Planck’s postulate</a:t>
            </a:r>
            <a:endParaRPr lang="en-US" altLang="zh-TW" b="1"/>
          </a:p>
        </p:txBody>
      </p:sp>
      <p:sp>
        <p:nvSpPr>
          <p:cNvPr id="412785" name="Text Box 113"/>
          <p:cNvSpPr txBox="1">
            <a:spLocks noChangeArrowheads="1"/>
          </p:cNvSpPr>
          <p:nvPr/>
        </p:nvSpPr>
        <p:spPr bwMode="auto">
          <a:xfrm>
            <a:off x="539750" y="1268413"/>
            <a:ext cx="67691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Clr>
                <a:srgbClr val="B90523"/>
              </a:buClr>
              <a:buSzPct val="80000"/>
              <a:buFont typeface="Wingdings" pitchFamily="2" charset="2"/>
              <a:buChar char="l"/>
            </a:pPr>
            <a:r>
              <a:rPr lang="zh-TW" altLang="en-US"/>
              <a:t> </a:t>
            </a:r>
            <a:r>
              <a:rPr lang="en-US" altLang="zh-TW" b="1"/>
              <a:t>energy density between ν and ν+dν: </a:t>
            </a:r>
          </a:p>
        </p:txBody>
      </p:sp>
      <p:graphicFrame>
        <p:nvGraphicFramePr>
          <p:cNvPr id="412787" name="Object 115"/>
          <p:cNvGraphicFramePr>
            <a:graphicFrameLocks noChangeAspect="1"/>
          </p:cNvGraphicFramePr>
          <p:nvPr/>
        </p:nvGraphicFramePr>
        <p:xfrm>
          <a:off x="4787900" y="1125538"/>
          <a:ext cx="2744788" cy="622300"/>
        </p:xfrm>
        <a:graphic>
          <a:graphicData uri="http://schemas.openxmlformats.org/presentationml/2006/ole">
            <p:oleObj spid="_x0000_s412787" name="方程式" r:id="rId3" imgW="1688760" imgH="419040" progId="Equation.3">
              <p:embed/>
            </p:oleObj>
          </a:graphicData>
        </a:graphic>
      </p:graphicFrame>
      <p:graphicFrame>
        <p:nvGraphicFramePr>
          <p:cNvPr id="412788" name="Object 116"/>
          <p:cNvGraphicFramePr>
            <a:graphicFrameLocks noChangeAspect="1"/>
          </p:cNvGraphicFramePr>
          <p:nvPr/>
        </p:nvGraphicFramePr>
        <p:xfrm>
          <a:off x="508000" y="1916113"/>
          <a:ext cx="5365750" cy="942975"/>
        </p:xfrm>
        <a:graphic>
          <a:graphicData uri="http://schemas.openxmlformats.org/presentationml/2006/ole">
            <p:oleObj spid="_x0000_s412788" name="方程式" r:id="rId4" imgW="3301920" imgH="634680" progId="Equation.3">
              <p:embed/>
            </p:oleObj>
          </a:graphicData>
        </a:graphic>
      </p:graphicFrame>
      <p:sp>
        <p:nvSpPr>
          <p:cNvPr id="412790" name="Rectangle 118"/>
          <p:cNvSpPr>
            <a:spLocks noChangeArrowheads="1"/>
          </p:cNvSpPr>
          <p:nvPr/>
        </p:nvSpPr>
        <p:spPr bwMode="auto">
          <a:xfrm>
            <a:off x="4787900" y="1125538"/>
            <a:ext cx="2735263" cy="647700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2791" name="Rectangle 119"/>
          <p:cNvSpPr>
            <a:spLocks noChangeArrowheads="1"/>
          </p:cNvSpPr>
          <p:nvPr/>
        </p:nvSpPr>
        <p:spPr bwMode="auto">
          <a:xfrm>
            <a:off x="827088" y="2420938"/>
            <a:ext cx="720725" cy="287337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2792" name="Rectangle 120"/>
          <p:cNvSpPr>
            <a:spLocks noChangeArrowheads="1"/>
          </p:cNvSpPr>
          <p:nvPr/>
        </p:nvSpPr>
        <p:spPr bwMode="auto">
          <a:xfrm>
            <a:off x="3995738" y="2276475"/>
            <a:ext cx="1871662" cy="576263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2793" name="Text Box 121"/>
          <p:cNvSpPr txBox="1">
            <a:spLocks noChangeArrowheads="1"/>
          </p:cNvSpPr>
          <p:nvPr/>
        </p:nvSpPr>
        <p:spPr bwMode="auto">
          <a:xfrm>
            <a:off x="539750" y="3357563"/>
            <a:ext cx="3744913" cy="36671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b="1">
                <a:solidFill>
                  <a:srgbClr val="660066"/>
                </a:solidFill>
              </a:rPr>
              <a:t>Ex:</a:t>
            </a:r>
            <a:r>
              <a:rPr lang="en-US" altLang="zh-TW" b="1"/>
              <a:t> Show </a:t>
            </a:r>
          </a:p>
        </p:txBody>
      </p:sp>
      <p:graphicFrame>
        <p:nvGraphicFramePr>
          <p:cNvPr id="412794" name="Object 122"/>
          <p:cNvGraphicFramePr>
            <a:graphicFrameLocks noChangeAspect="1"/>
          </p:cNvGraphicFramePr>
          <p:nvPr/>
        </p:nvGraphicFramePr>
        <p:xfrm>
          <a:off x="1589088" y="3357563"/>
          <a:ext cx="2105025" cy="320675"/>
        </p:xfrm>
        <a:graphic>
          <a:graphicData uri="http://schemas.openxmlformats.org/presentationml/2006/ole">
            <p:oleObj spid="_x0000_s412794" name="方程式" r:id="rId5" imgW="1295280" imgH="215640" progId="Equation.3">
              <p:embed/>
            </p:oleObj>
          </a:graphicData>
        </a:graphic>
      </p:graphicFrame>
      <p:sp>
        <p:nvSpPr>
          <p:cNvPr id="412796" name="AutoShape 124"/>
          <p:cNvSpPr>
            <a:spLocks noChangeArrowheads="1"/>
          </p:cNvSpPr>
          <p:nvPr/>
        </p:nvSpPr>
        <p:spPr bwMode="auto">
          <a:xfrm>
            <a:off x="7596188" y="3429000"/>
            <a:ext cx="360362" cy="287338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2797" name="Line 125"/>
          <p:cNvSpPr>
            <a:spLocks noChangeShapeType="1"/>
          </p:cNvSpPr>
          <p:nvPr/>
        </p:nvSpPr>
        <p:spPr bwMode="auto">
          <a:xfrm>
            <a:off x="7019925" y="3429000"/>
            <a:ext cx="0" cy="15128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12798" name="Line 126"/>
          <p:cNvSpPr>
            <a:spLocks noChangeShapeType="1"/>
          </p:cNvSpPr>
          <p:nvPr/>
        </p:nvSpPr>
        <p:spPr bwMode="auto">
          <a:xfrm>
            <a:off x="7451725" y="4941888"/>
            <a:ext cx="9366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12799" name="Line 127"/>
          <p:cNvSpPr>
            <a:spLocks noChangeShapeType="1"/>
          </p:cNvSpPr>
          <p:nvPr/>
        </p:nvSpPr>
        <p:spPr bwMode="auto">
          <a:xfrm>
            <a:off x="6011863" y="4941888"/>
            <a:ext cx="6477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12800" name="Line 128"/>
          <p:cNvSpPr>
            <a:spLocks noChangeShapeType="1"/>
          </p:cNvSpPr>
          <p:nvPr/>
        </p:nvSpPr>
        <p:spPr bwMode="auto">
          <a:xfrm flipH="1">
            <a:off x="7019925" y="3716338"/>
            <a:ext cx="720725" cy="1225550"/>
          </a:xfrm>
          <a:prstGeom prst="line">
            <a:avLst/>
          </a:prstGeom>
          <a:noFill/>
          <a:ln w="19050">
            <a:solidFill>
              <a:srgbClr val="000000"/>
            </a:solidFill>
            <a:prstDash val="dash"/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12801" name="Line 129"/>
          <p:cNvSpPr>
            <a:spLocks noChangeShapeType="1"/>
          </p:cNvSpPr>
          <p:nvPr/>
        </p:nvSpPr>
        <p:spPr bwMode="auto">
          <a:xfrm flipH="1">
            <a:off x="6659563" y="3716338"/>
            <a:ext cx="1081087" cy="1225550"/>
          </a:xfrm>
          <a:prstGeom prst="line">
            <a:avLst/>
          </a:prstGeom>
          <a:noFill/>
          <a:ln w="19050">
            <a:solidFill>
              <a:srgbClr val="000000"/>
            </a:solidFill>
            <a:prstDash val="dash"/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12802" name="Line 130"/>
          <p:cNvSpPr>
            <a:spLocks noChangeShapeType="1"/>
          </p:cNvSpPr>
          <p:nvPr/>
        </p:nvSpPr>
        <p:spPr bwMode="auto">
          <a:xfrm flipH="1">
            <a:off x="7451725" y="3716338"/>
            <a:ext cx="288925" cy="1225550"/>
          </a:xfrm>
          <a:prstGeom prst="line">
            <a:avLst/>
          </a:prstGeom>
          <a:noFill/>
          <a:ln w="19050">
            <a:solidFill>
              <a:srgbClr val="000000"/>
            </a:solidFill>
            <a:prstDash val="dash"/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12804" name="Oval 132"/>
          <p:cNvSpPr>
            <a:spLocks noChangeArrowheads="1"/>
          </p:cNvSpPr>
          <p:nvPr/>
        </p:nvSpPr>
        <p:spPr bwMode="auto">
          <a:xfrm>
            <a:off x="7308850" y="4149725"/>
            <a:ext cx="287338" cy="142875"/>
          </a:xfrm>
          <a:prstGeom prst="ellips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2806" name="Line 134"/>
          <p:cNvSpPr>
            <a:spLocks noChangeShapeType="1"/>
          </p:cNvSpPr>
          <p:nvPr/>
        </p:nvSpPr>
        <p:spPr bwMode="auto">
          <a:xfrm>
            <a:off x="6659563" y="5013325"/>
            <a:ext cx="0" cy="360363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12807" name="Line 135"/>
          <p:cNvSpPr>
            <a:spLocks noChangeShapeType="1"/>
          </p:cNvSpPr>
          <p:nvPr/>
        </p:nvSpPr>
        <p:spPr bwMode="auto">
          <a:xfrm>
            <a:off x="7451725" y="5013325"/>
            <a:ext cx="0" cy="360363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12808" name="Line 136"/>
          <p:cNvSpPr>
            <a:spLocks noChangeShapeType="1"/>
          </p:cNvSpPr>
          <p:nvPr/>
        </p:nvSpPr>
        <p:spPr bwMode="auto">
          <a:xfrm>
            <a:off x="6443663" y="5229225"/>
            <a:ext cx="2159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arrow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12809" name="Line 137"/>
          <p:cNvSpPr>
            <a:spLocks noChangeShapeType="1"/>
          </p:cNvSpPr>
          <p:nvPr/>
        </p:nvSpPr>
        <p:spPr bwMode="auto">
          <a:xfrm>
            <a:off x="7451725" y="5229225"/>
            <a:ext cx="2159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arrow" w="med" len="med"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graphicFrame>
        <p:nvGraphicFramePr>
          <p:cNvPr id="412810" name="Object 138"/>
          <p:cNvGraphicFramePr>
            <a:graphicFrameLocks noChangeAspect="1"/>
          </p:cNvGraphicFramePr>
          <p:nvPr/>
        </p:nvGraphicFramePr>
        <p:xfrm>
          <a:off x="6877050" y="5084763"/>
          <a:ext cx="350838" cy="265112"/>
        </p:xfrm>
        <a:graphic>
          <a:graphicData uri="http://schemas.openxmlformats.org/presentationml/2006/ole">
            <p:oleObj spid="_x0000_s412810" name="方程式" r:id="rId6" imgW="215640" imgH="177480" progId="Equation.3">
              <p:embed/>
            </p:oleObj>
          </a:graphicData>
        </a:graphic>
      </p:graphicFrame>
      <p:graphicFrame>
        <p:nvGraphicFramePr>
          <p:cNvPr id="412811" name="Object 139"/>
          <p:cNvGraphicFramePr>
            <a:graphicFrameLocks noChangeAspect="1"/>
          </p:cNvGraphicFramePr>
          <p:nvPr/>
        </p:nvGraphicFramePr>
        <p:xfrm>
          <a:off x="7524750" y="3068638"/>
          <a:ext cx="392113" cy="263525"/>
        </p:xfrm>
        <a:graphic>
          <a:graphicData uri="http://schemas.openxmlformats.org/presentationml/2006/ole">
            <p:oleObj spid="_x0000_s412811" name="方程式" r:id="rId7" imgW="241200" imgH="177480" progId="Equation.3">
              <p:embed/>
            </p:oleObj>
          </a:graphicData>
        </a:graphic>
      </p:graphicFrame>
      <p:graphicFrame>
        <p:nvGraphicFramePr>
          <p:cNvPr id="412812" name="Object 140"/>
          <p:cNvGraphicFramePr>
            <a:graphicFrameLocks noChangeAspect="1"/>
          </p:cNvGraphicFramePr>
          <p:nvPr/>
        </p:nvGraphicFramePr>
        <p:xfrm>
          <a:off x="7083425" y="4365625"/>
          <a:ext cx="227013" cy="265113"/>
        </p:xfrm>
        <a:graphic>
          <a:graphicData uri="http://schemas.openxmlformats.org/presentationml/2006/ole">
            <p:oleObj spid="_x0000_s412812" name="方程式" r:id="rId8" imgW="139680" imgH="177480" progId="Equation.3">
              <p:embed/>
            </p:oleObj>
          </a:graphicData>
        </a:graphic>
      </p:graphicFrame>
      <p:sp>
        <p:nvSpPr>
          <p:cNvPr id="412814" name="Arc 142"/>
          <p:cNvSpPr>
            <a:spLocks/>
          </p:cNvSpPr>
          <p:nvPr/>
        </p:nvSpPr>
        <p:spPr bwMode="auto">
          <a:xfrm>
            <a:off x="7019925" y="4652963"/>
            <a:ext cx="144463" cy="714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7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12815" name="Object 143"/>
          <p:cNvGraphicFramePr>
            <a:graphicFrameLocks noChangeAspect="1"/>
          </p:cNvGraphicFramePr>
          <p:nvPr/>
        </p:nvGraphicFramePr>
        <p:xfrm>
          <a:off x="7667625" y="4365625"/>
          <a:ext cx="185738" cy="188913"/>
        </p:xfrm>
        <a:graphic>
          <a:graphicData uri="http://schemas.openxmlformats.org/presentationml/2006/ole">
            <p:oleObj spid="_x0000_s412815" name="方程式" r:id="rId9" imgW="114120" imgH="126720" progId="Equation.3">
              <p:embed/>
            </p:oleObj>
          </a:graphicData>
        </a:graphic>
      </p:graphicFrame>
      <p:graphicFrame>
        <p:nvGraphicFramePr>
          <p:cNvPr id="412816" name="Object 144"/>
          <p:cNvGraphicFramePr>
            <a:graphicFrameLocks noChangeAspect="1"/>
          </p:cNvGraphicFramePr>
          <p:nvPr/>
        </p:nvGraphicFramePr>
        <p:xfrm>
          <a:off x="3563938" y="3789363"/>
          <a:ext cx="2208212" cy="622300"/>
        </p:xfrm>
        <a:graphic>
          <a:graphicData uri="http://schemas.openxmlformats.org/presentationml/2006/ole">
            <p:oleObj spid="_x0000_s412816" name="方程式" r:id="rId10" imgW="1358640" imgH="419040" progId="Equation.3">
              <p:embed/>
            </p:oleObj>
          </a:graphicData>
        </a:graphic>
      </p:graphicFrame>
      <p:sp>
        <p:nvSpPr>
          <p:cNvPr id="412817" name="Text Box 145"/>
          <p:cNvSpPr txBox="1">
            <a:spLocks noChangeArrowheads="1"/>
          </p:cNvSpPr>
          <p:nvPr/>
        </p:nvSpPr>
        <p:spPr bwMode="auto">
          <a:xfrm>
            <a:off x="539750" y="3933825"/>
            <a:ext cx="360045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b="1"/>
              <a:t>solid angle expanded by dA is</a:t>
            </a:r>
          </a:p>
          <a:p>
            <a:pPr>
              <a:spcBef>
                <a:spcPct val="50000"/>
              </a:spcBef>
            </a:pPr>
            <a:r>
              <a:rPr lang="en-US" altLang="zh-TW" b="1"/>
              <a:t>spectral radiancy:</a:t>
            </a:r>
          </a:p>
        </p:txBody>
      </p:sp>
      <p:graphicFrame>
        <p:nvGraphicFramePr>
          <p:cNvPr id="412818" name="Object 146"/>
          <p:cNvGraphicFramePr>
            <a:graphicFrameLocks noChangeAspect="1"/>
          </p:cNvGraphicFramePr>
          <p:nvPr/>
        </p:nvGraphicFramePr>
        <p:xfrm>
          <a:off x="530225" y="4581525"/>
          <a:ext cx="5076825" cy="1811338"/>
        </p:xfrm>
        <a:graphic>
          <a:graphicData uri="http://schemas.openxmlformats.org/presentationml/2006/ole">
            <p:oleObj spid="_x0000_s412818" name="方程式" r:id="rId11" imgW="3124080" imgH="12189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787" name="Text Box 91"/>
          <p:cNvSpPr txBox="1">
            <a:spLocks noChangeArrowheads="1"/>
          </p:cNvSpPr>
          <p:nvPr/>
        </p:nvSpPr>
        <p:spPr bwMode="auto">
          <a:xfrm>
            <a:off x="971550" y="457200"/>
            <a:ext cx="7258050" cy="45720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TW" sz="2400" b="1"/>
              <a:t>Chapter 1   Thermal radiation and Planck’s postulate</a:t>
            </a:r>
            <a:endParaRPr lang="en-US" altLang="zh-TW" b="1"/>
          </a:p>
        </p:txBody>
      </p:sp>
      <p:sp>
        <p:nvSpPr>
          <p:cNvPr id="413788" name="Line 92"/>
          <p:cNvSpPr>
            <a:spLocks noChangeShapeType="1"/>
          </p:cNvSpPr>
          <p:nvPr/>
        </p:nvSpPr>
        <p:spPr bwMode="auto">
          <a:xfrm>
            <a:off x="990600" y="990600"/>
            <a:ext cx="76962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13789" name="Text Box 93"/>
          <p:cNvSpPr txBox="1">
            <a:spLocks noChangeArrowheads="1"/>
          </p:cNvSpPr>
          <p:nvPr/>
        </p:nvSpPr>
        <p:spPr bwMode="auto">
          <a:xfrm>
            <a:off x="539750" y="1125538"/>
            <a:ext cx="7704138" cy="1217612"/>
          </a:xfrm>
          <a:prstGeom prst="rect">
            <a:avLst/>
          </a:prstGeom>
          <a:solidFill>
            <a:srgbClr val="FFFF99"/>
          </a:solidFill>
          <a:ln w="254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b="1"/>
              <a:t>Ex: Use the relation                                                 between spectral radiancy </a:t>
            </a:r>
          </a:p>
          <a:p>
            <a:pPr>
              <a:spcBef>
                <a:spcPct val="50000"/>
              </a:spcBef>
            </a:pPr>
            <a:r>
              <a:rPr lang="en-US" altLang="zh-TW" b="1"/>
              <a:t>      and energy density, together with Planck’s radiation law, to derive</a:t>
            </a:r>
          </a:p>
          <a:p>
            <a:pPr>
              <a:spcBef>
                <a:spcPct val="50000"/>
              </a:spcBef>
            </a:pPr>
            <a:r>
              <a:rPr lang="en-US" altLang="zh-TW" b="1"/>
              <a:t>      Stefan’s law            </a:t>
            </a:r>
          </a:p>
        </p:txBody>
      </p:sp>
      <p:graphicFrame>
        <p:nvGraphicFramePr>
          <p:cNvPr id="413790" name="Object 94"/>
          <p:cNvGraphicFramePr>
            <a:graphicFrameLocks noChangeAspect="1"/>
          </p:cNvGraphicFramePr>
          <p:nvPr/>
        </p:nvGraphicFramePr>
        <p:xfrm>
          <a:off x="2700338" y="1196975"/>
          <a:ext cx="2703512" cy="320675"/>
        </p:xfrm>
        <a:graphic>
          <a:graphicData uri="http://schemas.openxmlformats.org/presentationml/2006/ole">
            <p:oleObj spid="_x0000_s413790" name="方程式" r:id="rId3" imgW="1663560" imgH="215640" progId="Equation.3">
              <p:embed/>
            </p:oleObj>
          </a:graphicData>
        </a:graphic>
      </p:graphicFrame>
      <p:graphicFrame>
        <p:nvGraphicFramePr>
          <p:cNvPr id="413791" name="Object 95"/>
          <p:cNvGraphicFramePr>
            <a:graphicFrameLocks noChangeAspect="1"/>
          </p:cNvGraphicFramePr>
          <p:nvPr/>
        </p:nvGraphicFramePr>
        <p:xfrm>
          <a:off x="2195513" y="1989138"/>
          <a:ext cx="3033712" cy="339725"/>
        </p:xfrm>
        <a:graphic>
          <a:graphicData uri="http://schemas.openxmlformats.org/presentationml/2006/ole">
            <p:oleObj spid="_x0000_s413791" name="方程式" r:id="rId4" imgW="1866600" imgH="228600" progId="Equation.3">
              <p:embed/>
            </p:oleObj>
          </a:graphicData>
        </a:graphic>
      </p:graphicFrame>
      <p:graphicFrame>
        <p:nvGraphicFramePr>
          <p:cNvPr id="413793" name="Object 97"/>
          <p:cNvGraphicFramePr>
            <a:graphicFrameLocks noChangeAspect="1"/>
          </p:cNvGraphicFramePr>
          <p:nvPr/>
        </p:nvGraphicFramePr>
        <p:xfrm>
          <a:off x="436563" y="2636838"/>
          <a:ext cx="5551487" cy="1908175"/>
        </p:xfrm>
        <a:graphic>
          <a:graphicData uri="http://schemas.openxmlformats.org/presentationml/2006/ole">
            <p:oleObj spid="_x0000_s413793" name="方程式" r:id="rId5" imgW="3416040" imgH="1282680" progId="Equation.3">
              <p:embed/>
            </p:oleObj>
          </a:graphicData>
        </a:graphic>
      </p:graphicFrame>
      <p:graphicFrame>
        <p:nvGraphicFramePr>
          <p:cNvPr id="413794" name="Object 98"/>
          <p:cNvGraphicFramePr>
            <a:graphicFrameLocks noChangeAspect="1"/>
          </p:cNvGraphicFramePr>
          <p:nvPr/>
        </p:nvGraphicFramePr>
        <p:xfrm>
          <a:off x="3708400" y="3440113"/>
          <a:ext cx="2620963" cy="989012"/>
        </p:xfrm>
        <a:graphic>
          <a:graphicData uri="http://schemas.openxmlformats.org/presentationml/2006/ole">
            <p:oleObj spid="_x0000_s413794" name="方程式" r:id="rId6" imgW="1612800" imgH="545760" progId="Equation.3">
              <p:embed/>
            </p:oleObj>
          </a:graphicData>
        </a:graphic>
      </p:graphicFrame>
      <p:sp>
        <p:nvSpPr>
          <p:cNvPr id="413796" name="Rectangle 100"/>
          <p:cNvSpPr>
            <a:spLocks noChangeArrowheads="1"/>
          </p:cNvSpPr>
          <p:nvPr/>
        </p:nvSpPr>
        <p:spPr bwMode="auto">
          <a:xfrm>
            <a:off x="3708400" y="3429000"/>
            <a:ext cx="2663825" cy="1008063"/>
          </a:xfrm>
          <a:prstGeom prst="rect">
            <a:avLst/>
          </a:prstGeom>
          <a:noFill/>
          <a:ln w="2222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13797" name="Object 101"/>
          <p:cNvGraphicFramePr>
            <a:graphicFrameLocks noChangeAspect="1"/>
          </p:cNvGraphicFramePr>
          <p:nvPr/>
        </p:nvGraphicFramePr>
        <p:xfrm>
          <a:off x="725488" y="4652963"/>
          <a:ext cx="1547812" cy="623887"/>
        </p:xfrm>
        <a:graphic>
          <a:graphicData uri="http://schemas.openxmlformats.org/presentationml/2006/ole">
            <p:oleObj spid="_x0000_s413797" name="方程式" r:id="rId7" imgW="952200" imgH="419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Line 2"/>
          <p:cNvSpPr>
            <a:spLocks noChangeShapeType="1"/>
          </p:cNvSpPr>
          <p:nvPr/>
        </p:nvSpPr>
        <p:spPr bwMode="auto">
          <a:xfrm>
            <a:off x="990600" y="990600"/>
            <a:ext cx="76962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14800" name="Text Box 80"/>
          <p:cNvSpPr txBox="1">
            <a:spLocks noChangeArrowheads="1"/>
          </p:cNvSpPr>
          <p:nvPr/>
        </p:nvSpPr>
        <p:spPr bwMode="auto">
          <a:xfrm>
            <a:off x="971550" y="457200"/>
            <a:ext cx="7258050" cy="45720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TW" sz="2400" b="1"/>
              <a:t>Chapter 1   Thermal radiation and Planck’s postulate</a:t>
            </a:r>
            <a:endParaRPr lang="en-US" altLang="zh-TW" b="1"/>
          </a:p>
        </p:txBody>
      </p:sp>
      <p:sp>
        <p:nvSpPr>
          <p:cNvPr id="414801" name="Text Box 81"/>
          <p:cNvSpPr txBox="1">
            <a:spLocks noChangeArrowheads="1"/>
          </p:cNvSpPr>
          <p:nvPr/>
        </p:nvSpPr>
        <p:spPr bwMode="auto">
          <a:xfrm>
            <a:off x="539750" y="1196975"/>
            <a:ext cx="5400675" cy="366713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b="1"/>
              <a:t>Ex: Show that</a:t>
            </a:r>
            <a:r>
              <a:rPr lang="en-US" altLang="zh-TW"/>
              <a:t> </a:t>
            </a:r>
          </a:p>
        </p:txBody>
      </p:sp>
      <p:graphicFrame>
        <p:nvGraphicFramePr>
          <p:cNvPr id="414802" name="Object 82"/>
          <p:cNvGraphicFramePr>
            <a:graphicFrameLocks noChangeAspect="1"/>
          </p:cNvGraphicFramePr>
          <p:nvPr/>
        </p:nvGraphicFramePr>
        <p:xfrm>
          <a:off x="2195513" y="1125538"/>
          <a:ext cx="2703512" cy="490537"/>
        </p:xfrm>
        <a:graphic>
          <a:graphicData uri="http://schemas.openxmlformats.org/presentationml/2006/ole">
            <p:oleObj spid="_x0000_s414802" name="方程式" r:id="rId3" imgW="1663560" imgH="330120" progId="Equation.3">
              <p:embed/>
            </p:oleObj>
          </a:graphicData>
        </a:graphic>
      </p:graphicFrame>
      <p:graphicFrame>
        <p:nvGraphicFramePr>
          <p:cNvPr id="414803" name="Object 83"/>
          <p:cNvGraphicFramePr>
            <a:graphicFrameLocks noChangeAspect="1"/>
          </p:cNvGraphicFramePr>
          <p:nvPr/>
        </p:nvGraphicFramePr>
        <p:xfrm>
          <a:off x="354013" y="1620838"/>
          <a:ext cx="6707187" cy="1847850"/>
        </p:xfrm>
        <a:graphic>
          <a:graphicData uri="http://schemas.openxmlformats.org/presentationml/2006/ole">
            <p:oleObj spid="_x0000_s414803" name="方程式" r:id="rId4" imgW="4127400" imgH="1244520" progId="Equation.3">
              <p:embed/>
            </p:oleObj>
          </a:graphicData>
        </a:graphic>
      </p:graphicFrame>
      <p:sp>
        <p:nvSpPr>
          <p:cNvPr id="414804" name="Rectangle 84"/>
          <p:cNvSpPr>
            <a:spLocks noChangeArrowheads="1"/>
          </p:cNvSpPr>
          <p:nvPr/>
        </p:nvSpPr>
        <p:spPr bwMode="auto">
          <a:xfrm>
            <a:off x="539750" y="1052513"/>
            <a:ext cx="4537075" cy="576262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4805" name="Text Box 85"/>
          <p:cNvSpPr txBox="1">
            <a:spLocks noChangeArrowheads="1"/>
          </p:cNvSpPr>
          <p:nvPr/>
        </p:nvSpPr>
        <p:spPr bwMode="auto">
          <a:xfrm>
            <a:off x="539750" y="3500438"/>
            <a:ext cx="6840538" cy="36671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b="1"/>
              <a:t>Set </a:t>
            </a:r>
            <a:r>
              <a:rPr lang="en-US" altLang="zh-TW"/>
              <a:t>                                                                        </a:t>
            </a:r>
          </a:p>
        </p:txBody>
      </p:sp>
      <p:graphicFrame>
        <p:nvGraphicFramePr>
          <p:cNvPr id="414806" name="Object 86"/>
          <p:cNvGraphicFramePr>
            <a:graphicFrameLocks noChangeAspect="1"/>
          </p:cNvGraphicFramePr>
          <p:nvPr/>
        </p:nvGraphicFramePr>
        <p:xfrm>
          <a:off x="971550" y="3500438"/>
          <a:ext cx="6397625" cy="339725"/>
        </p:xfrm>
        <a:graphic>
          <a:graphicData uri="http://schemas.openxmlformats.org/presentationml/2006/ole">
            <p:oleObj spid="_x0000_s414806" name="方程式" r:id="rId5" imgW="3936960" imgH="228600" progId="Equation.3">
              <p:embed/>
            </p:oleObj>
          </a:graphicData>
        </a:graphic>
      </p:graphicFrame>
      <p:graphicFrame>
        <p:nvGraphicFramePr>
          <p:cNvPr id="414807" name="Object 87"/>
          <p:cNvGraphicFramePr>
            <a:graphicFrameLocks noChangeAspect="1"/>
          </p:cNvGraphicFramePr>
          <p:nvPr/>
        </p:nvGraphicFramePr>
        <p:xfrm>
          <a:off x="498475" y="3860800"/>
          <a:ext cx="2641600" cy="1169988"/>
        </p:xfrm>
        <a:graphic>
          <a:graphicData uri="http://schemas.openxmlformats.org/presentationml/2006/ole">
            <p:oleObj spid="_x0000_s414807" name="方程式" r:id="rId6" imgW="1625400" imgH="787320" progId="Equation.3">
              <p:embed/>
            </p:oleObj>
          </a:graphicData>
        </a:graphic>
      </p:graphicFrame>
      <p:sp>
        <p:nvSpPr>
          <p:cNvPr id="414808" name="Text Box 88"/>
          <p:cNvSpPr txBox="1">
            <a:spLocks noChangeArrowheads="1"/>
          </p:cNvSpPr>
          <p:nvPr/>
        </p:nvSpPr>
        <p:spPr bwMode="auto">
          <a:xfrm>
            <a:off x="2484438" y="3933825"/>
            <a:ext cx="4032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b="1"/>
              <a:t>by consecutive partial integration </a:t>
            </a:r>
          </a:p>
        </p:txBody>
      </p:sp>
      <p:sp>
        <p:nvSpPr>
          <p:cNvPr id="414809" name="Line 89"/>
          <p:cNvSpPr>
            <a:spLocks noChangeShapeType="1"/>
          </p:cNvSpPr>
          <p:nvPr/>
        </p:nvSpPr>
        <p:spPr bwMode="auto">
          <a:xfrm>
            <a:off x="2051050" y="4149725"/>
            <a:ext cx="433388" cy="0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graphicFrame>
        <p:nvGraphicFramePr>
          <p:cNvPr id="414811" name="Object 91"/>
          <p:cNvGraphicFramePr>
            <a:graphicFrameLocks noChangeAspect="1"/>
          </p:cNvGraphicFramePr>
          <p:nvPr/>
        </p:nvGraphicFramePr>
        <p:xfrm>
          <a:off x="3830638" y="4365625"/>
          <a:ext cx="1031875" cy="641350"/>
        </p:xfrm>
        <a:graphic>
          <a:graphicData uri="http://schemas.openxmlformats.org/presentationml/2006/ole">
            <p:oleObj spid="_x0000_s414811" name="方程式" r:id="rId7" imgW="634680" imgH="431640" progId="Equation.3">
              <p:embed/>
            </p:oleObj>
          </a:graphicData>
        </a:graphic>
      </p:graphicFrame>
      <p:graphicFrame>
        <p:nvGraphicFramePr>
          <p:cNvPr id="414812" name="Object 92"/>
          <p:cNvGraphicFramePr>
            <a:graphicFrameLocks noChangeAspect="1"/>
          </p:cNvGraphicFramePr>
          <p:nvPr/>
        </p:nvGraphicFramePr>
        <p:xfrm>
          <a:off x="385763" y="5075238"/>
          <a:ext cx="5695950" cy="1412875"/>
        </p:xfrm>
        <a:graphic>
          <a:graphicData uri="http://schemas.openxmlformats.org/presentationml/2006/ole">
            <p:oleObj spid="_x0000_s414812" name="方程式" r:id="rId8" imgW="3504960" imgH="901440" progId="Equation.3">
              <p:embed/>
            </p:oleObj>
          </a:graphicData>
        </a:graphic>
      </p:graphicFrame>
      <p:graphicFrame>
        <p:nvGraphicFramePr>
          <p:cNvPr id="414813" name="Object 93"/>
          <p:cNvGraphicFramePr>
            <a:graphicFrameLocks noChangeAspect="1"/>
          </p:cNvGraphicFramePr>
          <p:nvPr/>
        </p:nvGraphicFramePr>
        <p:xfrm>
          <a:off x="3327400" y="5300663"/>
          <a:ext cx="392113" cy="265112"/>
        </p:xfrm>
        <a:graphic>
          <a:graphicData uri="http://schemas.openxmlformats.org/presentationml/2006/ole">
            <p:oleObj spid="_x0000_s414813" name="方程式" r:id="rId9" imgW="241200" imgH="177480" progId="Equation.3">
              <p:embed/>
            </p:oleObj>
          </a:graphicData>
        </a:graphic>
      </p:graphicFrame>
      <p:sp>
        <p:nvSpPr>
          <p:cNvPr id="414814" name="Text Box 94"/>
          <p:cNvSpPr txBox="1">
            <a:spLocks noChangeArrowheads="1"/>
          </p:cNvSpPr>
          <p:nvPr/>
        </p:nvSpPr>
        <p:spPr bwMode="auto">
          <a:xfrm>
            <a:off x="3708400" y="5229225"/>
            <a:ext cx="30241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b="1"/>
              <a:t>Fourier series  expansion</a:t>
            </a:r>
            <a:r>
              <a:rPr lang="en-US" altLang="zh-TW"/>
              <a:t>                                                                      </a:t>
            </a:r>
          </a:p>
        </p:txBody>
      </p:sp>
      <p:sp>
        <p:nvSpPr>
          <p:cNvPr id="414815" name="Rectangle 95"/>
          <p:cNvSpPr>
            <a:spLocks noChangeArrowheads="1"/>
          </p:cNvSpPr>
          <p:nvPr/>
        </p:nvSpPr>
        <p:spPr bwMode="auto">
          <a:xfrm>
            <a:off x="323850" y="5084763"/>
            <a:ext cx="5976938" cy="1439862"/>
          </a:xfrm>
          <a:prstGeom prst="rect">
            <a:avLst/>
          </a:prstGeom>
          <a:noFill/>
          <a:ln w="2540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7" name="Line 3"/>
          <p:cNvSpPr>
            <a:spLocks noChangeShapeType="1"/>
          </p:cNvSpPr>
          <p:nvPr/>
        </p:nvSpPr>
        <p:spPr bwMode="auto">
          <a:xfrm>
            <a:off x="990600" y="990600"/>
            <a:ext cx="76962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33882" name="Text Box 58"/>
          <p:cNvSpPr txBox="1">
            <a:spLocks noChangeArrowheads="1"/>
          </p:cNvSpPr>
          <p:nvPr/>
        </p:nvSpPr>
        <p:spPr bwMode="auto">
          <a:xfrm>
            <a:off x="971550" y="457200"/>
            <a:ext cx="7258050" cy="45720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TW" sz="2400" b="1"/>
              <a:t>Chapter 1   Thermal radiation and Planck’s postulate</a:t>
            </a:r>
            <a:endParaRPr lang="en-US" altLang="zh-TW" b="1"/>
          </a:p>
        </p:txBody>
      </p:sp>
      <p:sp>
        <p:nvSpPr>
          <p:cNvPr id="333883" name="Text Box 59"/>
          <p:cNvSpPr txBox="1">
            <a:spLocks noChangeArrowheads="1"/>
          </p:cNvSpPr>
          <p:nvPr/>
        </p:nvSpPr>
        <p:spPr bwMode="auto">
          <a:xfrm>
            <a:off x="539750" y="1125538"/>
            <a:ext cx="64801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b="1"/>
              <a:t>Ex: Derive the Wien displacement law</a:t>
            </a:r>
            <a:r>
              <a:rPr lang="en-US" altLang="zh-TW"/>
              <a:t> (                 ), </a:t>
            </a:r>
          </a:p>
        </p:txBody>
      </p:sp>
      <p:graphicFrame>
        <p:nvGraphicFramePr>
          <p:cNvPr id="333884" name="Object 60"/>
          <p:cNvGraphicFramePr>
            <a:graphicFrameLocks noChangeAspect="1"/>
          </p:cNvGraphicFramePr>
          <p:nvPr/>
        </p:nvGraphicFramePr>
        <p:xfrm>
          <a:off x="4500563" y="1196975"/>
          <a:ext cx="949325" cy="339725"/>
        </p:xfrm>
        <a:graphic>
          <a:graphicData uri="http://schemas.openxmlformats.org/presentationml/2006/ole">
            <p:oleObj spid="_x0000_s333884" name="方程式" r:id="rId3" imgW="583920" imgH="228600" progId="Equation.3">
              <p:embed/>
            </p:oleObj>
          </a:graphicData>
        </a:graphic>
      </p:graphicFrame>
      <p:graphicFrame>
        <p:nvGraphicFramePr>
          <p:cNvPr id="333885" name="Object 61"/>
          <p:cNvGraphicFramePr>
            <a:graphicFrameLocks noChangeAspect="1"/>
          </p:cNvGraphicFramePr>
          <p:nvPr/>
        </p:nvGraphicFramePr>
        <p:xfrm>
          <a:off x="5651500" y="1196975"/>
          <a:ext cx="2208213" cy="339725"/>
        </p:xfrm>
        <a:graphic>
          <a:graphicData uri="http://schemas.openxmlformats.org/presentationml/2006/ole">
            <p:oleObj spid="_x0000_s333885" name="方程式" r:id="rId4" imgW="1358640" imgH="228600" progId="Equation.3">
              <p:embed/>
            </p:oleObj>
          </a:graphicData>
        </a:graphic>
      </p:graphicFrame>
      <p:sp>
        <p:nvSpPr>
          <p:cNvPr id="333886" name="Rectangle 62"/>
          <p:cNvSpPr>
            <a:spLocks noChangeArrowheads="1"/>
          </p:cNvSpPr>
          <p:nvPr/>
        </p:nvSpPr>
        <p:spPr bwMode="auto">
          <a:xfrm>
            <a:off x="539750" y="1125538"/>
            <a:ext cx="7345363" cy="431800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33887" name="Object 63"/>
          <p:cNvGraphicFramePr>
            <a:graphicFrameLocks noChangeAspect="1"/>
          </p:cNvGraphicFramePr>
          <p:nvPr/>
        </p:nvGraphicFramePr>
        <p:xfrm>
          <a:off x="447675" y="1763713"/>
          <a:ext cx="4684713" cy="1905000"/>
        </p:xfrm>
        <a:graphic>
          <a:graphicData uri="http://schemas.openxmlformats.org/presentationml/2006/ole">
            <p:oleObj spid="_x0000_s333887" name="方程式" r:id="rId5" imgW="2882880" imgH="1282680" progId="Equation.3">
              <p:embed/>
            </p:oleObj>
          </a:graphicData>
        </a:graphic>
      </p:graphicFrame>
      <p:graphicFrame>
        <p:nvGraphicFramePr>
          <p:cNvPr id="333888" name="Object 64"/>
          <p:cNvGraphicFramePr>
            <a:graphicFrameLocks noChangeAspect="1"/>
          </p:cNvGraphicFramePr>
          <p:nvPr/>
        </p:nvGraphicFramePr>
        <p:xfrm>
          <a:off x="2443163" y="3213100"/>
          <a:ext cx="1341437" cy="265113"/>
        </p:xfrm>
        <a:graphic>
          <a:graphicData uri="http://schemas.openxmlformats.org/presentationml/2006/ole">
            <p:oleObj spid="_x0000_s333888" name="方程式" r:id="rId6" imgW="825480" imgH="177480" progId="Equation.3">
              <p:embed/>
            </p:oleObj>
          </a:graphicData>
        </a:graphic>
      </p:graphicFrame>
      <p:graphicFrame>
        <p:nvGraphicFramePr>
          <p:cNvPr id="333889" name="Object 65"/>
          <p:cNvGraphicFramePr>
            <a:graphicFrameLocks noChangeAspect="1"/>
          </p:cNvGraphicFramePr>
          <p:nvPr/>
        </p:nvGraphicFramePr>
        <p:xfrm>
          <a:off x="539750" y="3995738"/>
          <a:ext cx="2022475" cy="604837"/>
        </p:xfrm>
        <a:graphic>
          <a:graphicData uri="http://schemas.openxmlformats.org/presentationml/2006/ole">
            <p:oleObj spid="_x0000_s333889" name="方程式" r:id="rId7" imgW="1244520" imgH="406080" progId="Equation.3">
              <p:embed/>
            </p:oleObj>
          </a:graphicData>
        </a:graphic>
      </p:graphicFrame>
      <p:sp>
        <p:nvSpPr>
          <p:cNvPr id="333890" name="Text Box 66"/>
          <p:cNvSpPr txBox="1">
            <a:spLocks noChangeArrowheads="1"/>
          </p:cNvSpPr>
          <p:nvPr/>
        </p:nvSpPr>
        <p:spPr bwMode="auto">
          <a:xfrm>
            <a:off x="539750" y="3716338"/>
            <a:ext cx="66246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b="1"/>
              <a:t>Solve by plotting: find the intersection point for two functions</a:t>
            </a:r>
          </a:p>
        </p:txBody>
      </p:sp>
      <p:sp>
        <p:nvSpPr>
          <p:cNvPr id="333894" name="Freeform 70"/>
          <p:cNvSpPr>
            <a:spLocks/>
          </p:cNvSpPr>
          <p:nvPr/>
        </p:nvSpPr>
        <p:spPr bwMode="auto">
          <a:xfrm>
            <a:off x="4068763" y="4581525"/>
            <a:ext cx="2663825" cy="1295400"/>
          </a:xfrm>
          <a:custGeom>
            <a:avLst/>
            <a:gdLst/>
            <a:ahLst/>
            <a:cxnLst>
              <a:cxn ang="0">
                <a:pos x="45" y="0"/>
              </a:cxn>
              <a:cxn ang="0">
                <a:pos x="272" y="453"/>
              </a:cxn>
              <a:cxn ang="0">
                <a:pos x="1678" y="816"/>
              </a:cxn>
            </a:cxnLst>
            <a:rect l="0" t="0" r="r" b="b"/>
            <a:pathLst>
              <a:path w="1678" h="816">
                <a:moveTo>
                  <a:pt x="45" y="0"/>
                </a:moveTo>
                <a:cubicBezTo>
                  <a:pt x="22" y="158"/>
                  <a:pt x="0" y="317"/>
                  <a:pt x="272" y="453"/>
                </a:cubicBezTo>
                <a:cubicBezTo>
                  <a:pt x="544" y="589"/>
                  <a:pt x="1444" y="756"/>
                  <a:pt x="1678" y="816"/>
                </a:cubicBezTo>
              </a:path>
            </a:pathLst>
          </a:custGeom>
          <a:noFill/>
          <a:ln w="222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33895" name="Line 71"/>
          <p:cNvSpPr>
            <a:spLocks noChangeShapeType="1"/>
          </p:cNvSpPr>
          <p:nvPr/>
        </p:nvSpPr>
        <p:spPr bwMode="auto">
          <a:xfrm>
            <a:off x="3995738" y="4868863"/>
            <a:ext cx="2952750" cy="1152525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33897" name="Line 73"/>
          <p:cNvSpPr>
            <a:spLocks noChangeShapeType="1"/>
          </p:cNvSpPr>
          <p:nvPr/>
        </p:nvSpPr>
        <p:spPr bwMode="auto">
          <a:xfrm>
            <a:off x="3635375" y="5805488"/>
            <a:ext cx="360045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33901" name="Line 77"/>
          <p:cNvSpPr>
            <a:spLocks noChangeShapeType="1"/>
          </p:cNvSpPr>
          <p:nvPr/>
        </p:nvSpPr>
        <p:spPr bwMode="auto">
          <a:xfrm flipV="1">
            <a:off x="4140200" y="4292600"/>
            <a:ext cx="0" cy="20161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ffectLst/>
        </p:spPr>
        <p:txBody>
          <a:bodyPr wrap="none"/>
          <a:lstStyle/>
          <a:p>
            <a:endParaRPr lang="en-US"/>
          </a:p>
        </p:txBody>
      </p:sp>
      <p:graphicFrame>
        <p:nvGraphicFramePr>
          <p:cNvPr id="333902" name="Object 78"/>
          <p:cNvGraphicFramePr>
            <a:graphicFrameLocks noChangeAspect="1"/>
          </p:cNvGraphicFramePr>
          <p:nvPr/>
        </p:nvGraphicFramePr>
        <p:xfrm>
          <a:off x="4808538" y="4652963"/>
          <a:ext cx="1320800" cy="320675"/>
        </p:xfrm>
        <a:graphic>
          <a:graphicData uri="http://schemas.openxmlformats.org/presentationml/2006/ole">
            <p:oleObj spid="_x0000_s333902" name="方程式" r:id="rId8" imgW="812520" imgH="215640" progId="Equation.3">
              <p:embed/>
            </p:oleObj>
          </a:graphicData>
        </a:graphic>
      </p:graphicFrame>
      <p:sp>
        <p:nvSpPr>
          <p:cNvPr id="333903" name="Line 79"/>
          <p:cNvSpPr>
            <a:spLocks noChangeShapeType="1"/>
          </p:cNvSpPr>
          <p:nvPr/>
        </p:nvSpPr>
        <p:spPr bwMode="auto">
          <a:xfrm flipV="1">
            <a:off x="4500563" y="4868863"/>
            <a:ext cx="358775" cy="144462"/>
          </a:xfrm>
          <a:prstGeom prst="line">
            <a:avLst/>
          </a:prstGeom>
          <a:noFill/>
          <a:ln w="2222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graphicFrame>
        <p:nvGraphicFramePr>
          <p:cNvPr id="333904" name="Object 80"/>
          <p:cNvGraphicFramePr>
            <a:graphicFrameLocks noChangeAspect="1"/>
          </p:cNvGraphicFramePr>
          <p:nvPr/>
        </p:nvGraphicFramePr>
        <p:xfrm>
          <a:off x="4149725" y="5445125"/>
          <a:ext cx="887413" cy="339725"/>
        </p:xfrm>
        <a:graphic>
          <a:graphicData uri="http://schemas.openxmlformats.org/presentationml/2006/ole">
            <p:oleObj spid="_x0000_s333904" name="方程式" r:id="rId9" imgW="545760" imgH="228600" progId="Equation.3">
              <p:embed/>
            </p:oleObj>
          </a:graphicData>
        </a:graphic>
      </p:graphicFrame>
      <p:sp>
        <p:nvSpPr>
          <p:cNvPr id="333905" name="Line 81"/>
          <p:cNvSpPr>
            <a:spLocks noChangeShapeType="1"/>
          </p:cNvSpPr>
          <p:nvPr/>
        </p:nvSpPr>
        <p:spPr bwMode="auto">
          <a:xfrm flipH="1">
            <a:off x="4356100" y="5373688"/>
            <a:ext cx="144463" cy="2159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33906" name="Line 82"/>
          <p:cNvSpPr>
            <a:spLocks noChangeShapeType="1"/>
          </p:cNvSpPr>
          <p:nvPr/>
        </p:nvSpPr>
        <p:spPr bwMode="auto">
          <a:xfrm>
            <a:off x="6443663" y="5734050"/>
            <a:ext cx="0" cy="215900"/>
          </a:xfrm>
          <a:prstGeom prst="line">
            <a:avLst/>
          </a:prstGeom>
          <a:noFill/>
          <a:ln w="12700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graphicFrame>
        <p:nvGraphicFramePr>
          <p:cNvPr id="333907" name="Object 83"/>
          <p:cNvGraphicFramePr>
            <a:graphicFrameLocks noChangeAspect="1"/>
          </p:cNvGraphicFramePr>
          <p:nvPr/>
        </p:nvGraphicFramePr>
        <p:xfrm>
          <a:off x="3687763" y="1989138"/>
          <a:ext cx="949325" cy="339725"/>
        </p:xfrm>
        <a:graphic>
          <a:graphicData uri="http://schemas.openxmlformats.org/presentationml/2006/ole">
            <p:oleObj spid="_x0000_s333907" name="方程式" r:id="rId10" imgW="583920" imgH="228600" progId="Equation.3">
              <p:embed/>
            </p:oleObj>
          </a:graphicData>
        </a:graphic>
      </p:graphicFrame>
      <p:graphicFrame>
        <p:nvGraphicFramePr>
          <p:cNvPr id="333908" name="Object 84"/>
          <p:cNvGraphicFramePr>
            <a:graphicFrameLocks noChangeAspect="1"/>
          </p:cNvGraphicFramePr>
          <p:nvPr/>
        </p:nvGraphicFramePr>
        <p:xfrm>
          <a:off x="6362700" y="5949950"/>
          <a:ext cx="206375" cy="265113"/>
        </p:xfrm>
        <a:graphic>
          <a:graphicData uri="http://schemas.openxmlformats.org/presentationml/2006/ole">
            <p:oleObj spid="_x0000_s333908" name="方程式" r:id="rId11" imgW="126720" imgH="177480" progId="Equation.3">
              <p:embed/>
            </p:oleObj>
          </a:graphicData>
        </a:graphic>
      </p:graphicFrame>
      <p:sp>
        <p:nvSpPr>
          <p:cNvPr id="333909" name="Text Box 85"/>
          <p:cNvSpPr txBox="1">
            <a:spLocks noChangeArrowheads="1"/>
          </p:cNvSpPr>
          <p:nvPr/>
        </p:nvSpPr>
        <p:spPr bwMode="auto">
          <a:xfrm>
            <a:off x="4140200" y="4149725"/>
            <a:ext cx="647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b="1"/>
              <a:t>Y</a:t>
            </a:r>
          </a:p>
        </p:txBody>
      </p:sp>
      <p:sp>
        <p:nvSpPr>
          <p:cNvPr id="333910" name="Text Box 86"/>
          <p:cNvSpPr txBox="1">
            <a:spLocks noChangeArrowheads="1"/>
          </p:cNvSpPr>
          <p:nvPr/>
        </p:nvSpPr>
        <p:spPr bwMode="auto">
          <a:xfrm>
            <a:off x="7019925" y="5373688"/>
            <a:ext cx="5762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b="1"/>
              <a:t>X</a:t>
            </a:r>
          </a:p>
        </p:txBody>
      </p:sp>
      <p:sp>
        <p:nvSpPr>
          <p:cNvPr id="333911" name="Text Box 87"/>
          <p:cNvSpPr txBox="1">
            <a:spLocks noChangeArrowheads="1"/>
          </p:cNvSpPr>
          <p:nvPr/>
        </p:nvSpPr>
        <p:spPr bwMode="auto">
          <a:xfrm>
            <a:off x="539750" y="4724400"/>
            <a:ext cx="2592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b="1"/>
              <a:t>intersection points:</a:t>
            </a:r>
          </a:p>
        </p:txBody>
      </p:sp>
      <p:graphicFrame>
        <p:nvGraphicFramePr>
          <p:cNvPr id="333912" name="Object 88"/>
          <p:cNvGraphicFramePr>
            <a:graphicFrameLocks noChangeAspect="1"/>
          </p:cNvGraphicFramePr>
          <p:nvPr/>
        </p:nvGraphicFramePr>
        <p:xfrm>
          <a:off x="642938" y="5084763"/>
          <a:ext cx="1671637" cy="301625"/>
        </p:xfrm>
        <a:graphic>
          <a:graphicData uri="http://schemas.openxmlformats.org/presentationml/2006/ole">
            <p:oleObj spid="_x0000_s333912" name="方程式" r:id="rId12" imgW="1028520" imgH="203040" progId="Equation.3">
              <p:embed/>
            </p:oleObj>
          </a:graphicData>
        </a:graphic>
      </p:graphicFrame>
      <p:graphicFrame>
        <p:nvGraphicFramePr>
          <p:cNvPr id="333913" name="Object 89"/>
          <p:cNvGraphicFramePr>
            <a:graphicFrameLocks noChangeAspect="1"/>
          </p:cNvGraphicFramePr>
          <p:nvPr/>
        </p:nvGraphicFramePr>
        <p:xfrm>
          <a:off x="569913" y="5661025"/>
          <a:ext cx="2455862" cy="339725"/>
        </p:xfrm>
        <a:graphic>
          <a:graphicData uri="http://schemas.openxmlformats.org/presentationml/2006/ole">
            <p:oleObj spid="_x0000_s333913" name="方程式" r:id="rId13" imgW="151128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5" name="Line 3"/>
          <p:cNvSpPr>
            <a:spLocks noChangeShapeType="1"/>
          </p:cNvSpPr>
          <p:nvPr/>
        </p:nvSpPr>
        <p:spPr bwMode="auto">
          <a:xfrm>
            <a:off x="990600" y="990600"/>
            <a:ext cx="76962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35936" name="Text Box 64"/>
          <p:cNvSpPr txBox="1">
            <a:spLocks noChangeArrowheads="1"/>
          </p:cNvSpPr>
          <p:nvPr/>
        </p:nvSpPr>
        <p:spPr bwMode="auto">
          <a:xfrm>
            <a:off x="971550" y="457200"/>
            <a:ext cx="7258050" cy="45720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TW" sz="2400" b="1"/>
              <a:t>Chapter 1   Thermal radiation and Planck’s postulate</a:t>
            </a:r>
            <a:endParaRPr lang="en-US" altLang="zh-TW" b="1"/>
          </a:p>
        </p:txBody>
      </p:sp>
      <p:sp>
        <p:nvSpPr>
          <p:cNvPr id="335937" name="Text Box 65"/>
          <p:cNvSpPr txBox="1">
            <a:spLocks noChangeArrowheads="1"/>
          </p:cNvSpPr>
          <p:nvPr/>
        </p:nvSpPr>
        <p:spPr bwMode="auto">
          <a:xfrm>
            <a:off x="468313" y="1052513"/>
            <a:ext cx="5759450" cy="7016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TW" sz="2000" b="1">
                <a:solidFill>
                  <a:srgbClr val="B90523"/>
                </a:solidFill>
              </a:rPr>
              <a:t>1.5 The use of Planck’s radiation law in thermometry</a:t>
            </a:r>
            <a:endParaRPr lang="en-US" altLang="zh-TW" b="1"/>
          </a:p>
        </p:txBody>
      </p:sp>
      <p:pic>
        <p:nvPicPr>
          <p:cNvPr id="335938" name="Picture 66" descr="fig1-13"/>
          <p:cNvPicPr>
            <a:picLocks noChangeAspect="1" noChangeArrowheads="1"/>
          </p:cNvPicPr>
          <p:nvPr/>
        </p:nvPicPr>
        <p:blipFill>
          <a:blip r:embed="rId3">
            <a:lum bright="-70000" contrast="88000"/>
          </a:blip>
          <a:srcRect/>
          <a:stretch>
            <a:fillRect/>
          </a:stretch>
        </p:blipFill>
        <p:spPr bwMode="auto">
          <a:xfrm>
            <a:off x="1763713" y="1700213"/>
            <a:ext cx="4279900" cy="1463675"/>
          </a:xfrm>
          <a:prstGeom prst="rect">
            <a:avLst/>
          </a:prstGeom>
          <a:noFill/>
        </p:spPr>
      </p:pic>
      <p:sp>
        <p:nvSpPr>
          <p:cNvPr id="335939" name="Text Box 67"/>
          <p:cNvSpPr txBox="1">
            <a:spLocks noChangeArrowheads="1"/>
          </p:cNvSpPr>
          <p:nvPr/>
        </p:nvSpPr>
        <p:spPr bwMode="auto">
          <a:xfrm>
            <a:off x="539750" y="3429000"/>
            <a:ext cx="76327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B90523"/>
              </a:buClr>
              <a:buSzPct val="80000"/>
              <a:buFont typeface="Wingdings" pitchFamily="2" charset="2"/>
              <a:buNone/>
            </a:pPr>
            <a:r>
              <a:rPr lang="en-US" altLang="zh-TW" b="1">
                <a:solidFill>
                  <a:srgbClr val="B90523"/>
                </a:solidFill>
              </a:rPr>
              <a:t>(1)</a:t>
            </a:r>
            <a:r>
              <a:rPr lang="en-US" altLang="zh-TW" b="1"/>
              <a:t> For monochromatic radiation of wave length λ the ratio of the spectral </a:t>
            </a:r>
          </a:p>
          <a:p>
            <a:pPr>
              <a:spcBef>
                <a:spcPct val="50000"/>
              </a:spcBef>
              <a:buClr>
                <a:srgbClr val="B90523"/>
              </a:buClr>
              <a:buSzPct val="80000"/>
              <a:buFont typeface="Wingdings" pitchFamily="2" charset="2"/>
              <a:buNone/>
            </a:pPr>
            <a:r>
              <a:rPr lang="en-US" altLang="zh-TW" b="1"/>
              <a:t>     intensities emitted by sources at           and           is given by</a:t>
            </a:r>
          </a:p>
        </p:txBody>
      </p:sp>
      <p:graphicFrame>
        <p:nvGraphicFramePr>
          <p:cNvPr id="335940" name="Object 68"/>
          <p:cNvGraphicFramePr>
            <a:graphicFrameLocks noChangeAspect="1"/>
          </p:cNvGraphicFramePr>
          <p:nvPr/>
        </p:nvGraphicFramePr>
        <p:xfrm>
          <a:off x="4067175" y="3860800"/>
          <a:ext cx="596900" cy="371475"/>
        </p:xfrm>
        <a:graphic>
          <a:graphicData uri="http://schemas.openxmlformats.org/presentationml/2006/ole">
            <p:oleObj spid="_x0000_s335940" name="方程式" r:id="rId4" imgW="368280" imgH="228600" progId="Equation.3">
              <p:embed/>
            </p:oleObj>
          </a:graphicData>
        </a:graphic>
      </p:graphicFrame>
      <p:graphicFrame>
        <p:nvGraphicFramePr>
          <p:cNvPr id="335941" name="Object 69"/>
          <p:cNvGraphicFramePr>
            <a:graphicFrameLocks noChangeAspect="1"/>
          </p:cNvGraphicFramePr>
          <p:nvPr/>
        </p:nvGraphicFramePr>
        <p:xfrm>
          <a:off x="5076825" y="3860800"/>
          <a:ext cx="598488" cy="371475"/>
        </p:xfrm>
        <a:graphic>
          <a:graphicData uri="http://schemas.openxmlformats.org/presentationml/2006/ole">
            <p:oleObj spid="_x0000_s335941" name="方程式" r:id="rId5" imgW="368280" imgH="228600" progId="Equation.3">
              <p:embed/>
            </p:oleObj>
          </a:graphicData>
        </a:graphic>
      </p:graphicFrame>
      <p:graphicFrame>
        <p:nvGraphicFramePr>
          <p:cNvPr id="335942" name="Object 70"/>
          <p:cNvGraphicFramePr>
            <a:graphicFrameLocks noChangeAspect="1"/>
          </p:cNvGraphicFramePr>
          <p:nvPr/>
        </p:nvGraphicFramePr>
        <p:xfrm>
          <a:off x="1012825" y="4292600"/>
          <a:ext cx="1131888" cy="681038"/>
        </p:xfrm>
        <a:graphic>
          <a:graphicData uri="http://schemas.openxmlformats.org/presentationml/2006/ole">
            <p:oleObj spid="_x0000_s335942" name="方程式" r:id="rId6" imgW="698400" imgH="419040" progId="Equation.3">
              <p:embed/>
            </p:oleObj>
          </a:graphicData>
        </a:graphic>
      </p:graphicFrame>
      <p:graphicFrame>
        <p:nvGraphicFramePr>
          <p:cNvPr id="335943" name="Object 71"/>
          <p:cNvGraphicFramePr>
            <a:graphicFrameLocks noChangeAspect="1"/>
          </p:cNvGraphicFramePr>
          <p:nvPr/>
        </p:nvGraphicFramePr>
        <p:xfrm>
          <a:off x="2895600" y="4292600"/>
          <a:ext cx="412750" cy="742950"/>
        </p:xfrm>
        <a:graphic>
          <a:graphicData uri="http://schemas.openxmlformats.org/presentationml/2006/ole">
            <p:oleObj spid="_x0000_s335943" name="方程式" r:id="rId7" imgW="253800" imgH="457200" progId="Equation.3">
              <p:embed/>
            </p:oleObj>
          </a:graphicData>
        </a:graphic>
      </p:graphicFrame>
      <p:sp>
        <p:nvSpPr>
          <p:cNvPr id="335944" name="AutoShape 72"/>
          <p:cNvSpPr>
            <a:spLocks noChangeArrowheads="1"/>
          </p:cNvSpPr>
          <p:nvPr/>
        </p:nvSpPr>
        <p:spPr bwMode="auto">
          <a:xfrm>
            <a:off x="2268538" y="4652963"/>
            <a:ext cx="503237" cy="71437"/>
          </a:xfrm>
          <a:prstGeom prst="rightArrow">
            <a:avLst>
              <a:gd name="adj1" fmla="val 50000"/>
              <a:gd name="adj2" fmla="val 176112"/>
            </a:avLst>
          </a:prstGeom>
          <a:solidFill>
            <a:srgbClr val="0000FF"/>
          </a:solidFill>
          <a:ln w="254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5945" name="Text Box 73"/>
          <p:cNvSpPr txBox="1">
            <a:spLocks noChangeArrowheads="1"/>
          </p:cNvSpPr>
          <p:nvPr/>
        </p:nvSpPr>
        <p:spPr bwMode="auto">
          <a:xfrm>
            <a:off x="3276600" y="4292600"/>
            <a:ext cx="467995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b="1"/>
              <a:t>standard temperature ( Au                                )            </a:t>
            </a:r>
          </a:p>
          <a:p>
            <a:pPr>
              <a:spcBef>
                <a:spcPct val="50000"/>
              </a:spcBef>
            </a:pPr>
            <a:r>
              <a:rPr lang="en-US" altLang="zh-TW" b="1"/>
              <a:t>unknown temperature</a:t>
            </a:r>
          </a:p>
        </p:txBody>
      </p:sp>
      <p:graphicFrame>
        <p:nvGraphicFramePr>
          <p:cNvPr id="335946" name="Object 74"/>
          <p:cNvGraphicFramePr>
            <a:graphicFrameLocks noChangeAspect="1"/>
          </p:cNvGraphicFramePr>
          <p:nvPr/>
        </p:nvGraphicFramePr>
        <p:xfrm>
          <a:off x="6084888" y="4292600"/>
          <a:ext cx="1709737" cy="412750"/>
        </p:xfrm>
        <a:graphic>
          <a:graphicData uri="http://schemas.openxmlformats.org/presentationml/2006/ole">
            <p:oleObj spid="_x0000_s335946" name="方程式" r:id="rId8" imgW="1054080" imgH="253800" progId="Equation.3">
              <p:embed/>
            </p:oleObj>
          </a:graphicData>
        </a:graphic>
      </p:graphicFrame>
      <p:sp>
        <p:nvSpPr>
          <p:cNvPr id="335947" name="Text Box 75"/>
          <p:cNvSpPr txBox="1">
            <a:spLocks noChangeArrowheads="1"/>
          </p:cNvSpPr>
          <p:nvPr/>
        </p:nvSpPr>
        <p:spPr bwMode="auto">
          <a:xfrm>
            <a:off x="611188" y="5445125"/>
            <a:ext cx="61928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b="1">
                <a:solidFill>
                  <a:srgbClr val="B90523"/>
                </a:solidFill>
              </a:rPr>
              <a:t>(2)</a:t>
            </a:r>
            <a:r>
              <a:rPr lang="en-US" altLang="zh-TW" b="1"/>
              <a:t>         blackbody radiation supports the big-bang theory. </a:t>
            </a:r>
          </a:p>
        </p:txBody>
      </p:sp>
      <p:graphicFrame>
        <p:nvGraphicFramePr>
          <p:cNvPr id="335948" name="Object 76"/>
          <p:cNvGraphicFramePr>
            <a:graphicFrameLocks noChangeAspect="1"/>
          </p:cNvGraphicFramePr>
          <p:nvPr/>
        </p:nvGraphicFramePr>
        <p:xfrm>
          <a:off x="971550" y="5445125"/>
          <a:ext cx="474663" cy="330200"/>
        </p:xfrm>
        <a:graphic>
          <a:graphicData uri="http://schemas.openxmlformats.org/presentationml/2006/ole">
            <p:oleObj spid="_x0000_s335948" name="方程式" r:id="rId9" imgW="291960" imgH="203040" progId="Equation.3">
              <p:embed/>
            </p:oleObj>
          </a:graphicData>
        </a:graphic>
      </p:graphicFrame>
      <p:sp>
        <p:nvSpPr>
          <p:cNvPr id="335949" name="Text Box 77"/>
          <p:cNvSpPr txBox="1">
            <a:spLocks noChangeArrowheads="1"/>
          </p:cNvSpPr>
          <p:nvPr/>
        </p:nvSpPr>
        <p:spPr bwMode="auto">
          <a:xfrm>
            <a:off x="1835150" y="2708275"/>
            <a:ext cx="2089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b="1">
                <a:solidFill>
                  <a:srgbClr val="FF6600"/>
                </a:solidFill>
              </a:rPr>
              <a:t>optical pyrometer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5" name="Line 3"/>
          <p:cNvSpPr>
            <a:spLocks noChangeShapeType="1"/>
          </p:cNvSpPr>
          <p:nvPr/>
        </p:nvSpPr>
        <p:spPr bwMode="auto">
          <a:xfrm>
            <a:off x="990600" y="990600"/>
            <a:ext cx="76962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51300" name="Text Box 68"/>
          <p:cNvSpPr txBox="1">
            <a:spLocks noChangeArrowheads="1"/>
          </p:cNvSpPr>
          <p:nvPr/>
        </p:nvSpPr>
        <p:spPr bwMode="auto">
          <a:xfrm>
            <a:off x="971550" y="457200"/>
            <a:ext cx="7258050" cy="45720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TW" sz="2400" b="1"/>
              <a:t>Chapter 1   Thermal radiation and Planck’s postulate</a:t>
            </a:r>
            <a:endParaRPr lang="en-US" altLang="zh-TW" b="1"/>
          </a:p>
        </p:txBody>
      </p:sp>
      <p:sp>
        <p:nvSpPr>
          <p:cNvPr id="351301" name="Text Box 69"/>
          <p:cNvSpPr txBox="1">
            <a:spLocks noChangeArrowheads="1"/>
          </p:cNvSpPr>
          <p:nvPr/>
        </p:nvSpPr>
        <p:spPr bwMode="auto">
          <a:xfrm>
            <a:off x="395288" y="1052513"/>
            <a:ext cx="4751387" cy="396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TW" sz="2000" b="1">
                <a:solidFill>
                  <a:srgbClr val="B90523"/>
                </a:solidFill>
              </a:rPr>
              <a:t>1.6 Planck’s Postulate and its implication</a:t>
            </a:r>
            <a:endParaRPr lang="en-US" altLang="zh-TW" b="1"/>
          </a:p>
        </p:txBody>
      </p:sp>
      <p:sp>
        <p:nvSpPr>
          <p:cNvPr id="351302" name="Text Box 70"/>
          <p:cNvSpPr txBox="1">
            <a:spLocks noChangeArrowheads="1"/>
          </p:cNvSpPr>
          <p:nvPr/>
        </p:nvSpPr>
        <p:spPr bwMode="auto">
          <a:xfrm>
            <a:off x="684213" y="1700213"/>
            <a:ext cx="7416800" cy="160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b="1">
                <a:solidFill>
                  <a:srgbClr val="0000FF"/>
                </a:solidFill>
              </a:rPr>
              <a:t>Planck’s postulate:</a:t>
            </a:r>
            <a:r>
              <a:rPr lang="en-US" altLang="zh-TW" b="1"/>
              <a:t> Any physical entity with one degree of freedom whose      </a:t>
            </a:r>
          </a:p>
          <a:p>
            <a:pPr>
              <a:spcBef>
                <a:spcPct val="50000"/>
              </a:spcBef>
            </a:pPr>
            <a:r>
              <a:rPr lang="en-US" altLang="zh-TW" b="1"/>
              <a:t>“coordinate” is a sinusoidal function of time </a:t>
            </a:r>
          </a:p>
          <a:p>
            <a:pPr>
              <a:spcBef>
                <a:spcPct val="50000"/>
              </a:spcBef>
            </a:pPr>
            <a:r>
              <a:rPr lang="en-US" altLang="zh-TW" b="1"/>
              <a:t>(i.e., simple harmonic oscillation can posses </a:t>
            </a:r>
          </a:p>
          <a:p>
            <a:pPr>
              <a:spcBef>
                <a:spcPct val="50000"/>
              </a:spcBef>
            </a:pPr>
            <a:r>
              <a:rPr lang="en-US" altLang="zh-TW" b="1"/>
              <a:t>only total energy </a:t>
            </a:r>
          </a:p>
        </p:txBody>
      </p:sp>
      <p:graphicFrame>
        <p:nvGraphicFramePr>
          <p:cNvPr id="351303" name="Object 71"/>
          <p:cNvGraphicFramePr>
            <a:graphicFrameLocks noChangeAspect="1"/>
          </p:cNvGraphicFramePr>
          <p:nvPr/>
        </p:nvGraphicFramePr>
        <p:xfrm>
          <a:off x="2381250" y="2997200"/>
          <a:ext cx="925513" cy="288925"/>
        </p:xfrm>
        <a:graphic>
          <a:graphicData uri="http://schemas.openxmlformats.org/presentationml/2006/ole">
            <p:oleObj spid="_x0000_s351303" name="方程式" r:id="rId3" imgW="571320" imgH="177480" progId="Equation.3">
              <p:embed/>
            </p:oleObj>
          </a:graphicData>
        </a:graphic>
      </p:graphicFrame>
      <p:pic>
        <p:nvPicPr>
          <p:cNvPr id="351304" name="Picture 72" descr="fig1-14"/>
          <p:cNvPicPr>
            <a:picLocks noChangeAspect="1" noChangeArrowheads="1"/>
          </p:cNvPicPr>
          <p:nvPr/>
        </p:nvPicPr>
        <p:blipFill>
          <a:blip r:embed="rId4">
            <a:lum bright="-68000" contrast="90000"/>
          </a:blip>
          <a:srcRect/>
          <a:stretch>
            <a:fillRect/>
          </a:stretch>
        </p:blipFill>
        <p:spPr bwMode="auto">
          <a:xfrm>
            <a:off x="5364163" y="2060575"/>
            <a:ext cx="2646362" cy="1298575"/>
          </a:xfrm>
          <a:prstGeom prst="rect">
            <a:avLst/>
          </a:prstGeom>
          <a:noFill/>
        </p:spPr>
      </p:pic>
      <p:sp>
        <p:nvSpPr>
          <p:cNvPr id="351305" name="Rectangle 73"/>
          <p:cNvSpPr>
            <a:spLocks noChangeArrowheads="1"/>
          </p:cNvSpPr>
          <p:nvPr/>
        </p:nvSpPr>
        <p:spPr bwMode="auto">
          <a:xfrm>
            <a:off x="611188" y="1557338"/>
            <a:ext cx="7489825" cy="1871662"/>
          </a:xfrm>
          <a:prstGeom prst="rect">
            <a:avLst/>
          </a:prstGeom>
          <a:noFill/>
          <a:ln w="25400">
            <a:solidFill>
              <a:srgbClr val="3399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1306" name="Text Box 74"/>
          <p:cNvSpPr txBox="1">
            <a:spLocks noChangeArrowheads="1"/>
          </p:cNvSpPr>
          <p:nvPr/>
        </p:nvSpPr>
        <p:spPr bwMode="auto">
          <a:xfrm>
            <a:off x="684213" y="3716338"/>
            <a:ext cx="7272337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b="1">
                <a:solidFill>
                  <a:srgbClr val="0000FF"/>
                </a:solidFill>
              </a:rPr>
              <a:t>Ex:</a:t>
            </a:r>
            <a:r>
              <a:rPr lang="en-US" altLang="zh-TW" b="1"/>
              <a:t> Find the discrete energy for a pendulum of mass 0.01 Kg suspended</a:t>
            </a:r>
          </a:p>
          <a:p>
            <a:pPr>
              <a:spcBef>
                <a:spcPct val="50000"/>
              </a:spcBef>
            </a:pPr>
            <a:r>
              <a:rPr lang="en-US" altLang="zh-TW" b="1"/>
              <a:t>      by a string 0.01 m in length and extreme position at an angle 0.1 rad.       </a:t>
            </a:r>
          </a:p>
        </p:txBody>
      </p:sp>
      <p:sp>
        <p:nvSpPr>
          <p:cNvPr id="351308" name="Rectangle 76"/>
          <p:cNvSpPr>
            <a:spLocks noChangeArrowheads="1"/>
          </p:cNvSpPr>
          <p:nvPr/>
        </p:nvSpPr>
        <p:spPr bwMode="auto">
          <a:xfrm>
            <a:off x="611188" y="3644900"/>
            <a:ext cx="7345362" cy="936625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51309" name="Object 77"/>
          <p:cNvGraphicFramePr>
            <a:graphicFrameLocks noChangeAspect="1"/>
          </p:cNvGraphicFramePr>
          <p:nvPr/>
        </p:nvGraphicFramePr>
        <p:xfrm>
          <a:off x="415925" y="4581525"/>
          <a:ext cx="6797675" cy="1816100"/>
        </p:xfrm>
        <a:graphic>
          <a:graphicData uri="http://schemas.openxmlformats.org/presentationml/2006/ole">
            <p:oleObj spid="_x0000_s351309" name="方程式" r:id="rId5" imgW="4190760" imgH="1117440" progId="Equation.3">
              <p:embed/>
            </p:oleObj>
          </a:graphicData>
        </a:graphic>
      </p:graphicFrame>
      <p:sp>
        <p:nvSpPr>
          <p:cNvPr id="351311" name="Text Box 79"/>
          <p:cNvSpPr txBox="1">
            <a:spLocks noChangeArrowheads="1"/>
          </p:cNvSpPr>
          <p:nvPr/>
        </p:nvSpPr>
        <p:spPr bwMode="auto">
          <a:xfrm>
            <a:off x="539750" y="6308725"/>
            <a:ext cx="4968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b="1">
                <a:solidFill>
                  <a:srgbClr val="FF3300"/>
                </a:solidFill>
              </a:rPr>
              <a:t>The discreteness in the energy is not so valid.</a:t>
            </a:r>
            <a:r>
              <a:rPr lang="en-US" altLang="zh-TW" b="1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28" name="Line 16"/>
          <p:cNvSpPr>
            <a:spLocks noChangeShapeType="1"/>
          </p:cNvSpPr>
          <p:nvPr/>
        </p:nvSpPr>
        <p:spPr bwMode="auto">
          <a:xfrm>
            <a:off x="990600" y="990600"/>
            <a:ext cx="76962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46147" name="Text Box 35"/>
          <p:cNvSpPr txBox="1">
            <a:spLocks noChangeArrowheads="1"/>
          </p:cNvSpPr>
          <p:nvPr/>
        </p:nvSpPr>
        <p:spPr bwMode="auto">
          <a:xfrm>
            <a:off x="1042988" y="457200"/>
            <a:ext cx="7186612" cy="45720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TW" sz="2400" b="1"/>
              <a:t>Chapter 1   Thermal radiation and Planck’s postulate</a:t>
            </a:r>
            <a:endParaRPr lang="en-US" altLang="zh-TW" b="1"/>
          </a:p>
        </p:txBody>
      </p:sp>
      <p:sp>
        <p:nvSpPr>
          <p:cNvPr id="346148" name="Text Box 36"/>
          <p:cNvSpPr txBox="1">
            <a:spLocks noChangeArrowheads="1"/>
          </p:cNvSpPr>
          <p:nvPr/>
        </p:nvSpPr>
        <p:spPr bwMode="auto">
          <a:xfrm>
            <a:off x="684213" y="1125538"/>
            <a:ext cx="64801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B90523"/>
              </a:buClr>
              <a:buSzPct val="80000"/>
              <a:buFont typeface="Wingdings" pitchFamily="2" charset="2"/>
              <a:buChar char="l"/>
            </a:pPr>
            <a:r>
              <a:rPr lang="en-US" altLang="zh-TW"/>
              <a:t> </a:t>
            </a:r>
            <a:r>
              <a:rPr lang="en-US" altLang="zh-TW" b="1"/>
              <a:t>The spectral radiancy of  blackbody radiation shows that:</a:t>
            </a:r>
          </a:p>
        </p:txBody>
      </p:sp>
      <p:sp>
        <p:nvSpPr>
          <p:cNvPr id="346149" name="Rectangle 37"/>
          <p:cNvSpPr>
            <a:spLocks noChangeArrowheads="1"/>
          </p:cNvSpPr>
          <p:nvPr/>
        </p:nvSpPr>
        <p:spPr bwMode="auto">
          <a:xfrm>
            <a:off x="684213" y="1125538"/>
            <a:ext cx="6408737" cy="431800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6150" name="Text Box 38"/>
          <p:cNvSpPr txBox="1">
            <a:spLocks noChangeArrowheads="1"/>
          </p:cNvSpPr>
          <p:nvPr/>
        </p:nvSpPr>
        <p:spPr bwMode="auto">
          <a:xfrm>
            <a:off x="684213" y="1773238"/>
            <a:ext cx="7632700" cy="449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altLang="zh-TW" b="1"/>
              <a:t>(1) little  power radiation at very low frequency</a:t>
            </a:r>
          </a:p>
          <a:p>
            <a:pPr marL="457200" indent="-457200">
              <a:spcBef>
                <a:spcPct val="50000"/>
              </a:spcBef>
            </a:pPr>
            <a:r>
              <a:rPr lang="en-US" altLang="zh-TW" b="1"/>
              <a:t>(2) the power radiation increases rapidly as ν increases from very</a:t>
            </a:r>
          </a:p>
          <a:p>
            <a:pPr marL="457200" indent="-457200">
              <a:spcBef>
                <a:spcPct val="50000"/>
              </a:spcBef>
            </a:pPr>
            <a:r>
              <a:rPr lang="en-US" altLang="zh-TW" b="1"/>
              <a:t>     small value.</a:t>
            </a:r>
          </a:p>
          <a:p>
            <a:pPr marL="457200" indent="-457200">
              <a:spcBef>
                <a:spcPct val="50000"/>
              </a:spcBef>
            </a:pPr>
            <a:r>
              <a:rPr lang="en-US" altLang="zh-TW" b="1"/>
              <a:t>(3) the power radiation is most intense at certain         for particular</a:t>
            </a:r>
          </a:p>
          <a:p>
            <a:pPr marL="457200" indent="-457200">
              <a:spcBef>
                <a:spcPct val="50000"/>
              </a:spcBef>
            </a:pPr>
            <a:r>
              <a:rPr lang="en-US" altLang="zh-TW" b="1"/>
              <a:t>      temperature.</a:t>
            </a:r>
          </a:p>
          <a:p>
            <a:pPr marL="457200" indent="-457200">
              <a:spcBef>
                <a:spcPct val="50000"/>
              </a:spcBef>
              <a:buFontTx/>
              <a:buAutoNum type="arabicParenBoth" startAt="4"/>
            </a:pPr>
            <a:r>
              <a:rPr lang="en-US" altLang="zh-TW" b="1"/>
              <a:t>                         drops slowly, but continuously as ν increases </a:t>
            </a:r>
          </a:p>
          <a:p>
            <a:pPr marL="457200" indent="-457200">
              <a:spcBef>
                <a:spcPct val="50000"/>
              </a:spcBef>
            </a:pPr>
            <a:r>
              <a:rPr lang="en-US" altLang="zh-TW" b="1"/>
              <a:t>      , and                                         </a:t>
            </a:r>
          </a:p>
          <a:p>
            <a:pPr marL="457200" indent="-457200">
              <a:spcBef>
                <a:spcPct val="50000"/>
              </a:spcBef>
              <a:buFontTx/>
              <a:buAutoNum type="arabicParenBoth" startAt="5"/>
            </a:pPr>
            <a:r>
              <a:rPr lang="en-US" altLang="zh-TW" b="1"/>
              <a:t>      increases linearly with increasing temperature.        </a:t>
            </a:r>
          </a:p>
          <a:p>
            <a:pPr marL="457200" indent="-457200">
              <a:spcBef>
                <a:spcPct val="50000"/>
              </a:spcBef>
            </a:pPr>
            <a:r>
              <a:rPr lang="en-US" altLang="zh-TW" b="1"/>
              <a:t>(6) the  total radiation for all ν ( radiancy                                 )  </a:t>
            </a:r>
          </a:p>
          <a:p>
            <a:pPr marL="457200" indent="-457200">
              <a:spcBef>
                <a:spcPct val="50000"/>
              </a:spcBef>
            </a:pPr>
            <a:r>
              <a:rPr lang="en-US" altLang="zh-TW"/>
              <a:t>     </a:t>
            </a:r>
            <a:r>
              <a:rPr lang="en-US" altLang="zh-TW" b="1"/>
              <a:t>increases less rapidly  than linearly with increasing temperature.    </a:t>
            </a:r>
          </a:p>
          <a:p>
            <a:pPr marL="457200" indent="-457200">
              <a:spcBef>
                <a:spcPct val="50000"/>
              </a:spcBef>
              <a:buFontTx/>
              <a:buAutoNum type="arabicParenBoth" startAt="5"/>
            </a:pPr>
            <a:endParaRPr lang="en-US" altLang="zh-TW" b="1"/>
          </a:p>
        </p:txBody>
      </p:sp>
      <p:graphicFrame>
        <p:nvGraphicFramePr>
          <p:cNvPr id="346151" name="Object 39"/>
          <p:cNvGraphicFramePr>
            <a:graphicFrameLocks noChangeAspect="1"/>
          </p:cNvGraphicFramePr>
          <p:nvPr/>
        </p:nvGraphicFramePr>
        <p:xfrm>
          <a:off x="5570538" y="2997200"/>
          <a:ext cx="473075" cy="360363"/>
        </p:xfrm>
        <a:graphic>
          <a:graphicData uri="http://schemas.openxmlformats.org/presentationml/2006/ole">
            <p:oleObj spid="_x0000_s346151" name="方程式" r:id="rId3" imgW="291960" imgH="228600" progId="Equation.3">
              <p:embed/>
            </p:oleObj>
          </a:graphicData>
        </a:graphic>
      </p:graphicFrame>
      <p:graphicFrame>
        <p:nvGraphicFramePr>
          <p:cNvPr id="346152" name="Object 40"/>
          <p:cNvGraphicFramePr>
            <a:graphicFrameLocks noChangeAspect="1"/>
          </p:cNvGraphicFramePr>
          <p:nvPr/>
        </p:nvGraphicFramePr>
        <p:xfrm>
          <a:off x="1085850" y="3860800"/>
          <a:ext cx="1584325" cy="339725"/>
        </p:xfrm>
        <a:graphic>
          <a:graphicData uri="http://schemas.openxmlformats.org/presentationml/2006/ole">
            <p:oleObj spid="_x0000_s346152" name="方程式" r:id="rId4" imgW="977760" imgH="228600" progId="Equation.3">
              <p:embed/>
            </p:oleObj>
          </a:graphicData>
        </a:graphic>
      </p:graphicFrame>
      <p:graphicFrame>
        <p:nvGraphicFramePr>
          <p:cNvPr id="346153" name="Object 41"/>
          <p:cNvGraphicFramePr>
            <a:graphicFrameLocks noChangeAspect="1"/>
          </p:cNvGraphicFramePr>
          <p:nvPr/>
        </p:nvGraphicFramePr>
        <p:xfrm>
          <a:off x="1641475" y="4292600"/>
          <a:ext cx="1751013" cy="320675"/>
        </p:xfrm>
        <a:graphic>
          <a:graphicData uri="http://schemas.openxmlformats.org/presentationml/2006/ole">
            <p:oleObj spid="_x0000_s346153" name="方程式" r:id="rId5" imgW="1079280" imgH="215640" progId="Equation.3">
              <p:embed/>
            </p:oleObj>
          </a:graphicData>
        </a:graphic>
      </p:graphicFrame>
      <p:graphicFrame>
        <p:nvGraphicFramePr>
          <p:cNvPr id="346154" name="Object 42"/>
          <p:cNvGraphicFramePr>
            <a:graphicFrameLocks noChangeAspect="1"/>
          </p:cNvGraphicFramePr>
          <p:nvPr/>
        </p:nvGraphicFramePr>
        <p:xfrm>
          <a:off x="1116013" y="4652963"/>
          <a:ext cx="454025" cy="339725"/>
        </p:xfrm>
        <a:graphic>
          <a:graphicData uri="http://schemas.openxmlformats.org/presentationml/2006/ole">
            <p:oleObj spid="_x0000_s346154" name="方程式" r:id="rId6" imgW="279360" imgH="228600" progId="Equation.3">
              <p:embed/>
            </p:oleObj>
          </a:graphicData>
        </a:graphic>
      </p:graphicFrame>
      <p:graphicFrame>
        <p:nvGraphicFramePr>
          <p:cNvPr id="346155" name="Object 43"/>
          <p:cNvGraphicFramePr>
            <a:graphicFrameLocks noChangeAspect="1"/>
          </p:cNvGraphicFramePr>
          <p:nvPr/>
        </p:nvGraphicFramePr>
        <p:xfrm>
          <a:off x="4891088" y="5013325"/>
          <a:ext cx="1814512" cy="490538"/>
        </p:xfrm>
        <a:graphic>
          <a:graphicData uri="http://schemas.openxmlformats.org/presentationml/2006/ole">
            <p:oleObj spid="_x0000_s346155" name="方程式" r:id="rId7" imgW="1117440" imgH="33012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8" name="Line 18"/>
          <p:cNvSpPr>
            <a:spLocks noChangeShapeType="1"/>
          </p:cNvSpPr>
          <p:nvPr/>
        </p:nvSpPr>
        <p:spPr bwMode="auto">
          <a:xfrm>
            <a:off x="990600" y="990600"/>
            <a:ext cx="76962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27714" name="Text Box 34"/>
          <p:cNvSpPr txBox="1">
            <a:spLocks noChangeArrowheads="1"/>
          </p:cNvSpPr>
          <p:nvPr/>
        </p:nvSpPr>
        <p:spPr bwMode="auto">
          <a:xfrm>
            <a:off x="1042988" y="457200"/>
            <a:ext cx="7561262" cy="45720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TW" sz="2400" b="1"/>
              <a:t>Chapter 1   Thermal radiation and Planck’s postulate</a:t>
            </a:r>
            <a:endParaRPr lang="en-US" altLang="zh-TW" b="1"/>
          </a:p>
        </p:txBody>
      </p:sp>
      <p:sp>
        <p:nvSpPr>
          <p:cNvPr id="327715" name="Text Box 35"/>
          <p:cNvSpPr txBox="1">
            <a:spLocks noChangeArrowheads="1"/>
          </p:cNvSpPr>
          <p:nvPr/>
        </p:nvSpPr>
        <p:spPr bwMode="auto">
          <a:xfrm>
            <a:off x="611188" y="1196975"/>
            <a:ext cx="2447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B90523"/>
              </a:buClr>
              <a:buSzPct val="80000"/>
              <a:buFont typeface="Wingdings" pitchFamily="2" charset="2"/>
              <a:buChar char="l"/>
            </a:pPr>
            <a:r>
              <a:rPr lang="zh-TW" altLang="en-US"/>
              <a:t> </a:t>
            </a:r>
            <a:r>
              <a:rPr lang="en-US" altLang="zh-TW" b="1"/>
              <a:t>Stefan’s law (1879):</a:t>
            </a:r>
            <a:r>
              <a:rPr lang="en-US" altLang="zh-TW"/>
              <a:t> </a:t>
            </a:r>
          </a:p>
        </p:txBody>
      </p:sp>
      <p:graphicFrame>
        <p:nvGraphicFramePr>
          <p:cNvPr id="327716" name="Object 36"/>
          <p:cNvGraphicFramePr>
            <a:graphicFrameLocks noChangeAspect="1"/>
          </p:cNvGraphicFramePr>
          <p:nvPr/>
        </p:nvGraphicFramePr>
        <p:xfrm>
          <a:off x="2771775" y="1196975"/>
          <a:ext cx="3854450" cy="339725"/>
        </p:xfrm>
        <a:graphic>
          <a:graphicData uri="http://schemas.openxmlformats.org/presentationml/2006/ole">
            <p:oleObj spid="_x0000_s327716" name="方程式" r:id="rId3" imgW="2374560" imgH="228600" progId="Equation.3">
              <p:embed/>
            </p:oleObj>
          </a:graphicData>
        </a:graphic>
      </p:graphicFrame>
      <p:sp>
        <p:nvSpPr>
          <p:cNvPr id="327717" name="Text Box 37"/>
          <p:cNvSpPr txBox="1">
            <a:spLocks noChangeArrowheads="1"/>
          </p:cNvSpPr>
          <p:nvPr/>
        </p:nvSpPr>
        <p:spPr bwMode="auto">
          <a:xfrm>
            <a:off x="3851275" y="1484313"/>
            <a:ext cx="3097213" cy="36671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b="1"/>
              <a:t>Stefan-Boltzmann constant</a:t>
            </a:r>
          </a:p>
        </p:txBody>
      </p:sp>
      <p:sp>
        <p:nvSpPr>
          <p:cNvPr id="327718" name="Text Box 38"/>
          <p:cNvSpPr txBox="1">
            <a:spLocks noChangeArrowheads="1"/>
          </p:cNvSpPr>
          <p:nvPr/>
        </p:nvSpPr>
        <p:spPr bwMode="auto">
          <a:xfrm>
            <a:off x="684213" y="1989138"/>
            <a:ext cx="31670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B90523"/>
              </a:buClr>
              <a:buSzPct val="80000"/>
              <a:buFont typeface="Wingdings" pitchFamily="2" charset="2"/>
              <a:buChar char="l"/>
            </a:pPr>
            <a:r>
              <a:rPr lang="zh-TW" altLang="en-US"/>
              <a:t> </a:t>
            </a:r>
            <a:r>
              <a:rPr lang="en-US" altLang="zh-TW" b="1"/>
              <a:t>Wien’s displacement (1894):</a:t>
            </a:r>
            <a:r>
              <a:rPr lang="en-US" altLang="zh-TW"/>
              <a:t>  </a:t>
            </a:r>
          </a:p>
        </p:txBody>
      </p:sp>
      <p:graphicFrame>
        <p:nvGraphicFramePr>
          <p:cNvPr id="327719" name="Object 39"/>
          <p:cNvGraphicFramePr>
            <a:graphicFrameLocks noChangeAspect="1"/>
          </p:cNvGraphicFramePr>
          <p:nvPr/>
        </p:nvGraphicFramePr>
        <p:xfrm>
          <a:off x="3830638" y="1989138"/>
          <a:ext cx="949325" cy="339725"/>
        </p:xfrm>
        <a:graphic>
          <a:graphicData uri="http://schemas.openxmlformats.org/presentationml/2006/ole">
            <p:oleObj spid="_x0000_s327719" name="方程式" r:id="rId4" imgW="583920" imgH="228600" progId="Equation.3">
              <p:embed/>
            </p:oleObj>
          </a:graphicData>
        </a:graphic>
      </p:graphicFrame>
      <p:sp>
        <p:nvSpPr>
          <p:cNvPr id="327720" name="Text Box 40"/>
          <p:cNvSpPr txBox="1">
            <a:spLocks noChangeArrowheads="1"/>
          </p:cNvSpPr>
          <p:nvPr/>
        </p:nvSpPr>
        <p:spPr bwMode="auto">
          <a:xfrm>
            <a:off x="395288" y="2636838"/>
            <a:ext cx="4751387" cy="396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TW" sz="2000" b="1">
                <a:solidFill>
                  <a:srgbClr val="B90523"/>
                </a:solidFill>
              </a:rPr>
              <a:t>1.3 Classical theory of cavity radiation</a:t>
            </a:r>
            <a:endParaRPr lang="en-US" altLang="zh-TW" b="1"/>
          </a:p>
        </p:txBody>
      </p:sp>
      <p:sp>
        <p:nvSpPr>
          <p:cNvPr id="327721" name="Text Box 41"/>
          <p:cNvSpPr txBox="1">
            <a:spLocks noChangeArrowheads="1"/>
          </p:cNvSpPr>
          <p:nvPr/>
        </p:nvSpPr>
        <p:spPr bwMode="auto">
          <a:xfrm>
            <a:off x="684213" y="3284538"/>
            <a:ext cx="7343775" cy="160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B90523"/>
              </a:buClr>
              <a:buSzPct val="80000"/>
              <a:buFont typeface="Wingdings" pitchFamily="2" charset="2"/>
              <a:buChar char="l"/>
            </a:pPr>
            <a:r>
              <a:rPr lang="zh-TW" altLang="en-US"/>
              <a:t> </a:t>
            </a:r>
            <a:r>
              <a:rPr lang="en-US" altLang="zh-TW" b="1"/>
              <a:t>Rayleigh and Jeans (1900):</a:t>
            </a:r>
          </a:p>
          <a:p>
            <a:pPr>
              <a:spcBef>
                <a:spcPct val="50000"/>
              </a:spcBef>
              <a:buClr>
                <a:srgbClr val="B90523"/>
              </a:buClr>
              <a:buSzPct val="80000"/>
              <a:buFont typeface="Wingdings" pitchFamily="2" charset="2"/>
              <a:buNone/>
            </a:pPr>
            <a:r>
              <a:rPr lang="en-US" altLang="zh-TW" b="1"/>
              <a:t>   (1) standing wave with nodes at the metallic surface</a:t>
            </a:r>
          </a:p>
          <a:p>
            <a:pPr>
              <a:spcBef>
                <a:spcPct val="50000"/>
              </a:spcBef>
              <a:buClr>
                <a:srgbClr val="B90523"/>
              </a:buClr>
              <a:buSzPct val="80000"/>
              <a:buFont typeface="Wingdings" pitchFamily="2" charset="2"/>
              <a:buNone/>
            </a:pPr>
            <a:r>
              <a:rPr lang="en-US" altLang="zh-TW" b="1"/>
              <a:t>   (2) geometrical arguments count the number of standing waves </a:t>
            </a:r>
          </a:p>
          <a:p>
            <a:pPr>
              <a:spcBef>
                <a:spcPct val="50000"/>
              </a:spcBef>
              <a:buClr>
                <a:srgbClr val="B90523"/>
              </a:buClr>
              <a:buSzPct val="80000"/>
              <a:buFont typeface="Wingdings" pitchFamily="2" charset="2"/>
              <a:buNone/>
            </a:pPr>
            <a:r>
              <a:rPr lang="en-US" altLang="zh-TW" b="1"/>
              <a:t>   (3) average total energy depends only on the temperature</a:t>
            </a:r>
          </a:p>
        </p:txBody>
      </p:sp>
      <p:sp>
        <p:nvSpPr>
          <p:cNvPr id="327722" name="Rectangle 42"/>
          <p:cNvSpPr>
            <a:spLocks noChangeArrowheads="1"/>
          </p:cNvSpPr>
          <p:nvPr/>
        </p:nvSpPr>
        <p:spPr bwMode="auto">
          <a:xfrm>
            <a:off x="684213" y="3213100"/>
            <a:ext cx="6480175" cy="1728788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7723" name="Text Box 43"/>
          <p:cNvSpPr txBox="1">
            <a:spLocks noChangeArrowheads="1"/>
          </p:cNvSpPr>
          <p:nvPr/>
        </p:nvSpPr>
        <p:spPr bwMode="auto">
          <a:xfrm>
            <a:off x="684213" y="5229225"/>
            <a:ext cx="5688012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B90523"/>
              </a:buClr>
              <a:buSzPct val="80000"/>
              <a:buFont typeface="Wingdings" pitchFamily="2" charset="2"/>
              <a:buChar char="l"/>
            </a:pPr>
            <a:r>
              <a:rPr lang="zh-TW" altLang="en-US"/>
              <a:t> </a:t>
            </a:r>
            <a:r>
              <a:rPr lang="en-US" altLang="zh-TW" b="1"/>
              <a:t>one-dimensional cavity:</a:t>
            </a:r>
          </a:p>
          <a:p>
            <a:pPr>
              <a:spcBef>
                <a:spcPct val="50000"/>
              </a:spcBef>
              <a:buClr>
                <a:srgbClr val="B90523"/>
              </a:buClr>
              <a:buSzPct val="80000"/>
              <a:buFont typeface="Wingdings" pitchFamily="2" charset="2"/>
              <a:buNone/>
            </a:pPr>
            <a:r>
              <a:rPr lang="en-US" altLang="zh-TW" b="1"/>
              <a:t>    one-dimensional electromagnetic standing wave</a:t>
            </a:r>
          </a:p>
        </p:txBody>
      </p:sp>
      <p:graphicFrame>
        <p:nvGraphicFramePr>
          <p:cNvPr id="327724" name="Object 44"/>
          <p:cNvGraphicFramePr>
            <a:graphicFrameLocks noChangeAspect="1"/>
          </p:cNvGraphicFramePr>
          <p:nvPr/>
        </p:nvGraphicFramePr>
        <p:xfrm>
          <a:off x="950913" y="6083300"/>
          <a:ext cx="3236912" cy="604838"/>
        </p:xfrm>
        <a:graphic>
          <a:graphicData uri="http://schemas.openxmlformats.org/presentationml/2006/ole">
            <p:oleObj spid="_x0000_s327724" name="方程式" r:id="rId5" imgW="1993680" imgH="4060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1" name="Line 3"/>
          <p:cNvSpPr>
            <a:spLocks noChangeShapeType="1"/>
          </p:cNvSpPr>
          <p:nvPr/>
        </p:nvSpPr>
        <p:spPr bwMode="auto">
          <a:xfrm>
            <a:off x="914400" y="990600"/>
            <a:ext cx="77724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29756" name="Text Box 28"/>
          <p:cNvSpPr txBox="1">
            <a:spLocks noChangeArrowheads="1"/>
          </p:cNvSpPr>
          <p:nvPr/>
        </p:nvSpPr>
        <p:spPr bwMode="auto">
          <a:xfrm>
            <a:off x="900113" y="457200"/>
            <a:ext cx="7632700" cy="45720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TW" sz="2400" b="1"/>
              <a:t>Chapter 1   Thermal radiation and Planck’s postulate</a:t>
            </a:r>
            <a:endParaRPr lang="en-US" altLang="zh-TW" b="1"/>
          </a:p>
        </p:txBody>
      </p:sp>
      <p:sp>
        <p:nvSpPr>
          <p:cNvPr id="329757" name="Text Box 29"/>
          <p:cNvSpPr txBox="1">
            <a:spLocks noChangeArrowheads="1"/>
          </p:cNvSpPr>
          <p:nvPr/>
        </p:nvSpPr>
        <p:spPr bwMode="auto">
          <a:xfrm>
            <a:off x="684213" y="1268413"/>
            <a:ext cx="2663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B90523"/>
              </a:buClr>
              <a:buSzPct val="80000"/>
              <a:buFont typeface="Wingdings" pitchFamily="2" charset="2"/>
              <a:buChar char="l"/>
            </a:pPr>
            <a:r>
              <a:rPr lang="en-US" altLang="zh-TW" b="1"/>
              <a:t> for all time t,  nodes at </a:t>
            </a:r>
          </a:p>
        </p:txBody>
      </p:sp>
      <p:graphicFrame>
        <p:nvGraphicFramePr>
          <p:cNvPr id="329758" name="Object 30"/>
          <p:cNvGraphicFramePr>
            <a:graphicFrameLocks noChangeAspect="1"/>
          </p:cNvGraphicFramePr>
          <p:nvPr/>
        </p:nvGraphicFramePr>
        <p:xfrm>
          <a:off x="3205163" y="1341438"/>
          <a:ext cx="2927350" cy="301625"/>
        </p:xfrm>
        <a:graphic>
          <a:graphicData uri="http://schemas.openxmlformats.org/presentationml/2006/ole">
            <p:oleObj spid="_x0000_s329758" name="方程式" r:id="rId3" imgW="1803240" imgH="203040" progId="Equation.3">
              <p:embed/>
            </p:oleObj>
          </a:graphicData>
        </a:graphic>
      </p:graphicFrame>
      <p:graphicFrame>
        <p:nvGraphicFramePr>
          <p:cNvPr id="329759" name="Object 31"/>
          <p:cNvGraphicFramePr>
            <a:graphicFrameLocks noChangeAspect="1"/>
          </p:cNvGraphicFramePr>
          <p:nvPr/>
        </p:nvGraphicFramePr>
        <p:xfrm>
          <a:off x="898525" y="1700213"/>
          <a:ext cx="4808538" cy="604837"/>
        </p:xfrm>
        <a:graphic>
          <a:graphicData uri="http://schemas.openxmlformats.org/presentationml/2006/ole">
            <p:oleObj spid="_x0000_s329759" name="Equation" r:id="rId4" imgW="2958840" imgH="406080" progId="Equation.3">
              <p:embed/>
            </p:oleObj>
          </a:graphicData>
        </a:graphic>
      </p:graphicFrame>
      <p:sp>
        <p:nvSpPr>
          <p:cNvPr id="329760" name="AutoShape 32"/>
          <p:cNvSpPr>
            <a:spLocks/>
          </p:cNvSpPr>
          <p:nvPr/>
        </p:nvSpPr>
        <p:spPr bwMode="auto">
          <a:xfrm>
            <a:off x="827088" y="1700213"/>
            <a:ext cx="144462" cy="649287"/>
          </a:xfrm>
          <a:prstGeom prst="leftBrace">
            <a:avLst>
              <a:gd name="adj1" fmla="val 37454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9761" name="Rectangle 33"/>
          <p:cNvSpPr>
            <a:spLocks noChangeArrowheads="1"/>
          </p:cNvSpPr>
          <p:nvPr/>
        </p:nvSpPr>
        <p:spPr bwMode="auto">
          <a:xfrm>
            <a:off x="4572000" y="1989138"/>
            <a:ext cx="1295400" cy="360362"/>
          </a:xfrm>
          <a:prstGeom prst="rect">
            <a:avLst/>
          </a:prstGeom>
          <a:noFill/>
          <a:ln w="25400">
            <a:solidFill>
              <a:srgbClr val="33CC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29762" name="Picture 34" descr="fig1-4"/>
          <p:cNvPicPr>
            <a:picLocks noChangeAspect="1" noChangeArrowheads="1"/>
          </p:cNvPicPr>
          <p:nvPr/>
        </p:nvPicPr>
        <p:blipFill>
          <a:blip r:embed="rId5">
            <a:lum bright="-70000" contrast="90000"/>
          </a:blip>
          <a:srcRect/>
          <a:stretch>
            <a:fillRect/>
          </a:stretch>
        </p:blipFill>
        <p:spPr bwMode="auto">
          <a:xfrm>
            <a:off x="2555875" y="2492375"/>
            <a:ext cx="3316288" cy="669925"/>
          </a:xfrm>
          <a:prstGeom prst="rect">
            <a:avLst/>
          </a:prstGeom>
          <a:noFill/>
        </p:spPr>
      </p:pic>
      <p:sp>
        <p:nvSpPr>
          <p:cNvPr id="329763" name="Text Box 35"/>
          <p:cNvSpPr txBox="1">
            <a:spLocks noChangeArrowheads="1"/>
          </p:cNvSpPr>
          <p:nvPr/>
        </p:nvSpPr>
        <p:spPr bwMode="auto">
          <a:xfrm>
            <a:off x="971550" y="2636838"/>
            <a:ext cx="22320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b="1">
                <a:solidFill>
                  <a:srgbClr val="0000FF"/>
                </a:solidFill>
              </a:rPr>
              <a:t>standing wave</a:t>
            </a:r>
          </a:p>
        </p:txBody>
      </p:sp>
      <p:graphicFrame>
        <p:nvGraphicFramePr>
          <p:cNvPr id="329764" name="Object 36"/>
          <p:cNvGraphicFramePr>
            <a:graphicFrameLocks noChangeAspect="1"/>
          </p:cNvGraphicFramePr>
          <p:nvPr/>
        </p:nvGraphicFramePr>
        <p:xfrm>
          <a:off x="869950" y="3284538"/>
          <a:ext cx="1030288" cy="301625"/>
        </p:xfrm>
        <a:graphic>
          <a:graphicData uri="http://schemas.openxmlformats.org/presentationml/2006/ole">
            <p:oleObj spid="_x0000_s329764" name="方程式" r:id="rId6" imgW="634680" imgH="203040" progId="Equation.3">
              <p:embed/>
            </p:oleObj>
          </a:graphicData>
        </a:graphic>
      </p:graphicFrame>
      <p:sp>
        <p:nvSpPr>
          <p:cNvPr id="329765" name="Text Box 37"/>
          <p:cNvSpPr txBox="1">
            <a:spLocks noChangeArrowheads="1"/>
          </p:cNvSpPr>
          <p:nvPr/>
        </p:nvSpPr>
        <p:spPr bwMode="auto">
          <a:xfrm>
            <a:off x="1908175" y="3213100"/>
            <a:ext cx="63357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b="1"/>
              <a:t>the number of allowed standing wave between ν and ν+dν</a:t>
            </a:r>
          </a:p>
        </p:txBody>
      </p:sp>
      <p:graphicFrame>
        <p:nvGraphicFramePr>
          <p:cNvPr id="329768" name="Object 40"/>
          <p:cNvGraphicFramePr>
            <a:graphicFrameLocks noChangeAspect="1"/>
          </p:cNvGraphicFramePr>
          <p:nvPr/>
        </p:nvGraphicFramePr>
        <p:xfrm>
          <a:off x="2238375" y="3573463"/>
          <a:ext cx="3175000" cy="641350"/>
        </p:xfrm>
        <a:graphic>
          <a:graphicData uri="http://schemas.openxmlformats.org/presentationml/2006/ole">
            <p:oleObj spid="_x0000_s329768" name="方程式" r:id="rId7" imgW="1955520" imgH="431640" progId="Equation.3">
              <p:embed/>
            </p:oleObj>
          </a:graphicData>
        </a:graphic>
      </p:graphicFrame>
      <p:sp>
        <p:nvSpPr>
          <p:cNvPr id="329769" name="Line 41"/>
          <p:cNvSpPr>
            <a:spLocks noChangeShapeType="1"/>
          </p:cNvSpPr>
          <p:nvPr/>
        </p:nvSpPr>
        <p:spPr bwMode="auto">
          <a:xfrm>
            <a:off x="3419475" y="4149725"/>
            <a:ext cx="0" cy="215900"/>
          </a:xfrm>
          <a:prstGeom prst="line">
            <a:avLst/>
          </a:prstGeom>
          <a:noFill/>
          <a:ln w="22225">
            <a:solidFill>
              <a:srgbClr val="FF6600"/>
            </a:solidFill>
            <a:round/>
            <a:headEnd/>
            <a:tailEnd type="arrow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29770" name="Text Box 42"/>
          <p:cNvSpPr txBox="1">
            <a:spLocks noChangeArrowheads="1"/>
          </p:cNvSpPr>
          <p:nvPr/>
        </p:nvSpPr>
        <p:spPr bwMode="auto">
          <a:xfrm>
            <a:off x="2268538" y="4365625"/>
            <a:ext cx="2590800" cy="36671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b="1"/>
              <a:t>two polarization states</a:t>
            </a:r>
          </a:p>
        </p:txBody>
      </p:sp>
      <p:sp>
        <p:nvSpPr>
          <p:cNvPr id="329773" name="Line 45"/>
          <p:cNvSpPr>
            <a:spLocks noChangeShapeType="1"/>
          </p:cNvSpPr>
          <p:nvPr/>
        </p:nvSpPr>
        <p:spPr bwMode="auto">
          <a:xfrm>
            <a:off x="1979613" y="6308725"/>
            <a:ext cx="4464050" cy="0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29775" name="Line 47"/>
          <p:cNvSpPr>
            <a:spLocks noChangeShapeType="1"/>
          </p:cNvSpPr>
          <p:nvPr/>
        </p:nvSpPr>
        <p:spPr bwMode="auto">
          <a:xfrm>
            <a:off x="1979613" y="6308725"/>
            <a:ext cx="4464050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ysDot"/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graphicFrame>
        <p:nvGraphicFramePr>
          <p:cNvPr id="329776" name="Object 48"/>
          <p:cNvGraphicFramePr>
            <a:graphicFrameLocks noChangeAspect="1"/>
          </p:cNvGraphicFramePr>
          <p:nvPr/>
        </p:nvGraphicFramePr>
        <p:xfrm>
          <a:off x="5930900" y="6372225"/>
          <a:ext cx="515938" cy="227013"/>
        </p:xfrm>
        <a:graphic>
          <a:graphicData uri="http://schemas.openxmlformats.org/presentationml/2006/ole">
            <p:oleObj spid="_x0000_s329776" name="方程式" r:id="rId8" imgW="317160" imgH="152280" progId="Equation.3">
              <p:embed/>
            </p:oleObj>
          </a:graphicData>
        </a:graphic>
      </p:graphicFrame>
      <p:graphicFrame>
        <p:nvGraphicFramePr>
          <p:cNvPr id="329777" name="Object 49"/>
          <p:cNvGraphicFramePr>
            <a:graphicFrameLocks noChangeAspect="1"/>
          </p:cNvGraphicFramePr>
          <p:nvPr/>
        </p:nvGraphicFramePr>
        <p:xfrm>
          <a:off x="1835150" y="6308725"/>
          <a:ext cx="206375" cy="265113"/>
        </p:xfrm>
        <a:graphic>
          <a:graphicData uri="http://schemas.openxmlformats.org/presentationml/2006/ole">
            <p:oleObj spid="_x0000_s329777" name="方程式" r:id="rId9" imgW="126720" imgH="177480" progId="Equation.3">
              <p:embed/>
            </p:oleObj>
          </a:graphicData>
        </a:graphic>
      </p:graphicFrame>
      <p:sp>
        <p:nvSpPr>
          <p:cNvPr id="329778" name="Line 50"/>
          <p:cNvSpPr>
            <a:spLocks noChangeShapeType="1"/>
          </p:cNvSpPr>
          <p:nvPr/>
        </p:nvSpPr>
        <p:spPr bwMode="auto">
          <a:xfrm flipV="1">
            <a:off x="1979613" y="5229225"/>
            <a:ext cx="0" cy="1081088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29779" name="Line 51"/>
          <p:cNvSpPr>
            <a:spLocks noChangeShapeType="1"/>
          </p:cNvSpPr>
          <p:nvPr/>
        </p:nvSpPr>
        <p:spPr bwMode="auto">
          <a:xfrm flipV="1">
            <a:off x="5219700" y="5229225"/>
            <a:ext cx="0" cy="1081088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graphicFrame>
        <p:nvGraphicFramePr>
          <p:cNvPr id="329781" name="Object 53"/>
          <p:cNvGraphicFramePr>
            <a:graphicFrameLocks noChangeAspect="1"/>
          </p:cNvGraphicFramePr>
          <p:nvPr/>
        </p:nvGraphicFramePr>
        <p:xfrm>
          <a:off x="2606675" y="5229225"/>
          <a:ext cx="2020888" cy="301625"/>
        </p:xfrm>
        <a:graphic>
          <a:graphicData uri="http://schemas.openxmlformats.org/presentationml/2006/ole">
            <p:oleObj spid="_x0000_s329781" name="方程式" r:id="rId10" imgW="1244520" imgH="203040" progId="Equation.3">
              <p:embed/>
            </p:oleObj>
          </a:graphicData>
        </a:graphic>
      </p:graphicFrame>
      <p:sp>
        <p:nvSpPr>
          <p:cNvPr id="329783" name="Line 55"/>
          <p:cNvSpPr>
            <a:spLocks noChangeShapeType="1"/>
          </p:cNvSpPr>
          <p:nvPr/>
        </p:nvSpPr>
        <p:spPr bwMode="auto">
          <a:xfrm>
            <a:off x="1979613" y="5373688"/>
            <a:ext cx="576262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 type="arrow" w="med" len="med"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29784" name="Line 56"/>
          <p:cNvSpPr>
            <a:spLocks noChangeShapeType="1"/>
          </p:cNvSpPr>
          <p:nvPr/>
        </p:nvSpPr>
        <p:spPr bwMode="auto">
          <a:xfrm>
            <a:off x="4643438" y="5373688"/>
            <a:ext cx="576262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arrow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29785" name="Line 57"/>
          <p:cNvSpPr>
            <a:spLocks noChangeShapeType="1"/>
          </p:cNvSpPr>
          <p:nvPr/>
        </p:nvSpPr>
        <p:spPr bwMode="auto">
          <a:xfrm flipV="1">
            <a:off x="4716463" y="5589588"/>
            <a:ext cx="0" cy="719137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graphicFrame>
        <p:nvGraphicFramePr>
          <p:cNvPr id="329786" name="Object 58"/>
          <p:cNvGraphicFramePr>
            <a:graphicFrameLocks noChangeAspect="1"/>
          </p:cNvGraphicFramePr>
          <p:nvPr/>
        </p:nvGraphicFramePr>
        <p:xfrm>
          <a:off x="2690813" y="5661025"/>
          <a:ext cx="1319212" cy="301625"/>
        </p:xfrm>
        <a:graphic>
          <a:graphicData uri="http://schemas.openxmlformats.org/presentationml/2006/ole">
            <p:oleObj spid="_x0000_s329786" name="方程式" r:id="rId11" imgW="812520" imgH="203040" progId="Equation.3">
              <p:embed/>
            </p:oleObj>
          </a:graphicData>
        </a:graphic>
      </p:graphicFrame>
      <p:sp>
        <p:nvSpPr>
          <p:cNvPr id="329787" name="Line 59"/>
          <p:cNvSpPr>
            <a:spLocks noChangeShapeType="1"/>
          </p:cNvSpPr>
          <p:nvPr/>
        </p:nvSpPr>
        <p:spPr bwMode="auto">
          <a:xfrm>
            <a:off x="3276600" y="580548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29788" name="Line 60"/>
          <p:cNvSpPr>
            <a:spLocks noChangeShapeType="1"/>
          </p:cNvSpPr>
          <p:nvPr/>
        </p:nvSpPr>
        <p:spPr bwMode="auto">
          <a:xfrm>
            <a:off x="1979613" y="5805488"/>
            <a:ext cx="576262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 type="arrow" w="med" len="med"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29789" name="Line 61"/>
          <p:cNvSpPr>
            <a:spLocks noChangeShapeType="1"/>
          </p:cNvSpPr>
          <p:nvPr/>
        </p:nvSpPr>
        <p:spPr bwMode="auto">
          <a:xfrm>
            <a:off x="4067175" y="5805488"/>
            <a:ext cx="649288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arrow" w="med" len="med"/>
          </a:ln>
          <a:effectLst/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1" name="Line 3"/>
          <p:cNvSpPr>
            <a:spLocks noChangeShapeType="1"/>
          </p:cNvSpPr>
          <p:nvPr/>
        </p:nvSpPr>
        <p:spPr bwMode="auto">
          <a:xfrm>
            <a:off x="914400" y="990600"/>
            <a:ext cx="77724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45119" name="Text Box 31"/>
          <p:cNvSpPr txBox="1">
            <a:spLocks noChangeArrowheads="1"/>
          </p:cNvSpPr>
          <p:nvPr/>
        </p:nvSpPr>
        <p:spPr bwMode="auto">
          <a:xfrm>
            <a:off x="900113" y="457200"/>
            <a:ext cx="7559675" cy="45720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TW" sz="2400" b="1"/>
              <a:t>Chapter 1   Thermal radiation and Planck’s postulate</a:t>
            </a:r>
            <a:endParaRPr lang="en-US" altLang="zh-TW" b="1"/>
          </a:p>
        </p:txBody>
      </p:sp>
      <p:sp>
        <p:nvSpPr>
          <p:cNvPr id="345120" name="Text Box 32"/>
          <p:cNvSpPr txBox="1">
            <a:spLocks noChangeArrowheads="1"/>
          </p:cNvSpPr>
          <p:nvPr/>
        </p:nvSpPr>
        <p:spPr bwMode="auto">
          <a:xfrm>
            <a:off x="395288" y="1125538"/>
            <a:ext cx="34559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B90523"/>
              </a:buClr>
              <a:buSzPct val="80000"/>
              <a:buFont typeface="Wingdings" pitchFamily="2" charset="2"/>
              <a:buChar char="l"/>
            </a:pPr>
            <a:r>
              <a:rPr lang="zh-TW" altLang="en-US"/>
              <a:t> </a:t>
            </a:r>
            <a:r>
              <a:rPr lang="en-US" altLang="zh-TW" b="1"/>
              <a:t>for three-dimensional cavity</a:t>
            </a:r>
          </a:p>
        </p:txBody>
      </p:sp>
      <p:graphicFrame>
        <p:nvGraphicFramePr>
          <p:cNvPr id="345122" name="Object 34"/>
          <p:cNvGraphicFramePr>
            <a:graphicFrameLocks noChangeAspect="1"/>
          </p:cNvGraphicFramePr>
          <p:nvPr/>
        </p:nvGraphicFramePr>
        <p:xfrm>
          <a:off x="509588" y="1628775"/>
          <a:ext cx="3133725" cy="301625"/>
        </p:xfrm>
        <a:graphic>
          <a:graphicData uri="http://schemas.openxmlformats.org/presentationml/2006/ole">
            <p:oleObj spid="_x0000_s345122" name="方程式" r:id="rId3" imgW="1930320" imgH="203040" progId="Equation.3">
              <p:embed/>
            </p:oleObj>
          </a:graphicData>
        </a:graphic>
      </p:graphicFrame>
      <p:sp>
        <p:nvSpPr>
          <p:cNvPr id="345123" name="Text Box 35"/>
          <p:cNvSpPr txBox="1">
            <a:spLocks noChangeArrowheads="1"/>
          </p:cNvSpPr>
          <p:nvPr/>
        </p:nvSpPr>
        <p:spPr bwMode="auto">
          <a:xfrm>
            <a:off x="395288" y="1989138"/>
            <a:ext cx="39608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b="1"/>
              <a:t>the volume of concentric shell</a:t>
            </a:r>
          </a:p>
        </p:txBody>
      </p:sp>
      <p:graphicFrame>
        <p:nvGraphicFramePr>
          <p:cNvPr id="345124" name="Object 36"/>
          <p:cNvGraphicFramePr>
            <a:graphicFrameLocks noChangeAspect="1"/>
          </p:cNvGraphicFramePr>
          <p:nvPr/>
        </p:nvGraphicFramePr>
        <p:xfrm>
          <a:off x="3409950" y="1989138"/>
          <a:ext cx="1133475" cy="288925"/>
        </p:xfrm>
        <a:graphic>
          <a:graphicData uri="http://schemas.openxmlformats.org/presentationml/2006/ole">
            <p:oleObj spid="_x0000_s345124" name="方程式" r:id="rId4" imgW="698400" imgH="177480" progId="Equation.3">
              <p:embed/>
            </p:oleObj>
          </a:graphicData>
        </a:graphic>
      </p:graphicFrame>
      <p:graphicFrame>
        <p:nvGraphicFramePr>
          <p:cNvPr id="345125" name="Object 37"/>
          <p:cNvGraphicFramePr>
            <a:graphicFrameLocks noChangeAspect="1"/>
          </p:cNvGraphicFramePr>
          <p:nvPr/>
        </p:nvGraphicFramePr>
        <p:xfrm>
          <a:off x="323850" y="2492375"/>
          <a:ext cx="5172075" cy="1246188"/>
        </p:xfrm>
        <a:graphic>
          <a:graphicData uri="http://schemas.openxmlformats.org/presentationml/2006/ole">
            <p:oleObj spid="_x0000_s345125" name="方程式" r:id="rId5" imgW="3187440" imgH="838080" progId="Equation.3">
              <p:embed/>
            </p:oleObj>
          </a:graphicData>
        </a:graphic>
      </p:graphicFrame>
      <p:sp>
        <p:nvSpPr>
          <p:cNvPr id="345126" name="Rectangle 38"/>
          <p:cNvSpPr>
            <a:spLocks noChangeArrowheads="1"/>
          </p:cNvSpPr>
          <p:nvPr/>
        </p:nvSpPr>
        <p:spPr bwMode="auto">
          <a:xfrm>
            <a:off x="323850" y="1125538"/>
            <a:ext cx="3240088" cy="358775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45127" name="Picture 39" descr="fig1-7"/>
          <p:cNvPicPr>
            <a:picLocks noChangeAspect="1" noChangeArrowheads="1"/>
          </p:cNvPicPr>
          <p:nvPr/>
        </p:nvPicPr>
        <p:blipFill>
          <a:blip r:embed="rId6">
            <a:lum bright="-72000" contrast="92000"/>
          </a:blip>
          <a:srcRect/>
          <a:stretch>
            <a:fillRect/>
          </a:stretch>
        </p:blipFill>
        <p:spPr bwMode="auto">
          <a:xfrm>
            <a:off x="4356100" y="4076700"/>
            <a:ext cx="2981325" cy="2640013"/>
          </a:xfrm>
          <a:prstGeom prst="rect">
            <a:avLst/>
          </a:prstGeom>
          <a:noFill/>
        </p:spPr>
      </p:pic>
      <p:pic>
        <p:nvPicPr>
          <p:cNvPr id="345128" name="Picture 40" descr="fig1-6"/>
          <p:cNvPicPr>
            <a:picLocks noChangeAspect="1" noChangeArrowheads="1"/>
          </p:cNvPicPr>
          <p:nvPr/>
        </p:nvPicPr>
        <p:blipFill>
          <a:blip r:embed="rId7">
            <a:lum bright="-72000" contrast="88000"/>
          </a:blip>
          <a:srcRect/>
          <a:stretch>
            <a:fillRect/>
          </a:stretch>
        </p:blipFill>
        <p:spPr bwMode="auto">
          <a:xfrm>
            <a:off x="5364163" y="1052513"/>
            <a:ext cx="2938462" cy="3224212"/>
          </a:xfrm>
          <a:prstGeom prst="rect">
            <a:avLst/>
          </a:prstGeom>
          <a:noFill/>
        </p:spPr>
      </p:pic>
      <p:sp>
        <p:nvSpPr>
          <p:cNvPr id="345129" name="Text Box 41"/>
          <p:cNvSpPr txBox="1">
            <a:spLocks noChangeArrowheads="1"/>
          </p:cNvSpPr>
          <p:nvPr/>
        </p:nvSpPr>
        <p:spPr bwMode="auto">
          <a:xfrm>
            <a:off x="323850" y="3716338"/>
            <a:ext cx="6192838" cy="36671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b="1"/>
              <a:t>The number of allowed electromagnetic standing wave in 3D</a:t>
            </a:r>
          </a:p>
        </p:txBody>
      </p:sp>
      <p:sp>
        <p:nvSpPr>
          <p:cNvPr id="345130" name="Text Box 42"/>
          <p:cNvSpPr txBox="1">
            <a:spLocks noChangeArrowheads="1"/>
          </p:cNvSpPr>
          <p:nvPr/>
        </p:nvSpPr>
        <p:spPr bwMode="auto">
          <a:xfrm>
            <a:off x="250825" y="4149725"/>
            <a:ext cx="8651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b="1">
                <a:solidFill>
                  <a:srgbClr val="F64CF6"/>
                </a:solidFill>
              </a:rPr>
              <a:t>Proof:</a:t>
            </a:r>
          </a:p>
        </p:txBody>
      </p:sp>
      <p:sp>
        <p:nvSpPr>
          <p:cNvPr id="345133" name="Text Box 45"/>
          <p:cNvSpPr txBox="1">
            <a:spLocks noChangeArrowheads="1"/>
          </p:cNvSpPr>
          <p:nvPr/>
        </p:nvSpPr>
        <p:spPr bwMode="auto">
          <a:xfrm>
            <a:off x="7164388" y="5510213"/>
            <a:ext cx="1368425" cy="64135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b="1"/>
              <a:t>nodal planes</a:t>
            </a:r>
          </a:p>
        </p:txBody>
      </p:sp>
      <p:graphicFrame>
        <p:nvGraphicFramePr>
          <p:cNvPr id="345134" name="Object 46"/>
          <p:cNvGraphicFramePr>
            <a:graphicFrameLocks noChangeAspect="1"/>
          </p:cNvGraphicFramePr>
          <p:nvPr/>
        </p:nvGraphicFramePr>
        <p:xfrm>
          <a:off x="242888" y="4491038"/>
          <a:ext cx="3684587" cy="2149475"/>
        </p:xfrm>
        <a:graphic>
          <a:graphicData uri="http://schemas.openxmlformats.org/presentationml/2006/ole">
            <p:oleObj spid="_x0000_s345134" name="方程式" r:id="rId8" imgW="2273040" imgH="1447560" progId="Equation.3">
              <p:embed/>
            </p:oleObj>
          </a:graphicData>
        </a:graphic>
      </p:graphicFrame>
      <p:sp>
        <p:nvSpPr>
          <p:cNvPr id="345140" name="Line 52"/>
          <p:cNvSpPr>
            <a:spLocks noChangeShapeType="1"/>
          </p:cNvSpPr>
          <p:nvPr/>
        </p:nvSpPr>
        <p:spPr bwMode="auto">
          <a:xfrm flipV="1">
            <a:off x="6443663" y="6165850"/>
            <a:ext cx="215900" cy="287338"/>
          </a:xfrm>
          <a:prstGeom prst="line">
            <a:avLst/>
          </a:prstGeom>
          <a:noFill/>
          <a:ln w="19050">
            <a:solidFill>
              <a:srgbClr val="0000FF"/>
            </a:solidFill>
            <a:prstDash val="sysDot"/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45141" name="Line 53"/>
          <p:cNvSpPr>
            <a:spLocks noChangeShapeType="1"/>
          </p:cNvSpPr>
          <p:nvPr/>
        </p:nvSpPr>
        <p:spPr bwMode="auto">
          <a:xfrm flipV="1">
            <a:off x="4787900" y="4724400"/>
            <a:ext cx="217488" cy="217488"/>
          </a:xfrm>
          <a:prstGeom prst="line">
            <a:avLst/>
          </a:prstGeom>
          <a:noFill/>
          <a:ln w="19050">
            <a:solidFill>
              <a:srgbClr val="0000FF"/>
            </a:solidFill>
            <a:prstDash val="sysDot"/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45142" name="Line 54"/>
          <p:cNvSpPr>
            <a:spLocks noChangeShapeType="1"/>
          </p:cNvSpPr>
          <p:nvPr/>
        </p:nvSpPr>
        <p:spPr bwMode="auto">
          <a:xfrm>
            <a:off x="6948488" y="5661025"/>
            <a:ext cx="215900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 type="arrow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45149" name="Text Box 61"/>
          <p:cNvSpPr txBox="1">
            <a:spLocks noChangeArrowheads="1"/>
          </p:cNvSpPr>
          <p:nvPr/>
        </p:nvSpPr>
        <p:spPr bwMode="auto">
          <a:xfrm>
            <a:off x="6516688" y="4292600"/>
            <a:ext cx="1727200" cy="64135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b="1"/>
              <a:t>propagation direction</a:t>
            </a:r>
          </a:p>
        </p:txBody>
      </p:sp>
      <p:sp>
        <p:nvSpPr>
          <p:cNvPr id="345151" name="AutoShape 63"/>
          <p:cNvSpPr>
            <a:spLocks noChangeArrowheads="1"/>
          </p:cNvSpPr>
          <p:nvPr/>
        </p:nvSpPr>
        <p:spPr bwMode="auto">
          <a:xfrm>
            <a:off x="6227763" y="4652963"/>
            <a:ext cx="215900" cy="10795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5152" name="Text Box 64"/>
          <p:cNvSpPr txBox="1">
            <a:spLocks noChangeArrowheads="1"/>
          </p:cNvSpPr>
          <p:nvPr/>
        </p:nvSpPr>
        <p:spPr bwMode="auto">
          <a:xfrm>
            <a:off x="6300788" y="5876925"/>
            <a:ext cx="647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TW" b="1">
                <a:solidFill>
                  <a:srgbClr val="0000FF"/>
                </a:solidFill>
              </a:rPr>
              <a:t>λ/2</a:t>
            </a:r>
            <a:endParaRPr lang="zh-TW" altLang="en-US" b="1">
              <a:solidFill>
                <a:srgbClr val="0000FF"/>
              </a:solidFill>
            </a:endParaRPr>
          </a:p>
        </p:txBody>
      </p:sp>
      <p:sp>
        <p:nvSpPr>
          <p:cNvPr id="345153" name="Text Box 65"/>
          <p:cNvSpPr txBox="1">
            <a:spLocks noChangeArrowheads="1"/>
          </p:cNvSpPr>
          <p:nvPr/>
        </p:nvSpPr>
        <p:spPr bwMode="auto">
          <a:xfrm>
            <a:off x="4859338" y="4581525"/>
            <a:ext cx="6492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b="1">
                <a:solidFill>
                  <a:srgbClr val="0000FF"/>
                </a:solidFill>
              </a:rPr>
              <a:t>λ/2</a:t>
            </a:r>
            <a:endParaRPr lang="zh-TW" altLang="en-US" b="1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7" name="Line 3"/>
          <p:cNvSpPr>
            <a:spLocks noChangeShapeType="1"/>
          </p:cNvSpPr>
          <p:nvPr/>
        </p:nvSpPr>
        <p:spPr bwMode="auto">
          <a:xfrm>
            <a:off x="914400" y="990600"/>
            <a:ext cx="77724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44132" name="Text Box 68"/>
          <p:cNvSpPr txBox="1">
            <a:spLocks noChangeArrowheads="1"/>
          </p:cNvSpPr>
          <p:nvPr/>
        </p:nvSpPr>
        <p:spPr bwMode="auto">
          <a:xfrm>
            <a:off x="900113" y="457200"/>
            <a:ext cx="7329487" cy="45720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TW" sz="2400" b="1"/>
              <a:t>Chapter 1   Thermal radiation and Planck’s postulate</a:t>
            </a:r>
            <a:endParaRPr lang="en-US" altLang="zh-TW" b="1"/>
          </a:p>
        </p:txBody>
      </p:sp>
      <p:sp>
        <p:nvSpPr>
          <p:cNvPr id="344133" name="Text Box 69"/>
          <p:cNvSpPr txBox="1">
            <a:spLocks noChangeArrowheads="1"/>
          </p:cNvSpPr>
          <p:nvPr/>
        </p:nvSpPr>
        <p:spPr bwMode="auto">
          <a:xfrm>
            <a:off x="395288" y="1196975"/>
            <a:ext cx="1368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B90523"/>
              </a:buClr>
              <a:buSzPct val="80000"/>
              <a:buFont typeface="Wingdings" pitchFamily="2" charset="2"/>
              <a:buChar char="l"/>
            </a:pPr>
            <a:r>
              <a:rPr lang="zh-TW" altLang="en-US"/>
              <a:t> </a:t>
            </a:r>
            <a:r>
              <a:rPr lang="en-US" altLang="zh-TW" b="1"/>
              <a:t>for nodes:</a:t>
            </a:r>
          </a:p>
        </p:txBody>
      </p:sp>
      <p:graphicFrame>
        <p:nvGraphicFramePr>
          <p:cNvPr id="344134" name="Object 70"/>
          <p:cNvGraphicFramePr>
            <a:graphicFrameLocks noChangeAspect="1"/>
          </p:cNvGraphicFramePr>
          <p:nvPr/>
        </p:nvGraphicFramePr>
        <p:xfrm>
          <a:off x="1908175" y="1268413"/>
          <a:ext cx="3484563" cy="1055687"/>
        </p:xfrm>
        <a:graphic>
          <a:graphicData uri="http://schemas.openxmlformats.org/presentationml/2006/ole">
            <p:oleObj spid="_x0000_s344134" name="方程式" r:id="rId3" imgW="2145960" imgH="711000" progId="Equation.3">
              <p:embed/>
            </p:oleObj>
          </a:graphicData>
        </a:graphic>
      </p:graphicFrame>
      <p:graphicFrame>
        <p:nvGraphicFramePr>
          <p:cNvPr id="344135" name="Object 71"/>
          <p:cNvGraphicFramePr>
            <a:graphicFrameLocks noChangeAspect="1"/>
          </p:cNvGraphicFramePr>
          <p:nvPr/>
        </p:nvGraphicFramePr>
        <p:xfrm>
          <a:off x="622300" y="2420938"/>
          <a:ext cx="5608638" cy="1227137"/>
        </p:xfrm>
        <a:graphic>
          <a:graphicData uri="http://schemas.openxmlformats.org/presentationml/2006/ole">
            <p:oleObj spid="_x0000_s344135" name="方程式" r:id="rId4" imgW="3454200" imgH="825480" progId="Equation.3">
              <p:embed/>
            </p:oleObj>
          </a:graphicData>
        </a:graphic>
      </p:graphicFrame>
      <p:sp>
        <p:nvSpPr>
          <p:cNvPr id="344136" name="AutoShape 72"/>
          <p:cNvSpPr>
            <a:spLocks/>
          </p:cNvSpPr>
          <p:nvPr/>
        </p:nvSpPr>
        <p:spPr bwMode="auto">
          <a:xfrm>
            <a:off x="1763713" y="1341438"/>
            <a:ext cx="71437" cy="935037"/>
          </a:xfrm>
          <a:prstGeom prst="leftBrace">
            <a:avLst>
              <a:gd name="adj1" fmla="val 109075"/>
              <a:gd name="adj2" fmla="val 50000"/>
            </a:avLst>
          </a:prstGeom>
          <a:noFill/>
          <a:ln w="22225">
            <a:solidFill>
              <a:srgbClr val="9933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44137" name="Object 73"/>
          <p:cNvGraphicFramePr>
            <a:graphicFrameLocks noChangeAspect="1"/>
          </p:cNvGraphicFramePr>
          <p:nvPr/>
        </p:nvGraphicFramePr>
        <p:xfrm>
          <a:off x="622300" y="3779838"/>
          <a:ext cx="5070475" cy="927100"/>
        </p:xfrm>
        <a:graphic>
          <a:graphicData uri="http://schemas.openxmlformats.org/presentationml/2006/ole">
            <p:oleObj spid="_x0000_s344137" name="方程式" r:id="rId5" imgW="3124080" imgH="622080" progId="Equation.3">
              <p:embed/>
            </p:oleObj>
          </a:graphicData>
        </a:graphic>
      </p:graphicFrame>
      <p:graphicFrame>
        <p:nvGraphicFramePr>
          <p:cNvPr id="344138" name="Object 74"/>
          <p:cNvGraphicFramePr>
            <a:graphicFrameLocks noChangeAspect="1"/>
          </p:cNvGraphicFramePr>
          <p:nvPr/>
        </p:nvGraphicFramePr>
        <p:xfrm>
          <a:off x="282575" y="4797425"/>
          <a:ext cx="5175250" cy="715963"/>
        </p:xfrm>
        <a:graphic>
          <a:graphicData uri="http://schemas.openxmlformats.org/presentationml/2006/ole">
            <p:oleObj spid="_x0000_s344138" name="方程式" r:id="rId6" imgW="3187440" imgH="482400" progId="Equation.3">
              <p:embed/>
            </p:oleObj>
          </a:graphicData>
        </a:graphic>
      </p:graphicFrame>
      <p:sp>
        <p:nvSpPr>
          <p:cNvPr id="344139" name="Text Box 75"/>
          <p:cNvSpPr txBox="1">
            <a:spLocks noChangeArrowheads="1"/>
          </p:cNvSpPr>
          <p:nvPr/>
        </p:nvSpPr>
        <p:spPr bwMode="auto">
          <a:xfrm>
            <a:off x="684213" y="5516563"/>
            <a:ext cx="3816350" cy="36671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b="1"/>
              <a:t>considering two polarization state</a:t>
            </a:r>
          </a:p>
        </p:txBody>
      </p:sp>
      <p:graphicFrame>
        <p:nvGraphicFramePr>
          <p:cNvPr id="344140" name="Object 76"/>
          <p:cNvGraphicFramePr>
            <a:graphicFrameLocks noChangeAspect="1"/>
          </p:cNvGraphicFramePr>
          <p:nvPr/>
        </p:nvGraphicFramePr>
        <p:xfrm>
          <a:off x="560388" y="5949950"/>
          <a:ext cx="3276600" cy="339725"/>
        </p:xfrm>
        <a:graphic>
          <a:graphicData uri="http://schemas.openxmlformats.org/presentationml/2006/ole">
            <p:oleObj spid="_x0000_s344140" name="方程式" r:id="rId7" imgW="2019240" imgH="228600" progId="Equation.3">
              <p:embed/>
            </p:oleObj>
          </a:graphicData>
        </a:graphic>
      </p:graphicFrame>
      <p:graphicFrame>
        <p:nvGraphicFramePr>
          <p:cNvPr id="344141" name="Object 77"/>
          <p:cNvGraphicFramePr>
            <a:graphicFrameLocks noChangeAspect="1"/>
          </p:cNvGraphicFramePr>
          <p:nvPr/>
        </p:nvGraphicFramePr>
        <p:xfrm>
          <a:off x="569913" y="6308725"/>
          <a:ext cx="1878012" cy="339725"/>
        </p:xfrm>
        <a:graphic>
          <a:graphicData uri="http://schemas.openxmlformats.org/presentationml/2006/ole">
            <p:oleObj spid="_x0000_s344141" name="方程式" r:id="rId8" imgW="1155600" imgH="228600" progId="Equation.3">
              <p:embed/>
            </p:oleObj>
          </a:graphicData>
        </a:graphic>
      </p:graphicFrame>
      <p:sp>
        <p:nvSpPr>
          <p:cNvPr id="344142" name="Line 78"/>
          <p:cNvSpPr>
            <a:spLocks noChangeShapeType="1"/>
          </p:cNvSpPr>
          <p:nvPr/>
        </p:nvSpPr>
        <p:spPr bwMode="auto">
          <a:xfrm flipH="1">
            <a:off x="2124075" y="5876925"/>
            <a:ext cx="144463" cy="215900"/>
          </a:xfrm>
          <a:prstGeom prst="line">
            <a:avLst/>
          </a:prstGeom>
          <a:noFill/>
          <a:ln w="22225">
            <a:solidFill>
              <a:srgbClr val="FF6600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44143" name="Text Box 79"/>
          <p:cNvSpPr txBox="1">
            <a:spLocks noChangeArrowheads="1"/>
          </p:cNvSpPr>
          <p:nvPr/>
        </p:nvSpPr>
        <p:spPr bwMode="auto">
          <a:xfrm>
            <a:off x="2411413" y="6308725"/>
            <a:ext cx="53292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b="1"/>
              <a:t>Density of states per unit volume per unit frequency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5" name="Line 3"/>
          <p:cNvSpPr>
            <a:spLocks noChangeShapeType="1"/>
          </p:cNvSpPr>
          <p:nvPr/>
        </p:nvSpPr>
        <p:spPr bwMode="auto">
          <a:xfrm>
            <a:off x="990600" y="990600"/>
            <a:ext cx="76962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30812" name="Text Box 60"/>
          <p:cNvSpPr txBox="1">
            <a:spLocks noChangeArrowheads="1"/>
          </p:cNvSpPr>
          <p:nvPr/>
        </p:nvSpPr>
        <p:spPr bwMode="auto">
          <a:xfrm>
            <a:off x="971550" y="457200"/>
            <a:ext cx="7258050" cy="45720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TW" sz="2400" b="1"/>
              <a:t>Chapter 1   Thermal radiation and Planck’s postulate</a:t>
            </a:r>
            <a:endParaRPr lang="en-US" altLang="zh-TW" b="1"/>
          </a:p>
        </p:txBody>
      </p:sp>
      <p:sp>
        <p:nvSpPr>
          <p:cNvPr id="330813" name="Text Box 61"/>
          <p:cNvSpPr txBox="1">
            <a:spLocks noChangeArrowheads="1"/>
          </p:cNvSpPr>
          <p:nvPr/>
        </p:nvSpPr>
        <p:spPr bwMode="auto">
          <a:xfrm>
            <a:off x="395288" y="1196975"/>
            <a:ext cx="7561262" cy="160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B90523"/>
              </a:buClr>
              <a:buSzPct val="80000"/>
              <a:buFont typeface="Wingdings" pitchFamily="2" charset="2"/>
              <a:buChar char="l"/>
            </a:pPr>
            <a:r>
              <a:rPr lang="zh-TW" altLang="en-US"/>
              <a:t> </a:t>
            </a:r>
            <a:r>
              <a:rPr lang="en-US" altLang="zh-TW" b="1"/>
              <a:t>the law of equipartition energy:</a:t>
            </a:r>
          </a:p>
          <a:p>
            <a:pPr>
              <a:spcBef>
                <a:spcPct val="50000"/>
              </a:spcBef>
              <a:buClr>
                <a:srgbClr val="B90523"/>
              </a:buClr>
              <a:buSzPct val="80000"/>
              <a:buFont typeface="Wingdings" pitchFamily="2" charset="2"/>
              <a:buNone/>
            </a:pPr>
            <a:r>
              <a:rPr lang="en-US" altLang="zh-TW" b="1"/>
              <a:t>    For a system of gas molecules in  thermal equilibrium at temperature T, </a:t>
            </a:r>
          </a:p>
          <a:p>
            <a:pPr>
              <a:spcBef>
                <a:spcPct val="50000"/>
              </a:spcBef>
              <a:buClr>
                <a:srgbClr val="B90523"/>
              </a:buClr>
              <a:buSzPct val="80000"/>
              <a:buFont typeface="Wingdings" pitchFamily="2" charset="2"/>
              <a:buNone/>
            </a:pPr>
            <a:r>
              <a:rPr lang="en-US" altLang="zh-TW" b="1"/>
              <a:t>    the average kinetic energy of a molecules per degree of freedom is kT/2, </a:t>
            </a:r>
          </a:p>
          <a:p>
            <a:pPr>
              <a:spcBef>
                <a:spcPct val="50000"/>
              </a:spcBef>
              <a:buClr>
                <a:srgbClr val="B90523"/>
              </a:buClr>
              <a:buSzPct val="80000"/>
              <a:buFont typeface="Wingdings" pitchFamily="2" charset="2"/>
              <a:buNone/>
            </a:pPr>
            <a:r>
              <a:rPr lang="en-US" altLang="zh-TW" b="1"/>
              <a:t>                                                 is Boltzmann constant.</a:t>
            </a:r>
          </a:p>
        </p:txBody>
      </p:sp>
      <p:graphicFrame>
        <p:nvGraphicFramePr>
          <p:cNvPr id="330814" name="Object 62"/>
          <p:cNvGraphicFramePr>
            <a:graphicFrameLocks noChangeAspect="1"/>
          </p:cNvGraphicFramePr>
          <p:nvPr/>
        </p:nvGraphicFramePr>
        <p:xfrm>
          <a:off x="673100" y="2492375"/>
          <a:ext cx="2516188" cy="339725"/>
        </p:xfrm>
        <a:graphic>
          <a:graphicData uri="http://schemas.openxmlformats.org/presentationml/2006/ole">
            <p:oleObj spid="_x0000_s330814" name="方程式" r:id="rId3" imgW="1549080" imgH="228600" progId="Equation.3">
              <p:embed/>
            </p:oleObj>
          </a:graphicData>
        </a:graphic>
      </p:graphicFrame>
      <p:sp>
        <p:nvSpPr>
          <p:cNvPr id="330815" name="Rectangle 63"/>
          <p:cNvSpPr>
            <a:spLocks noChangeArrowheads="1"/>
          </p:cNvSpPr>
          <p:nvPr/>
        </p:nvSpPr>
        <p:spPr bwMode="auto">
          <a:xfrm>
            <a:off x="395288" y="1268413"/>
            <a:ext cx="7561262" cy="1512887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0816" name="Text Box 64"/>
          <p:cNvSpPr txBox="1">
            <a:spLocks noChangeArrowheads="1"/>
          </p:cNvSpPr>
          <p:nvPr/>
        </p:nvSpPr>
        <p:spPr bwMode="auto">
          <a:xfrm>
            <a:off x="323850" y="2924175"/>
            <a:ext cx="50403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B90523"/>
              </a:buClr>
              <a:buSzPct val="80000"/>
              <a:buFont typeface="Wingdings" pitchFamily="2" charset="2"/>
              <a:buChar char="l"/>
            </a:pPr>
            <a:r>
              <a:rPr lang="en-US" altLang="zh-TW"/>
              <a:t> </a:t>
            </a:r>
            <a:r>
              <a:rPr lang="en-US" altLang="zh-TW" b="1"/>
              <a:t>average total energy of each standing wave : </a:t>
            </a:r>
          </a:p>
        </p:txBody>
      </p:sp>
      <p:graphicFrame>
        <p:nvGraphicFramePr>
          <p:cNvPr id="330817" name="Object 65"/>
          <p:cNvGraphicFramePr>
            <a:graphicFrameLocks noChangeAspect="1"/>
          </p:cNvGraphicFramePr>
          <p:nvPr/>
        </p:nvGraphicFramePr>
        <p:xfrm>
          <a:off x="5076825" y="2997200"/>
          <a:ext cx="2041525" cy="265113"/>
        </p:xfrm>
        <a:graphic>
          <a:graphicData uri="http://schemas.openxmlformats.org/presentationml/2006/ole">
            <p:oleObj spid="_x0000_s330817" name="方程式" r:id="rId4" imgW="1257120" imgH="177480" progId="Equation.3">
              <p:embed/>
            </p:oleObj>
          </a:graphicData>
        </a:graphic>
      </p:graphicFrame>
      <p:sp>
        <p:nvSpPr>
          <p:cNvPr id="330818" name="Text Box 66"/>
          <p:cNvSpPr txBox="1">
            <a:spLocks noChangeArrowheads="1"/>
          </p:cNvSpPr>
          <p:nvPr/>
        </p:nvSpPr>
        <p:spPr bwMode="auto">
          <a:xfrm>
            <a:off x="323850" y="3357563"/>
            <a:ext cx="50403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B90523"/>
              </a:buClr>
              <a:buSzPct val="80000"/>
              <a:buFont typeface="Wingdings" pitchFamily="2" charset="2"/>
              <a:buChar char="l"/>
            </a:pPr>
            <a:r>
              <a:rPr lang="en-US" altLang="zh-TW"/>
              <a:t> </a:t>
            </a:r>
            <a:r>
              <a:rPr lang="en-US" altLang="zh-TW" b="1"/>
              <a:t>the energy density between ν and  ν+dν:</a:t>
            </a:r>
            <a:r>
              <a:rPr lang="en-US" altLang="zh-TW"/>
              <a:t> </a:t>
            </a:r>
          </a:p>
        </p:txBody>
      </p:sp>
      <p:graphicFrame>
        <p:nvGraphicFramePr>
          <p:cNvPr id="330819" name="Object 67"/>
          <p:cNvGraphicFramePr>
            <a:graphicFrameLocks noChangeAspect="1"/>
          </p:cNvGraphicFramePr>
          <p:nvPr/>
        </p:nvGraphicFramePr>
        <p:xfrm>
          <a:off x="581025" y="3716338"/>
          <a:ext cx="2392363" cy="623887"/>
        </p:xfrm>
        <a:graphic>
          <a:graphicData uri="http://schemas.openxmlformats.org/presentationml/2006/ole">
            <p:oleObj spid="_x0000_s330819" name="方程式" r:id="rId5" imgW="1473120" imgH="419040" progId="Equation.3">
              <p:embed/>
            </p:oleObj>
          </a:graphicData>
        </a:graphic>
      </p:graphicFrame>
      <p:sp>
        <p:nvSpPr>
          <p:cNvPr id="330820" name="Text Box 68"/>
          <p:cNvSpPr txBox="1">
            <a:spLocks noChangeArrowheads="1"/>
          </p:cNvSpPr>
          <p:nvPr/>
        </p:nvSpPr>
        <p:spPr bwMode="auto">
          <a:xfrm>
            <a:off x="2987675" y="3789363"/>
            <a:ext cx="3744913" cy="366712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b="1"/>
              <a:t>Rayleigh-Jeans blackbody radiation</a:t>
            </a:r>
            <a:r>
              <a:rPr lang="en-US" altLang="zh-TW"/>
              <a:t>  </a:t>
            </a:r>
          </a:p>
        </p:txBody>
      </p:sp>
      <p:pic>
        <p:nvPicPr>
          <p:cNvPr id="330821" name="Picture 69" descr="fig1-8"/>
          <p:cNvPicPr>
            <a:picLocks noChangeAspect="1" noChangeArrowheads="1"/>
          </p:cNvPicPr>
          <p:nvPr/>
        </p:nvPicPr>
        <p:blipFill>
          <a:blip r:embed="rId6">
            <a:lum bright="-74000" contrast="94000"/>
          </a:blip>
          <a:srcRect/>
          <a:stretch>
            <a:fillRect/>
          </a:stretch>
        </p:blipFill>
        <p:spPr bwMode="auto">
          <a:xfrm>
            <a:off x="1476375" y="4292600"/>
            <a:ext cx="3736975" cy="2432050"/>
          </a:xfrm>
          <a:prstGeom prst="rect">
            <a:avLst/>
          </a:prstGeom>
          <a:noFill/>
        </p:spPr>
      </p:pic>
      <p:sp>
        <p:nvSpPr>
          <p:cNvPr id="330823" name="Text Box 71"/>
          <p:cNvSpPr txBox="1">
            <a:spLocks noChangeArrowheads="1"/>
          </p:cNvSpPr>
          <p:nvPr/>
        </p:nvSpPr>
        <p:spPr bwMode="auto">
          <a:xfrm>
            <a:off x="3132138" y="4581525"/>
            <a:ext cx="2952750" cy="385763"/>
          </a:xfrm>
          <a:prstGeom prst="rect">
            <a:avLst/>
          </a:prstGeom>
          <a:noFill/>
          <a:ln w="19050">
            <a:solidFill>
              <a:srgbClr val="00FF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b="1">
                <a:solidFill>
                  <a:srgbClr val="660066"/>
                </a:solidFill>
              </a:rPr>
              <a:t>ultraviolet</a:t>
            </a:r>
            <a:r>
              <a:rPr lang="en-US" altLang="zh-TW" b="1"/>
              <a:t> </a:t>
            </a:r>
            <a:r>
              <a:rPr lang="en-US" altLang="zh-TW" b="1">
                <a:solidFill>
                  <a:srgbClr val="660066"/>
                </a:solidFill>
              </a:rPr>
              <a:t>catastrophe</a:t>
            </a:r>
            <a:r>
              <a:rPr lang="en-US" altLang="zh-TW"/>
              <a:t> </a:t>
            </a:r>
          </a:p>
        </p:txBody>
      </p:sp>
      <p:sp>
        <p:nvSpPr>
          <p:cNvPr id="330824" name="AutoShape 72"/>
          <p:cNvSpPr>
            <a:spLocks noChangeArrowheads="1"/>
          </p:cNvSpPr>
          <p:nvPr/>
        </p:nvSpPr>
        <p:spPr bwMode="auto">
          <a:xfrm>
            <a:off x="827088" y="4292600"/>
            <a:ext cx="647700" cy="649288"/>
          </a:xfrm>
          <a:prstGeom prst="curvedRightArrow">
            <a:avLst>
              <a:gd name="adj1" fmla="val 20049"/>
              <a:gd name="adj2" fmla="val 40098"/>
              <a:gd name="adj3" fmla="val 33333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0825" name="Line 73"/>
          <p:cNvSpPr>
            <a:spLocks noChangeShapeType="1"/>
          </p:cNvSpPr>
          <p:nvPr/>
        </p:nvSpPr>
        <p:spPr bwMode="auto">
          <a:xfrm>
            <a:off x="2555875" y="4508500"/>
            <a:ext cx="503238" cy="144463"/>
          </a:xfrm>
          <a:prstGeom prst="line">
            <a:avLst/>
          </a:prstGeom>
          <a:noFill/>
          <a:ln w="25400">
            <a:solidFill>
              <a:srgbClr val="00FFFF"/>
            </a:solidFill>
            <a:round/>
            <a:headEnd/>
            <a:tailEnd type="arrow" w="med" len="med"/>
          </a:ln>
          <a:effectLst/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3" name="Line 3"/>
          <p:cNvSpPr>
            <a:spLocks noChangeShapeType="1"/>
          </p:cNvSpPr>
          <p:nvPr/>
        </p:nvSpPr>
        <p:spPr bwMode="auto">
          <a:xfrm>
            <a:off x="990600" y="990600"/>
            <a:ext cx="76962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32843" name="Text Box 43"/>
          <p:cNvSpPr txBox="1">
            <a:spLocks noChangeArrowheads="1"/>
          </p:cNvSpPr>
          <p:nvPr/>
        </p:nvSpPr>
        <p:spPr bwMode="auto">
          <a:xfrm>
            <a:off x="971550" y="457200"/>
            <a:ext cx="7258050" cy="45720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TW" sz="2400" b="1"/>
              <a:t>Chapter 1   Thermal radiation and Planck’s postulate</a:t>
            </a:r>
            <a:endParaRPr lang="en-US" altLang="zh-TW" b="1"/>
          </a:p>
        </p:txBody>
      </p:sp>
      <p:sp>
        <p:nvSpPr>
          <p:cNvPr id="332844" name="Text Box 44"/>
          <p:cNvSpPr txBox="1">
            <a:spLocks noChangeArrowheads="1"/>
          </p:cNvSpPr>
          <p:nvPr/>
        </p:nvSpPr>
        <p:spPr bwMode="auto">
          <a:xfrm>
            <a:off x="323850" y="1052513"/>
            <a:ext cx="4822825" cy="396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TW" sz="2000" b="1">
                <a:solidFill>
                  <a:srgbClr val="B90523"/>
                </a:solidFill>
              </a:rPr>
              <a:t>1.4 Planck’s theory of cavity radiation</a:t>
            </a:r>
            <a:endParaRPr lang="en-US" altLang="zh-TW" b="1"/>
          </a:p>
        </p:txBody>
      </p:sp>
      <p:graphicFrame>
        <p:nvGraphicFramePr>
          <p:cNvPr id="332845" name="Object 45"/>
          <p:cNvGraphicFramePr>
            <a:graphicFrameLocks noChangeAspect="1"/>
          </p:cNvGraphicFramePr>
          <p:nvPr/>
        </p:nvGraphicFramePr>
        <p:xfrm>
          <a:off x="2906713" y="1628775"/>
          <a:ext cx="1195387" cy="330200"/>
        </p:xfrm>
        <a:graphic>
          <a:graphicData uri="http://schemas.openxmlformats.org/presentationml/2006/ole">
            <p:oleObj spid="_x0000_s332845" name="方程式" r:id="rId3" imgW="736560" imgH="203040" progId="Equation.3">
              <p:embed/>
            </p:oleObj>
          </a:graphicData>
        </a:graphic>
      </p:graphicFrame>
      <p:sp>
        <p:nvSpPr>
          <p:cNvPr id="332847" name="Text Box 47"/>
          <p:cNvSpPr txBox="1">
            <a:spLocks noChangeArrowheads="1"/>
          </p:cNvSpPr>
          <p:nvPr/>
        </p:nvSpPr>
        <p:spPr bwMode="auto">
          <a:xfrm>
            <a:off x="468313" y="1557338"/>
            <a:ext cx="6985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B90523"/>
              </a:buClr>
              <a:buSzPct val="80000"/>
              <a:buFont typeface="Wingdings" pitchFamily="2" charset="2"/>
              <a:buChar char="l"/>
            </a:pPr>
            <a:r>
              <a:rPr lang="en-US" altLang="zh-TW"/>
              <a:t> </a:t>
            </a:r>
            <a:r>
              <a:rPr lang="en-US" altLang="zh-TW" b="1"/>
              <a:t>Planck’s assumption:                      and  </a:t>
            </a:r>
          </a:p>
        </p:txBody>
      </p:sp>
      <p:graphicFrame>
        <p:nvGraphicFramePr>
          <p:cNvPr id="332848" name="Object 48"/>
          <p:cNvGraphicFramePr>
            <a:graphicFrameLocks noChangeAspect="1"/>
          </p:cNvGraphicFramePr>
          <p:nvPr/>
        </p:nvGraphicFramePr>
        <p:xfrm>
          <a:off x="4541838" y="1557338"/>
          <a:ext cx="1689100" cy="454025"/>
        </p:xfrm>
        <a:graphic>
          <a:graphicData uri="http://schemas.openxmlformats.org/presentationml/2006/ole">
            <p:oleObj spid="_x0000_s332848" name="方程式" r:id="rId4" imgW="1041120" imgH="279360" progId="Equation.3">
              <p:embed/>
            </p:oleObj>
          </a:graphicData>
        </a:graphic>
      </p:graphicFrame>
      <p:sp>
        <p:nvSpPr>
          <p:cNvPr id="332849" name="Text Box 49"/>
          <p:cNvSpPr txBox="1">
            <a:spLocks noChangeArrowheads="1"/>
          </p:cNvSpPr>
          <p:nvPr/>
        </p:nvSpPr>
        <p:spPr bwMode="auto">
          <a:xfrm>
            <a:off x="468313" y="1916113"/>
            <a:ext cx="4248150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B90523"/>
              </a:buClr>
              <a:buSzPct val="80000"/>
              <a:buFont typeface="Wingdings" pitchFamily="2" charset="2"/>
              <a:buChar char="l"/>
            </a:pPr>
            <a:r>
              <a:rPr lang="zh-TW" altLang="en-US"/>
              <a:t> </a:t>
            </a:r>
            <a:r>
              <a:rPr lang="en-US" altLang="zh-TW" b="1"/>
              <a:t>the origin of equipartition of energy:</a:t>
            </a:r>
          </a:p>
          <a:p>
            <a:pPr>
              <a:spcBef>
                <a:spcPct val="50000"/>
              </a:spcBef>
              <a:buClr>
                <a:srgbClr val="B90523"/>
              </a:buClr>
              <a:buSzPct val="80000"/>
              <a:buFont typeface="Wingdings" pitchFamily="2" charset="2"/>
              <a:buNone/>
            </a:pPr>
            <a:r>
              <a:rPr lang="en-US" altLang="zh-TW" b="1"/>
              <a:t>   Boltzmann distribution</a:t>
            </a:r>
          </a:p>
        </p:txBody>
      </p:sp>
      <p:graphicFrame>
        <p:nvGraphicFramePr>
          <p:cNvPr id="332850" name="Object 50"/>
          <p:cNvGraphicFramePr>
            <a:graphicFrameLocks noChangeAspect="1"/>
          </p:cNvGraphicFramePr>
          <p:nvPr/>
        </p:nvGraphicFramePr>
        <p:xfrm>
          <a:off x="3090863" y="2349500"/>
          <a:ext cx="1855787" cy="371475"/>
        </p:xfrm>
        <a:graphic>
          <a:graphicData uri="http://schemas.openxmlformats.org/presentationml/2006/ole">
            <p:oleObj spid="_x0000_s332850" name="方程式" r:id="rId5" imgW="1143000" imgH="228600" progId="Equation.3">
              <p:embed/>
            </p:oleObj>
          </a:graphicData>
        </a:graphic>
      </p:graphicFrame>
      <p:graphicFrame>
        <p:nvGraphicFramePr>
          <p:cNvPr id="332851" name="Object 51"/>
          <p:cNvGraphicFramePr>
            <a:graphicFrameLocks noChangeAspect="1"/>
          </p:cNvGraphicFramePr>
          <p:nvPr/>
        </p:nvGraphicFramePr>
        <p:xfrm>
          <a:off x="592138" y="2781300"/>
          <a:ext cx="946150" cy="330200"/>
        </p:xfrm>
        <a:graphic>
          <a:graphicData uri="http://schemas.openxmlformats.org/presentationml/2006/ole">
            <p:oleObj spid="_x0000_s332851" name="方程式" r:id="rId6" imgW="583920" imgH="203040" progId="Equation.3">
              <p:embed/>
            </p:oleObj>
          </a:graphicData>
        </a:graphic>
      </p:graphicFrame>
      <p:sp>
        <p:nvSpPr>
          <p:cNvPr id="332853" name="Text Box 53"/>
          <p:cNvSpPr txBox="1">
            <a:spLocks noChangeArrowheads="1"/>
          </p:cNvSpPr>
          <p:nvPr/>
        </p:nvSpPr>
        <p:spPr bwMode="auto">
          <a:xfrm>
            <a:off x="1476375" y="2708275"/>
            <a:ext cx="7272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b="1"/>
              <a:t>probability of finding a system with energy between ε and ε+dε</a:t>
            </a:r>
          </a:p>
        </p:txBody>
      </p:sp>
      <p:graphicFrame>
        <p:nvGraphicFramePr>
          <p:cNvPr id="332854" name="Object 54"/>
          <p:cNvGraphicFramePr>
            <a:graphicFrameLocks noChangeAspect="1"/>
          </p:cNvGraphicFramePr>
          <p:nvPr/>
        </p:nvGraphicFramePr>
        <p:xfrm>
          <a:off x="571500" y="3141663"/>
          <a:ext cx="4884738" cy="3425825"/>
        </p:xfrm>
        <a:graphic>
          <a:graphicData uri="http://schemas.openxmlformats.org/presentationml/2006/ole">
            <p:oleObj spid="_x0000_s332854" name="方程式" r:id="rId7" imgW="3009600" imgH="2108160" progId="Equation.3">
              <p:embed/>
            </p:oleObj>
          </a:graphicData>
        </a:graphic>
      </p:graphicFrame>
      <p:pic>
        <p:nvPicPr>
          <p:cNvPr id="332855" name="Picture 55" descr="fig1-9"/>
          <p:cNvPicPr>
            <a:picLocks noChangeAspect="1" noChangeArrowheads="1"/>
          </p:cNvPicPr>
          <p:nvPr/>
        </p:nvPicPr>
        <p:blipFill>
          <a:blip r:embed="rId8">
            <a:lum bright="-72000" contrast="92000"/>
          </a:blip>
          <a:srcRect/>
          <a:stretch>
            <a:fillRect/>
          </a:stretch>
        </p:blipFill>
        <p:spPr bwMode="auto">
          <a:xfrm>
            <a:off x="5435600" y="3357563"/>
            <a:ext cx="3108325" cy="31035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9" name="Line 3"/>
          <p:cNvSpPr>
            <a:spLocks noChangeShapeType="1"/>
          </p:cNvSpPr>
          <p:nvPr/>
        </p:nvSpPr>
        <p:spPr bwMode="auto">
          <a:xfrm>
            <a:off x="990600" y="990600"/>
            <a:ext cx="76962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47212" name="Text Box 76"/>
          <p:cNvSpPr txBox="1">
            <a:spLocks noChangeArrowheads="1"/>
          </p:cNvSpPr>
          <p:nvPr/>
        </p:nvSpPr>
        <p:spPr bwMode="auto">
          <a:xfrm>
            <a:off x="971550" y="457200"/>
            <a:ext cx="7258050" cy="45720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TW" sz="2400" b="1"/>
              <a:t>Chapter 1   Thermal radiation and Planck’s postulate</a:t>
            </a:r>
            <a:endParaRPr lang="en-US" altLang="zh-TW" b="1"/>
          </a:p>
        </p:txBody>
      </p:sp>
      <p:sp>
        <p:nvSpPr>
          <p:cNvPr id="347213" name="Text Box 77"/>
          <p:cNvSpPr txBox="1">
            <a:spLocks noChangeArrowheads="1"/>
          </p:cNvSpPr>
          <p:nvPr/>
        </p:nvSpPr>
        <p:spPr bwMode="auto">
          <a:xfrm>
            <a:off x="468313" y="1125538"/>
            <a:ext cx="45354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B90523"/>
              </a:buClr>
              <a:buSzPct val="80000"/>
              <a:buFont typeface="Wingdings" pitchFamily="2" charset="2"/>
              <a:buChar char="l"/>
            </a:pPr>
            <a:r>
              <a:rPr lang="zh-TW" altLang="en-US"/>
              <a:t> </a:t>
            </a:r>
            <a:r>
              <a:rPr lang="en-US" altLang="zh-TW" b="1"/>
              <a:t>Planck’s assumption:</a:t>
            </a:r>
            <a:r>
              <a:rPr lang="en-US" altLang="zh-TW"/>
              <a:t> </a:t>
            </a:r>
          </a:p>
        </p:txBody>
      </p:sp>
      <p:graphicFrame>
        <p:nvGraphicFramePr>
          <p:cNvPr id="347214" name="Object 78"/>
          <p:cNvGraphicFramePr>
            <a:graphicFrameLocks noChangeAspect="1"/>
          </p:cNvGraphicFramePr>
          <p:nvPr/>
        </p:nvGraphicFramePr>
        <p:xfrm>
          <a:off x="2843213" y="1196975"/>
          <a:ext cx="3317875" cy="330200"/>
        </p:xfrm>
        <a:graphic>
          <a:graphicData uri="http://schemas.openxmlformats.org/presentationml/2006/ole">
            <p:oleObj spid="_x0000_s347214" name="方程式" r:id="rId3" imgW="2044440" imgH="203040" progId="Equation.3">
              <p:embed/>
            </p:oleObj>
          </a:graphicData>
        </a:graphic>
      </p:graphicFrame>
      <p:pic>
        <p:nvPicPr>
          <p:cNvPr id="347215" name="Picture 79" descr="fig1-10"/>
          <p:cNvPicPr>
            <a:picLocks noChangeAspect="1" noChangeArrowheads="1"/>
          </p:cNvPicPr>
          <p:nvPr/>
        </p:nvPicPr>
        <p:blipFill>
          <a:blip r:embed="rId4">
            <a:lum bright="-70000" contrast="88000"/>
          </a:blip>
          <a:srcRect/>
          <a:stretch>
            <a:fillRect/>
          </a:stretch>
        </p:blipFill>
        <p:spPr bwMode="auto">
          <a:xfrm>
            <a:off x="5580063" y="1268413"/>
            <a:ext cx="3144837" cy="4237037"/>
          </a:xfrm>
          <a:prstGeom prst="rect">
            <a:avLst/>
          </a:prstGeom>
          <a:noFill/>
        </p:spPr>
      </p:pic>
      <p:graphicFrame>
        <p:nvGraphicFramePr>
          <p:cNvPr id="347216" name="Object 80"/>
          <p:cNvGraphicFramePr>
            <a:graphicFrameLocks noChangeAspect="1"/>
          </p:cNvGraphicFramePr>
          <p:nvPr/>
        </p:nvGraphicFramePr>
        <p:xfrm>
          <a:off x="6835775" y="1268413"/>
          <a:ext cx="1874838" cy="330200"/>
        </p:xfrm>
        <a:graphic>
          <a:graphicData uri="http://schemas.openxmlformats.org/presentationml/2006/ole">
            <p:oleObj spid="_x0000_s347216" name="方程式" r:id="rId5" imgW="1155600" imgH="203040" progId="Equation.3">
              <p:embed/>
            </p:oleObj>
          </a:graphicData>
        </a:graphic>
      </p:graphicFrame>
      <p:sp>
        <p:nvSpPr>
          <p:cNvPr id="347217" name="Rectangle 81"/>
          <p:cNvSpPr>
            <a:spLocks noChangeArrowheads="1"/>
          </p:cNvSpPr>
          <p:nvPr/>
        </p:nvSpPr>
        <p:spPr bwMode="auto">
          <a:xfrm>
            <a:off x="6804025" y="1268413"/>
            <a:ext cx="1871663" cy="28892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47218" name="Object 82"/>
          <p:cNvGraphicFramePr>
            <a:graphicFrameLocks noChangeAspect="1"/>
          </p:cNvGraphicFramePr>
          <p:nvPr/>
        </p:nvGraphicFramePr>
        <p:xfrm>
          <a:off x="7051675" y="2781300"/>
          <a:ext cx="1731963" cy="330200"/>
        </p:xfrm>
        <a:graphic>
          <a:graphicData uri="http://schemas.openxmlformats.org/presentationml/2006/ole">
            <p:oleObj spid="_x0000_s347218" name="方程式" r:id="rId6" imgW="1066680" imgH="203040" progId="Equation.3">
              <p:embed/>
            </p:oleObj>
          </a:graphicData>
        </a:graphic>
      </p:graphicFrame>
      <p:sp>
        <p:nvSpPr>
          <p:cNvPr id="347220" name="Rectangle 84"/>
          <p:cNvSpPr>
            <a:spLocks noChangeArrowheads="1"/>
          </p:cNvSpPr>
          <p:nvPr/>
        </p:nvSpPr>
        <p:spPr bwMode="auto">
          <a:xfrm>
            <a:off x="7092950" y="2781300"/>
            <a:ext cx="1655763" cy="287338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47221" name="Object 85"/>
          <p:cNvGraphicFramePr>
            <a:graphicFrameLocks noChangeAspect="1"/>
          </p:cNvGraphicFramePr>
          <p:nvPr/>
        </p:nvGraphicFramePr>
        <p:xfrm>
          <a:off x="6969125" y="4221163"/>
          <a:ext cx="2019300" cy="330200"/>
        </p:xfrm>
        <a:graphic>
          <a:graphicData uri="http://schemas.openxmlformats.org/presentationml/2006/ole">
            <p:oleObj spid="_x0000_s347221" name="方程式" r:id="rId7" imgW="1244520" imgH="203040" progId="Equation.3">
              <p:embed/>
            </p:oleObj>
          </a:graphicData>
        </a:graphic>
      </p:graphicFrame>
      <p:sp>
        <p:nvSpPr>
          <p:cNvPr id="347222" name="Rectangle 86"/>
          <p:cNvSpPr>
            <a:spLocks noChangeArrowheads="1"/>
          </p:cNvSpPr>
          <p:nvPr/>
        </p:nvSpPr>
        <p:spPr bwMode="auto">
          <a:xfrm>
            <a:off x="7019925" y="4221163"/>
            <a:ext cx="1944688" cy="287337"/>
          </a:xfrm>
          <a:prstGeom prst="rect">
            <a:avLst/>
          </a:prstGeom>
          <a:noFill/>
          <a:ln w="19050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47223" name="Object 87"/>
          <p:cNvGraphicFramePr>
            <a:graphicFrameLocks noChangeAspect="1"/>
          </p:cNvGraphicFramePr>
          <p:nvPr/>
        </p:nvGraphicFramePr>
        <p:xfrm>
          <a:off x="1085850" y="1700213"/>
          <a:ext cx="1917700" cy="660400"/>
        </p:xfrm>
        <a:graphic>
          <a:graphicData uri="http://schemas.openxmlformats.org/presentationml/2006/ole">
            <p:oleObj spid="_x0000_s347223" name="方程式" r:id="rId8" imgW="1180800" imgH="406080" progId="Equation.3">
              <p:embed/>
            </p:oleObj>
          </a:graphicData>
        </a:graphic>
      </p:graphicFrame>
      <p:sp>
        <p:nvSpPr>
          <p:cNvPr id="347224" name="Text Box 88"/>
          <p:cNvSpPr txBox="1">
            <a:spLocks noChangeArrowheads="1"/>
          </p:cNvSpPr>
          <p:nvPr/>
        </p:nvSpPr>
        <p:spPr bwMode="auto">
          <a:xfrm>
            <a:off x="684213" y="1628775"/>
            <a:ext cx="4824412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/>
              <a:t> (</a:t>
            </a:r>
            <a:r>
              <a:rPr lang="en-US" altLang="zh-TW" b="1"/>
              <a:t>1)                                      small ν</a:t>
            </a:r>
          </a:p>
          <a:p>
            <a:pPr>
              <a:spcBef>
                <a:spcPct val="50000"/>
              </a:spcBef>
            </a:pPr>
            <a:r>
              <a:rPr lang="en-US" altLang="zh-TW" b="1"/>
              <a:t> (2)        large                      large  ν</a:t>
            </a:r>
          </a:p>
        </p:txBody>
      </p:sp>
      <p:graphicFrame>
        <p:nvGraphicFramePr>
          <p:cNvPr id="347225" name="Object 89"/>
          <p:cNvGraphicFramePr>
            <a:graphicFrameLocks noChangeAspect="1"/>
          </p:cNvGraphicFramePr>
          <p:nvPr/>
        </p:nvGraphicFramePr>
        <p:xfrm>
          <a:off x="2041525" y="2060575"/>
          <a:ext cx="906463" cy="288925"/>
        </p:xfrm>
        <a:graphic>
          <a:graphicData uri="http://schemas.openxmlformats.org/presentationml/2006/ole">
            <p:oleObj spid="_x0000_s347225" name="方程式" r:id="rId9" imgW="558720" imgH="177480" progId="Equation.3">
              <p:embed/>
            </p:oleObj>
          </a:graphicData>
        </a:graphic>
      </p:graphicFrame>
      <p:graphicFrame>
        <p:nvGraphicFramePr>
          <p:cNvPr id="347227" name="Object 91"/>
          <p:cNvGraphicFramePr>
            <a:graphicFrameLocks noChangeAspect="1"/>
          </p:cNvGraphicFramePr>
          <p:nvPr/>
        </p:nvGraphicFramePr>
        <p:xfrm>
          <a:off x="785813" y="2646363"/>
          <a:ext cx="2411412" cy="722312"/>
        </p:xfrm>
        <a:graphic>
          <a:graphicData uri="http://schemas.openxmlformats.org/presentationml/2006/ole">
            <p:oleObj spid="_x0000_s347227" name="方程式" r:id="rId10" imgW="1485720" imgH="444240" progId="Equation.3">
              <p:embed/>
            </p:oleObj>
          </a:graphicData>
        </a:graphic>
      </p:graphicFrame>
      <p:sp>
        <p:nvSpPr>
          <p:cNvPr id="347228" name="Text Box 92"/>
          <p:cNvSpPr txBox="1">
            <a:spLocks noChangeArrowheads="1"/>
          </p:cNvSpPr>
          <p:nvPr/>
        </p:nvSpPr>
        <p:spPr bwMode="auto">
          <a:xfrm>
            <a:off x="3348038" y="2997200"/>
            <a:ext cx="1944687" cy="3667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b="1"/>
              <a:t>Planck constant</a:t>
            </a:r>
          </a:p>
        </p:txBody>
      </p:sp>
      <p:sp>
        <p:nvSpPr>
          <p:cNvPr id="347229" name="AutoShape 93"/>
          <p:cNvSpPr>
            <a:spLocks/>
          </p:cNvSpPr>
          <p:nvPr/>
        </p:nvSpPr>
        <p:spPr bwMode="auto">
          <a:xfrm>
            <a:off x="684213" y="1628775"/>
            <a:ext cx="142875" cy="863600"/>
          </a:xfrm>
          <a:prstGeom prst="leftBrace">
            <a:avLst>
              <a:gd name="adj1" fmla="val 50370"/>
              <a:gd name="adj2" fmla="val 50000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7230" name="Text Box 94"/>
          <p:cNvSpPr txBox="1">
            <a:spLocks noChangeArrowheads="1"/>
          </p:cNvSpPr>
          <p:nvPr/>
        </p:nvSpPr>
        <p:spPr bwMode="auto">
          <a:xfrm>
            <a:off x="684213" y="3573463"/>
            <a:ext cx="4032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b="1">
                <a:solidFill>
                  <a:srgbClr val="0000FF"/>
                </a:solidFill>
              </a:rPr>
              <a:t>Using Planck’s discrete energy to find</a:t>
            </a:r>
          </a:p>
        </p:txBody>
      </p:sp>
      <p:graphicFrame>
        <p:nvGraphicFramePr>
          <p:cNvPr id="347231" name="Object 95"/>
          <p:cNvGraphicFramePr>
            <a:graphicFrameLocks noChangeAspect="1"/>
          </p:cNvGraphicFramePr>
          <p:nvPr/>
        </p:nvGraphicFramePr>
        <p:xfrm>
          <a:off x="4500563" y="3644900"/>
          <a:ext cx="225425" cy="268288"/>
        </p:xfrm>
        <a:graphic>
          <a:graphicData uri="http://schemas.openxmlformats.org/presentationml/2006/ole">
            <p:oleObj spid="_x0000_s347231" name="方程式" r:id="rId11" imgW="139680" imgH="164880" progId="Equation.3">
              <p:embed/>
            </p:oleObj>
          </a:graphicData>
        </a:graphic>
      </p:graphicFrame>
      <p:sp>
        <p:nvSpPr>
          <p:cNvPr id="347232" name="Rectangle 96"/>
          <p:cNvSpPr>
            <a:spLocks noChangeArrowheads="1"/>
          </p:cNvSpPr>
          <p:nvPr/>
        </p:nvSpPr>
        <p:spPr bwMode="auto">
          <a:xfrm>
            <a:off x="684213" y="3500438"/>
            <a:ext cx="4319587" cy="504825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47233" name="Object 97"/>
          <p:cNvGraphicFramePr>
            <a:graphicFrameLocks noChangeAspect="1"/>
          </p:cNvGraphicFramePr>
          <p:nvPr/>
        </p:nvGraphicFramePr>
        <p:xfrm>
          <a:off x="592138" y="4056063"/>
          <a:ext cx="4905375" cy="2063750"/>
        </p:xfrm>
        <a:graphic>
          <a:graphicData uri="http://schemas.openxmlformats.org/presentationml/2006/ole">
            <p:oleObj spid="_x0000_s347233" name="方程式" r:id="rId12" imgW="3022560" imgH="1269720" progId="Equation.3">
              <p:embed/>
            </p:oleObj>
          </a:graphicData>
        </a:graphic>
      </p:graphicFrame>
      <p:sp>
        <p:nvSpPr>
          <p:cNvPr id="347235" name="Rectangle 99"/>
          <p:cNvSpPr>
            <a:spLocks noChangeArrowheads="1"/>
          </p:cNvSpPr>
          <p:nvPr/>
        </p:nvSpPr>
        <p:spPr bwMode="auto">
          <a:xfrm>
            <a:off x="4356100" y="4365625"/>
            <a:ext cx="1150938" cy="1439863"/>
          </a:xfrm>
          <a:prstGeom prst="rect">
            <a:avLst/>
          </a:prstGeom>
          <a:noFill/>
          <a:ln w="19050">
            <a:solidFill>
              <a:srgbClr val="008080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st Modern">
  <a:themeElements>
    <a:clrScheme name="Post Modern 4">
      <a:dk1>
        <a:srgbClr val="424262"/>
      </a:dk1>
      <a:lt1>
        <a:srgbClr val="FFFFFF"/>
      </a:lt1>
      <a:dk2>
        <a:srgbClr val="22659C"/>
      </a:dk2>
      <a:lt2>
        <a:srgbClr val="A4AEC2"/>
      </a:lt2>
      <a:accent1>
        <a:srgbClr val="B1C7E7"/>
      </a:accent1>
      <a:accent2>
        <a:srgbClr val="494983"/>
      </a:accent2>
      <a:accent3>
        <a:srgbClr val="FFFFFF"/>
      </a:accent3>
      <a:accent4>
        <a:srgbClr val="373753"/>
      </a:accent4>
      <a:accent5>
        <a:srgbClr val="D5E0F1"/>
      </a:accent5>
      <a:accent6>
        <a:srgbClr val="414176"/>
      </a:accent6>
      <a:hlink>
        <a:srgbClr val="6EADC4"/>
      </a:hlink>
      <a:folHlink>
        <a:srgbClr val="3E688E"/>
      </a:folHlink>
    </a:clrScheme>
    <a:fontScheme name="Post Modern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lnDef>
  </a:objectDefaults>
  <a:extraClrSchemeLst>
    <a:extraClrScheme>
      <a:clrScheme name="Post Modern 1">
        <a:dk1>
          <a:srgbClr val="8383AD"/>
        </a:dk1>
        <a:lt1>
          <a:srgbClr val="FEFED6"/>
        </a:lt1>
        <a:dk2>
          <a:srgbClr val="404176"/>
        </a:dk2>
        <a:lt2>
          <a:srgbClr val="969696"/>
        </a:lt2>
        <a:accent1>
          <a:srgbClr val="BABE90"/>
        </a:accent1>
        <a:accent2>
          <a:srgbClr val="666699"/>
        </a:accent2>
        <a:accent3>
          <a:srgbClr val="FEFEE8"/>
        </a:accent3>
        <a:accent4>
          <a:srgbClr val="6F6F93"/>
        </a:accent4>
        <a:accent5>
          <a:srgbClr val="D9DBC6"/>
        </a:accent5>
        <a:accent6>
          <a:srgbClr val="5C5C8A"/>
        </a:accent6>
        <a:hlink>
          <a:srgbClr val="C09E4A"/>
        </a:hlink>
        <a:folHlink>
          <a:srgbClr val="00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st Modern 2">
        <a:dk1>
          <a:srgbClr val="8383AD"/>
        </a:dk1>
        <a:lt1>
          <a:srgbClr val="FFFFFF"/>
        </a:lt1>
        <a:dk2>
          <a:srgbClr val="404176"/>
        </a:dk2>
        <a:lt2>
          <a:srgbClr val="969696"/>
        </a:lt2>
        <a:accent1>
          <a:srgbClr val="BABE90"/>
        </a:accent1>
        <a:accent2>
          <a:srgbClr val="666699"/>
        </a:accent2>
        <a:accent3>
          <a:srgbClr val="FFFFFF"/>
        </a:accent3>
        <a:accent4>
          <a:srgbClr val="6F6F93"/>
        </a:accent4>
        <a:accent5>
          <a:srgbClr val="D9DBC6"/>
        </a:accent5>
        <a:accent6>
          <a:srgbClr val="5C5C8A"/>
        </a:accent6>
        <a:hlink>
          <a:srgbClr val="C09E4A"/>
        </a:hlink>
        <a:folHlink>
          <a:srgbClr val="00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st Modern 3">
        <a:dk1>
          <a:srgbClr val="4D4D4D"/>
        </a:dk1>
        <a:lt1>
          <a:srgbClr val="FFFFFF"/>
        </a:lt1>
        <a:dk2>
          <a:srgbClr val="000000"/>
        </a:dk2>
        <a:lt2>
          <a:srgbClr val="969696"/>
        </a:lt2>
        <a:accent1>
          <a:srgbClr val="DDDDDD"/>
        </a:accent1>
        <a:accent2>
          <a:srgbClr val="5F5F5F"/>
        </a:accent2>
        <a:accent3>
          <a:srgbClr val="FFFFFF"/>
        </a:accent3>
        <a:accent4>
          <a:srgbClr val="404040"/>
        </a:accent4>
        <a:accent5>
          <a:srgbClr val="EBEBEB"/>
        </a:accent5>
        <a:accent6>
          <a:srgbClr val="555555"/>
        </a:accent6>
        <a:hlink>
          <a:srgbClr val="C0C0C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st Modern 4">
        <a:dk1>
          <a:srgbClr val="424262"/>
        </a:dk1>
        <a:lt1>
          <a:srgbClr val="FFFFFF"/>
        </a:lt1>
        <a:dk2>
          <a:srgbClr val="22659C"/>
        </a:dk2>
        <a:lt2>
          <a:srgbClr val="A4AEC2"/>
        </a:lt2>
        <a:accent1>
          <a:srgbClr val="B1C7E7"/>
        </a:accent1>
        <a:accent2>
          <a:srgbClr val="494983"/>
        </a:accent2>
        <a:accent3>
          <a:srgbClr val="FFFFFF"/>
        </a:accent3>
        <a:accent4>
          <a:srgbClr val="373753"/>
        </a:accent4>
        <a:accent5>
          <a:srgbClr val="D5E0F1"/>
        </a:accent5>
        <a:accent6>
          <a:srgbClr val="414176"/>
        </a:accent6>
        <a:hlink>
          <a:srgbClr val="6EADC4"/>
        </a:hlink>
        <a:folHlink>
          <a:srgbClr val="3E688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st Modern 5">
        <a:dk1>
          <a:srgbClr val="000000"/>
        </a:dk1>
        <a:lt1>
          <a:srgbClr val="FFFFFF"/>
        </a:lt1>
        <a:dk2>
          <a:srgbClr val="404176"/>
        </a:dk2>
        <a:lt2>
          <a:srgbClr val="969696"/>
        </a:lt2>
        <a:accent1>
          <a:srgbClr val="B4CD81"/>
        </a:accent1>
        <a:accent2>
          <a:srgbClr val="717EB5"/>
        </a:accent2>
        <a:accent3>
          <a:srgbClr val="FFFFFF"/>
        </a:accent3>
        <a:accent4>
          <a:srgbClr val="000000"/>
        </a:accent4>
        <a:accent5>
          <a:srgbClr val="D6E3C1"/>
        </a:accent5>
        <a:accent6>
          <a:srgbClr val="6672A4"/>
        </a:accent6>
        <a:hlink>
          <a:srgbClr val="D793C2"/>
        </a:hlink>
        <a:folHlink>
          <a:srgbClr val="8267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st Modern 6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B4CD81"/>
        </a:accent1>
        <a:accent2>
          <a:srgbClr val="DEA45E"/>
        </a:accent2>
        <a:accent3>
          <a:srgbClr val="FFFFFF"/>
        </a:accent3>
        <a:accent4>
          <a:srgbClr val="000000"/>
        </a:accent4>
        <a:accent5>
          <a:srgbClr val="D6E3C1"/>
        </a:accent5>
        <a:accent6>
          <a:srgbClr val="C99454"/>
        </a:accent6>
        <a:hlink>
          <a:srgbClr val="D793C2"/>
        </a:hlink>
        <a:folHlink>
          <a:srgbClr val="A08BB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st Modern 7">
        <a:dk1>
          <a:srgbClr val="111111"/>
        </a:dk1>
        <a:lt1>
          <a:srgbClr val="FAF5D2"/>
        </a:lt1>
        <a:dk2>
          <a:srgbClr val="4D4D4D"/>
        </a:dk2>
        <a:lt2>
          <a:srgbClr val="D0C59E"/>
        </a:lt2>
        <a:accent1>
          <a:srgbClr val="BABE90"/>
        </a:accent1>
        <a:accent2>
          <a:srgbClr val="666699"/>
        </a:accent2>
        <a:accent3>
          <a:srgbClr val="B2B2B2"/>
        </a:accent3>
        <a:accent4>
          <a:srgbClr val="D6D1B3"/>
        </a:accent4>
        <a:accent5>
          <a:srgbClr val="D9DBC6"/>
        </a:accent5>
        <a:accent6>
          <a:srgbClr val="5C5C8A"/>
        </a:accent6>
        <a:hlink>
          <a:srgbClr val="C09E4A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Designs\Post Modern.pot</Template>
  <TotalTime>19861</TotalTime>
  <Words>751</Words>
  <Application>Microsoft PowerPoint</Application>
  <PresentationFormat>On-screen Show (4:3)</PresentationFormat>
  <Paragraphs>108</Paragraphs>
  <Slides>16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Post Modern</vt:lpstr>
      <vt:lpstr>PhotoImpact</vt:lpstr>
      <vt:lpstr>方程式</vt:lpstr>
      <vt:lpstr>Microsoft Equation 3.0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NUK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徐鳳麟</dc:creator>
  <cp:lastModifiedBy>acer</cp:lastModifiedBy>
  <cp:revision>655</cp:revision>
  <cp:lastPrinted>1601-01-01T00:00:00Z</cp:lastPrinted>
  <dcterms:created xsi:type="dcterms:W3CDTF">2002-10-04T15:25:08Z</dcterms:created>
  <dcterms:modified xsi:type="dcterms:W3CDTF">2011-10-12T10:31:49Z</dcterms:modified>
</cp:coreProperties>
</file>